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21" r:id="rId2"/>
  </p:sldMasterIdLst>
  <p:notesMasterIdLst>
    <p:notesMasterId r:id="rId17"/>
  </p:notesMasterIdLst>
  <p:handoutMasterIdLst>
    <p:handoutMasterId r:id="rId18"/>
  </p:handoutMasterIdLst>
  <p:sldIdLst>
    <p:sldId id="296" r:id="rId3"/>
    <p:sldId id="275" r:id="rId4"/>
    <p:sldId id="276" r:id="rId5"/>
    <p:sldId id="277" r:id="rId6"/>
    <p:sldId id="287" r:id="rId7"/>
    <p:sldId id="278" r:id="rId8"/>
    <p:sldId id="295" r:id="rId9"/>
    <p:sldId id="281" r:id="rId10"/>
    <p:sldId id="282" r:id="rId11"/>
    <p:sldId id="284" r:id="rId12"/>
    <p:sldId id="285" r:id="rId13"/>
    <p:sldId id="292" r:id="rId14"/>
    <p:sldId id="293" r:id="rId15"/>
    <p:sldId id="294" r:id="rId1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68223" autoAdjust="0"/>
  </p:normalViewPr>
  <p:slideViewPr>
    <p:cSldViewPr>
      <p:cViewPr>
        <p:scale>
          <a:sx n="66" d="100"/>
          <a:sy n="66" d="100"/>
        </p:scale>
        <p:origin x="1548" y="330"/>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1/7/2017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1/7/2017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Một trong các vấn đề quan trọng trong quá trình xây dựng thiết kế hướng đối tượng vấn đề giao tiếp giữa các lớp. Quá trình đó ảnh hưởng lớn tới tính “lỏng lẻo” trong liên kết giữa các lớp. Sự “lỏng lẻo” đó sẽ giúp cho các lớp dễ dàng bóc tách, thay thể một cách linh hoạt. Mẫu Command là một trong các mẫu cung cấp giải pháp cho phép các lớp giao ti</a:t>
            </a:r>
            <a:r>
              <a:rPr lang="en-US" sz="1200" b="0" i="0" kern="1200" dirty="0">
                <a:solidFill>
                  <a:schemeClr val="tx1"/>
                </a:solidFill>
                <a:effectLst/>
                <a:latin typeface="+mn-lt"/>
                <a:ea typeface="+mn-ea"/>
                <a:cs typeface="+mn-cs"/>
              </a:rPr>
              <a:t>ế</a:t>
            </a:r>
            <a:r>
              <a:rPr lang="vi-VN" sz="1200" b="0" i="0" kern="1200" dirty="0">
                <a:solidFill>
                  <a:schemeClr val="tx1"/>
                </a:solidFill>
                <a:effectLst/>
                <a:latin typeface="+mn-lt"/>
                <a:ea typeface="+mn-ea"/>
                <a:cs typeface="+mn-cs"/>
              </a:rPr>
              <a:t>p</a:t>
            </a:r>
            <a:r>
              <a:rPr lang="en-US" sz="1200" b="0" i="0" kern="1200">
                <a:solidFill>
                  <a:schemeClr val="tx1"/>
                </a:solidFill>
                <a:effectLst/>
                <a:latin typeface="+mn-lt"/>
                <a:ea typeface="+mn-ea"/>
                <a:cs typeface="+mn-cs"/>
              </a:rPr>
              <a:t> với</a:t>
            </a:r>
            <a:r>
              <a:rPr lang="vi-VN" sz="1200" b="0" i="0" kern="1200">
                <a:solidFill>
                  <a:schemeClr val="tx1"/>
                </a:solidFill>
                <a:effectLst/>
                <a:latin typeface="+mn-lt"/>
                <a:ea typeface="+mn-ea"/>
                <a:cs typeface="+mn-cs"/>
              </a:rPr>
              <a:t> </a:t>
            </a:r>
            <a:r>
              <a:rPr lang="vi-VN" sz="1200" b="0" i="0" kern="1200" dirty="0">
                <a:solidFill>
                  <a:schemeClr val="tx1"/>
                </a:solidFill>
                <a:effectLst/>
                <a:latin typeface="+mn-lt"/>
                <a:ea typeface="+mn-ea"/>
                <a:cs typeface="+mn-cs"/>
              </a:rPr>
              <a:t>nhau một cách dễ dàng.</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sz="1200" b="1" i="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1790935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Trong sơ đồ trên lớp Client muốn gọi phương thức Action của Receiver. Nhưng giữa chúng không có mối quan hệ liên kết nào để thực hiện hành động đó. Khi đó lớp Command sẽ đóng vài trò trung gian để gọi phương thức Action. Quá trình này được thực hiện bằng việc đối tượng Invoker yêu cầu Command thực thi phương thức Excute().</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284623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7</a:t>
            </a:fld>
            <a:endParaRPr lang="en-US"/>
          </a:p>
        </p:txBody>
      </p:sp>
    </p:spTree>
    <p:extLst>
      <p:ext uri="{BB962C8B-B14F-4D97-AF65-F5344CB8AC3E}">
        <p14:creationId xmlns:p14="http://schemas.microsoft.com/office/powerpoint/2010/main" val="1975184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8</a:t>
            </a:fld>
            <a:endParaRPr lang="en-US"/>
          </a:p>
        </p:txBody>
      </p:sp>
    </p:spTree>
    <p:extLst>
      <p:ext uri="{BB962C8B-B14F-4D97-AF65-F5344CB8AC3E}">
        <p14:creationId xmlns:p14="http://schemas.microsoft.com/office/powerpoint/2010/main" val="114170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170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938994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1932556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266814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0466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2910952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98653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55196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702083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3026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645533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94586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9298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6133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7644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52867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FE8FB1-0A7A-443E-AAF7-31D4FA1AA312}" type="datetimeFigureOut">
              <a:rPr lang="en-US" smtClean="0"/>
              <a:pPr/>
              <a:t>1/7/2017</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1227414482"/>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Mẫu Command</a:t>
            </a:r>
            <a:endParaRPr lang="en-US"/>
          </a:p>
        </p:txBody>
      </p:sp>
      <p:sp>
        <p:nvSpPr>
          <p:cNvPr id="6" name="Subtitle 5"/>
          <p:cNvSpPr>
            <a:spLocks noGrp="1"/>
          </p:cNvSpPr>
          <p:nvPr>
            <p:ph type="subTitle" idx="1"/>
          </p:nvPr>
        </p:nvSpPr>
        <p:spPr>
          <a:xfrm>
            <a:off x="1506675" y="4050834"/>
            <a:ext cx="7764913" cy="1587966"/>
          </a:xfrm>
        </p:spPr>
        <p:txBody>
          <a:bodyPr>
            <a:normAutofit/>
          </a:bodyPr>
          <a:lstStyle/>
          <a:p>
            <a:r>
              <a:rPr lang="en-US"/>
              <a:t>Nhóm trình bày: 28</a:t>
            </a:r>
          </a:p>
          <a:p>
            <a:r>
              <a:rPr lang="en-US"/>
              <a:t>Văn Vũ Tuấn</a:t>
            </a:r>
          </a:p>
          <a:p>
            <a:r>
              <a:rPr lang="en-US"/>
              <a:t>Phạm Ngọc Linh</a:t>
            </a:r>
          </a:p>
          <a:p>
            <a:r>
              <a:rPr lang="en-US"/>
              <a:t>Huỳnh Đức Đăng Khoa</a:t>
            </a:r>
          </a:p>
          <a:p>
            <a:endParaRPr lang="en-US"/>
          </a:p>
          <a:p>
            <a:endParaRPr lang="en-US"/>
          </a:p>
        </p:txBody>
      </p:sp>
    </p:spTree>
    <p:extLst>
      <p:ext uri="{BB962C8B-B14F-4D97-AF65-F5344CB8AC3E}">
        <p14:creationId xmlns:p14="http://schemas.microsoft.com/office/powerpoint/2010/main" val="429221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5" name="Content Placeholder 4"/>
          <p:cNvSpPr>
            <a:spLocks noGrp="1"/>
          </p:cNvSpPr>
          <p:nvPr>
            <p:ph idx="1"/>
          </p:nvPr>
        </p:nvSpPr>
        <p:spPr/>
        <p:txBody>
          <a:bodyPr/>
          <a:lstStyle/>
          <a:p>
            <a:r>
              <a:rPr lang="vi-VN"/>
              <a:t>Ứng </a:t>
            </a:r>
            <a:r>
              <a:rPr lang="vi-VN"/>
              <a:t>dụng kinh điển là hệ thống trình đơn nơi mỗi đối tượng command mô tả một hành động và một hành động có thể “undo” có liên quan. Các hành động của trình đơn bao gồm các menu item như File | Open, File | Save, Edit | Copy… mỗi menu item được gắn với đối tượng command của nó.</a:t>
            </a:r>
          </a:p>
          <a:p>
            <a:r>
              <a:rPr lang="vi-VN"/>
              <a:t>Tất </a:t>
            </a:r>
            <a:r>
              <a:rPr lang="vi-VN"/>
              <a:t>cả Command thực thi cùng interface, vì thế chúng có thể được xử lý một cách đa hình. Thông thường, interface của chúng gồm các phương thức </a:t>
            </a:r>
            <a:r>
              <a:rPr lang="vi-VN"/>
              <a:t>chẳng </a:t>
            </a:r>
            <a:r>
              <a:rPr lang="en-US"/>
              <a:t>h</a:t>
            </a:r>
            <a:r>
              <a:rPr lang="vi-VN"/>
              <a:t>ạn </a:t>
            </a:r>
            <a:r>
              <a:rPr lang="vi-VN"/>
              <a:t>như Do và Undo (hoặc Execute và Undo)</a:t>
            </a:r>
          </a:p>
          <a:p>
            <a:endParaRPr lang="en-US"/>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5" name="Content Placeholder 4"/>
          <p:cNvSpPr>
            <a:spLocks noGrp="1"/>
          </p:cNvSpPr>
          <p:nvPr>
            <p:ph idx="1"/>
          </p:nvPr>
        </p:nvSpPr>
        <p:spPr/>
        <p:txBody>
          <a:bodyPr/>
          <a:lstStyle/>
          <a:p>
            <a:r>
              <a:rPr lang="vi-VN"/>
              <a:t>Một </a:t>
            </a:r>
            <a:r>
              <a:rPr lang="vi-VN"/>
              <a:t>Composite có thể được sử dụng để cài đặt các MacroCommands</a:t>
            </a:r>
          </a:p>
          <a:p>
            <a:r>
              <a:rPr lang="vi-VN"/>
              <a:t>Một </a:t>
            </a:r>
            <a:r>
              <a:rPr lang="vi-VN"/>
              <a:t>Memmento có thể lưu lại các trạng thái để Command yêu cầu phục hồi lại các hiệu ứng của nó. Một command phải được sao lưu trước khi nó được thay thế bằng các hành động trước đó như là một Prototype.</a:t>
            </a:r>
          </a:p>
          <a:p>
            <a:endParaRPr lang="en-US"/>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5" name="Content Placeholder 4"/>
          <p:cNvSpPr>
            <a:spLocks noGrp="1"/>
          </p:cNvSpPr>
          <p:nvPr>
            <p:ph idx="1"/>
          </p:nvPr>
        </p:nvSpPr>
        <p:spPr/>
        <p:txBody>
          <a:bodyPr/>
          <a:lstStyle/>
          <a:p>
            <a:r>
              <a:rPr lang="vi-VN"/>
              <a:t>Bài toán: Chúng ta sẽ xây dựng một ứng dụng nhỏ thể hiện các thao tác Undo và Redo. Ta nhập một text, Add nó vào một vùng hiển thị nào đó. Ta có thể sử dụng thao tác Undo để trở về bước kế trước hay Redo để trở về bước kế sau</a:t>
            </a:r>
          </a:p>
          <a:p>
            <a:endParaRPr lang="en-US"/>
          </a:p>
        </p:txBody>
      </p:sp>
    </p:spTree>
    <p:extLst>
      <p:ext uri="{BB962C8B-B14F-4D97-AF65-F5344CB8AC3E}">
        <p14:creationId xmlns:p14="http://schemas.microsoft.com/office/powerpoint/2010/main" val="20575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7722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spTree>
    <p:extLst>
      <p:ext uri="{BB962C8B-B14F-4D97-AF65-F5344CB8AC3E}">
        <p14:creationId xmlns:p14="http://schemas.microsoft.com/office/powerpoint/2010/main" val="39674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spcBef>
                <a:spcPts val="0"/>
              </a:spcBef>
            </a:pPr>
            <a:r>
              <a:rPr lang="en-US" dirty="0">
                <a:latin typeface="Constantia" panose="02030602050306030303" pitchFamily="18" charset="0"/>
              </a:rPr>
              <a:t>Mẫu </a:t>
            </a:r>
            <a:r>
              <a:rPr lang="en-US" b="1" dirty="0">
                <a:latin typeface="Constantia" panose="02030602050306030303" pitchFamily="18" charset="0"/>
              </a:rPr>
              <a:t>Command</a:t>
            </a:r>
            <a:endParaRPr lang="en-US" dirty="0">
              <a:latin typeface="Constantia" panose="02030602050306030303" pitchFamily="18" charset="0"/>
            </a:endParaRPr>
          </a:p>
        </p:txBody>
      </p:sp>
      <p:sp>
        <p:nvSpPr>
          <p:cNvPr id="4" name="Text Placeholder 3"/>
          <p:cNvSpPr>
            <a:spLocks noGrp="1"/>
          </p:cNvSpPr>
          <p:nvPr>
            <p:ph idx="1"/>
          </p:nvPr>
        </p:nvSpPr>
        <p:spPr/>
        <p:txBody>
          <a:bodyPr>
            <a:normAutofit/>
          </a:bodyPr>
          <a:lstStyle/>
          <a:p>
            <a:pPr>
              <a:lnSpc>
                <a:spcPct val="150000"/>
              </a:lnSpc>
              <a:spcBef>
                <a:spcPts val="0"/>
              </a:spcBef>
            </a:pPr>
            <a:r>
              <a:rPr lang="en-US" sz="2000">
                <a:latin typeface="Constantia" panose="02030602050306030303" pitchFamily="18" charset="0"/>
              </a:rPr>
              <a:t>Tên chính thức: Adapter Pattern</a:t>
            </a:r>
          </a:p>
          <a:p>
            <a:pPr>
              <a:lnSpc>
                <a:spcPct val="150000"/>
              </a:lnSpc>
              <a:spcBef>
                <a:spcPts val="0"/>
              </a:spcBef>
            </a:pPr>
            <a:r>
              <a:rPr lang="en-US" sz="2000">
                <a:latin typeface="Constantia" panose="02030602050306030303" pitchFamily="18" charset="0"/>
              </a:rPr>
              <a:t>Phân loại: Behavioral Pattern</a:t>
            </a:r>
          </a:p>
          <a:p>
            <a:pPr>
              <a:lnSpc>
                <a:spcPct val="150000"/>
              </a:lnSpc>
              <a:spcBef>
                <a:spcPts val="0"/>
              </a:spcBef>
            </a:pPr>
            <a:r>
              <a:rPr lang="en-US" sz="2000">
                <a:latin typeface="Constantia" panose="02030602050306030303" pitchFamily="18" charset="0"/>
              </a:rPr>
              <a:t>Tên khác: Không</a:t>
            </a:r>
          </a:p>
          <a:p>
            <a:pPr>
              <a:lnSpc>
                <a:spcPct val="150000"/>
              </a:lnSpc>
              <a:spcBef>
                <a:spcPts val="0"/>
              </a:spcBef>
            </a:pPr>
            <a:r>
              <a:rPr lang="en-US" sz="2000">
                <a:latin typeface="Constantia" panose="02030602050306030303" pitchFamily="18" charset="0"/>
              </a:rPr>
              <a:t>Mức độ sử dụng: Khá cao</a:t>
            </a:r>
          </a:p>
          <a:p>
            <a:pPr>
              <a:lnSpc>
                <a:spcPct val="150000"/>
              </a:lnSpc>
              <a:spcBef>
                <a:spcPts val="0"/>
              </a:spcBef>
              <a:spcAft>
                <a:spcPts val="0"/>
              </a:spcAft>
            </a:pPr>
            <a:endParaRPr lang="en-US" sz="2000" dirty="0">
              <a:latin typeface="Constantia" panose="02030602050306030303" pitchFamily="18" charset="0"/>
            </a:endParaRPr>
          </a:p>
        </p:txBody>
      </p:sp>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4" name="Content Placeholder 3"/>
          <p:cNvSpPr>
            <a:spLocks noGrp="1"/>
          </p:cNvSpPr>
          <p:nvPr>
            <p:ph idx="1"/>
          </p:nvPr>
        </p:nvSpPr>
        <p:spPr/>
        <p:txBody>
          <a:bodyPr/>
          <a:lstStyle/>
          <a:p>
            <a:r>
              <a:rPr lang="vi-VN" sz="1800"/>
              <a:t>Mẫu Command đóng gói yêu cầu như là một đối tượng, làm cho nó có thể được truyền như một tham số, được lưu trữ trong một history list hoặc thao tác theo những cách thức khác nhau.</a:t>
            </a:r>
            <a:endParaRPr lang="en-US" sz="1800"/>
          </a:p>
          <a:p>
            <a:endParaRPr lang="en-US"/>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4" name="Content Placeholder 3"/>
          <p:cNvSpPr>
            <a:spLocks noGrp="1"/>
          </p:cNvSpPr>
          <p:nvPr>
            <p:ph idx="1"/>
          </p:nvPr>
        </p:nvSpPr>
        <p:spPr/>
        <p:txBody>
          <a:bodyPr/>
          <a:lstStyle/>
          <a:p>
            <a:r>
              <a:rPr lang="vi-VN"/>
              <a:t>Dùng Command </a:t>
            </a:r>
            <a:r>
              <a:rPr lang="vi-VN"/>
              <a:t>pattern khi</a:t>
            </a:r>
            <a:endParaRPr lang="en-US"/>
          </a:p>
          <a:p>
            <a:pPr lvl="1"/>
            <a:r>
              <a:rPr lang="vi-VN"/>
              <a:t>Tham </a:t>
            </a:r>
            <a:r>
              <a:rPr lang="vi-VN"/>
              <a:t>chiếu đến </a:t>
            </a:r>
            <a:r>
              <a:rPr lang="vi-VN"/>
              <a:t>một object</a:t>
            </a:r>
            <a:endParaRPr lang="en-US"/>
          </a:p>
          <a:p>
            <a:pPr lvl="1"/>
            <a:r>
              <a:rPr lang="vi-VN"/>
              <a:t>Xác </a:t>
            </a:r>
            <a:r>
              <a:rPr lang="vi-VN"/>
              <a:t>định và thực hiện những yêu cầu tại những thời điểm </a:t>
            </a:r>
            <a:r>
              <a:rPr lang="vi-VN"/>
              <a:t>khác nhau</a:t>
            </a:r>
            <a:endParaRPr lang="en-US"/>
          </a:p>
          <a:p>
            <a:pPr lvl="1"/>
            <a:r>
              <a:rPr lang="vi-VN"/>
              <a:t>Cần </a:t>
            </a:r>
            <a:r>
              <a:rPr lang="vi-VN"/>
              <a:t>thực hiện thao </a:t>
            </a:r>
            <a:r>
              <a:rPr lang="vi-VN"/>
              <a:t>tác Undo</a:t>
            </a:r>
            <a:endParaRPr lang="en-US"/>
          </a:p>
          <a:p>
            <a:pPr lvl="1"/>
            <a:r>
              <a:rPr lang="vi-VN"/>
              <a:t>Cần </a:t>
            </a:r>
            <a:r>
              <a:rPr lang="vi-VN"/>
              <a:t>thực hiện thao tác Logging changes (trong trường hợp hệ thống bị treo)</a:t>
            </a:r>
          </a:p>
          <a:p>
            <a:endParaRPr lang="en-US"/>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4" name="Content Placeholder 3"/>
          <p:cNvSpPr>
            <a:spLocks noGrp="1"/>
          </p:cNvSpPr>
          <p:nvPr>
            <p:ph idx="1"/>
          </p:nvPr>
        </p:nvSpPr>
        <p:spPr/>
        <p:txBody>
          <a:bodyPr/>
          <a:lstStyle/>
          <a:p>
            <a:r>
              <a:rPr lang="vi-VN"/>
              <a:t>Mô hình command là một mô hình được áp dụng rộng rãi trong hầu hết các ựng dụng. Một trong những cái nhìn rõ nhất chính là thao tác Save, Cut, Paste trong các ứng dụng</a:t>
            </a:r>
          </a:p>
          <a:p>
            <a:r>
              <a:rPr lang="vi-VN"/>
              <a:t>Ngoài ra command còn là một cách hiệu quả để giáo quá trình giao tiếp giữa các lớp trong các mô hình MVC, hoặc MVVM. Vì nhờ sử dụng Command mà các tầng View-Controller, Model-View, có thể giao tiếp nhau mà hoàn toàn không biết đến nhau. Điều này sẽ làm cho thiết kế trở nên rất linh hoạt.</a:t>
            </a:r>
          </a:p>
          <a:p>
            <a:endParaRPr lang="en-US"/>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Cấu </a:t>
            </a:r>
            <a:r>
              <a:rPr lang="en-US"/>
              <a:t>trúc – Các thành phần</a:t>
            </a:r>
            <a:endParaRPr lang="en-US" dirty="0"/>
          </a:p>
        </p:txBody>
      </p:sp>
      <p:sp>
        <p:nvSpPr>
          <p:cNvPr id="2" name="Content Placeholder 1"/>
          <p:cNvSpPr>
            <a:spLocks noGrp="1"/>
          </p:cNvSpPr>
          <p:nvPr>
            <p:ph sz="half" idx="2"/>
          </p:nvPr>
        </p:nvSpPr>
        <p:spPr>
          <a:xfrm>
            <a:off x="5408612" y="2362200"/>
            <a:ext cx="5410200" cy="3657600"/>
          </a:xfrm>
        </p:spPr>
        <p:txBody>
          <a:bodyPr>
            <a:normAutofit/>
          </a:bodyPr>
          <a:lstStyle/>
          <a:p>
            <a:r>
              <a:rPr lang="vi-VN"/>
              <a:t>Command: khai báo một interface cho việc thực thi một operation</a:t>
            </a:r>
          </a:p>
          <a:p>
            <a:r>
              <a:rPr lang="vi-VN"/>
              <a:t>ConcreteCommand: định nghĩa một sự kết buộc giữa một đối tượng Receiver và một hành động</a:t>
            </a:r>
          </a:p>
          <a:p>
            <a:r>
              <a:rPr lang="vi-VN"/>
              <a:t>Client: tạo ra một đối tượng ConcreteCommand và thiết lập receiver của nó</a:t>
            </a:r>
          </a:p>
          <a:p>
            <a:r>
              <a:rPr lang="vi-VN"/>
              <a:t>Invoker: yêu cầu thực hiện request</a:t>
            </a:r>
          </a:p>
          <a:p>
            <a:r>
              <a:rPr lang="vi-VN"/>
              <a:t>Receiver: biết cách thực thi các operation liên quan đến việc thực </a:t>
            </a:r>
            <a:r>
              <a:rPr lang="vi-VN"/>
              <a:t>hiện request</a:t>
            </a:r>
            <a:endParaRPr lang="en-US"/>
          </a:p>
        </p:txBody>
      </p:sp>
      <p:pic>
        <p:nvPicPr>
          <p:cNvPr id="6" name="Picture 2" descr="command_class_diagram"/>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677863" y="2759490"/>
            <a:ext cx="4181475" cy="2683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endParaRPr lang="en-US" dirty="0"/>
          </a:p>
        </p:txBody>
      </p:sp>
      <p:sp>
        <p:nvSpPr>
          <p:cNvPr id="4" name="Content Placeholder 3"/>
          <p:cNvSpPr>
            <a:spLocks noGrp="1"/>
          </p:cNvSpPr>
          <p:nvPr>
            <p:ph sz="half" idx="2"/>
          </p:nvPr>
        </p:nvSpPr>
        <p:spPr/>
        <p:txBody>
          <a:bodyPr>
            <a:normAutofit fontScale="92500"/>
          </a:bodyPr>
          <a:lstStyle/>
          <a:p>
            <a:r>
              <a:rPr lang="vi-VN"/>
              <a:t>Client tạo ra một đối tượng ConcreteCommand và xác định receiver của nó</a:t>
            </a:r>
          </a:p>
          <a:p>
            <a:r>
              <a:rPr lang="vi-VN"/>
              <a:t>Invoker lưu trữ đối tượng ConcreteCommand</a:t>
            </a:r>
          </a:p>
          <a:p>
            <a:r>
              <a:rPr lang="vi-VN"/>
              <a:t>Invoker đưa ra một yêu cầu bằng cách gọi các lệnh trong giao diện Execute. Khi lệnh là Undo, ConcreteCommand lưu trữ trạng thái để chuẩn bị thực hiện Undo</a:t>
            </a:r>
          </a:p>
          <a:p>
            <a:r>
              <a:rPr lang="vi-VN"/>
              <a:t>Đối tượng ConcreteCommand gọi các phương thức từ receiver để đáp ứng các request</a:t>
            </a:r>
          </a:p>
          <a:p>
            <a:endParaRPr lang="en-US"/>
          </a:p>
        </p:txBody>
      </p:sp>
      <p:pic>
        <p:nvPicPr>
          <p:cNvPr id="7" name="Picture 4" descr="https://nixforest.files.wordpress.com/2010/12/image2.png"/>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677863" y="2866776"/>
            <a:ext cx="4181475" cy="2469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90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4" name="Content Placeholder 3"/>
          <p:cNvSpPr>
            <a:spLocks noGrp="1"/>
          </p:cNvSpPr>
          <p:nvPr>
            <p:ph idx="1"/>
          </p:nvPr>
        </p:nvSpPr>
        <p:spPr/>
        <p:txBody>
          <a:bodyPr/>
          <a:lstStyle/>
          <a:p>
            <a:r>
              <a:rPr lang="vi-VN"/>
              <a:t>Command</a:t>
            </a:r>
            <a:r>
              <a:rPr lang="vi-VN"/>
              <a:t> Pattern tách riêng đối tượng và các điều khiển của đối tượng mà vẫn biết cách đáp ứng các request lên đối tượng đó.</a:t>
            </a:r>
          </a:p>
          <a:p>
            <a:r>
              <a:rPr lang="vi-VN"/>
              <a:t>Các</a:t>
            </a:r>
            <a:r>
              <a:rPr lang="vi-VN"/>
              <a:t> command là những lớp đối tượng cơ bản. Chúng có thể được vận dụng và mở rộng giống như bất kỳ đối tượng nào khác.</a:t>
            </a:r>
          </a:p>
          <a:p>
            <a:r>
              <a:rPr lang="vi-VN"/>
              <a:t>Các</a:t>
            </a:r>
            <a:r>
              <a:rPr lang="vi-VN"/>
              <a:t> Command có thể được tập hợp lại thành một Composite Command.</a:t>
            </a:r>
          </a:p>
          <a:p>
            <a:r>
              <a:rPr lang="vi-VN"/>
              <a:t>Dễ </a:t>
            </a:r>
            <a:r>
              <a:rPr lang="vi-VN"/>
              <a:t>dàng thêm vào một Command mới vì không cần phải chỉnh sửa lại các class sẵn có</a:t>
            </a:r>
          </a:p>
          <a:p>
            <a:endParaRPr lang="en-US"/>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pPr>
              <a:lnSpc>
                <a:spcPct val="150000"/>
              </a:lnSpc>
              <a:spcBef>
                <a:spcPts val="0"/>
              </a:spcBef>
              <a:spcAft>
                <a:spcPts val="0"/>
              </a:spcAft>
            </a:pPr>
            <a:endParaRPr lang="en-US" dirty="0"/>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700</Words>
  <Application>Microsoft Office PowerPoint</Application>
  <PresentationFormat>Custom</PresentationFormat>
  <Paragraphs>57</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Century Gothic</vt:lpstr>
      <vt:lpstr>Constantia</vt:lpstr>
      <vt:lpstr>Trebuchet MS</vt:lpstr>
      <vt:lpstr>Verdana</vt:lpstr>
      <vt:lpstr>Wingdings 3</vt:lpstr>
      <vt:lpstr>Facet</vt:lpstr>
      <vt:lpstr>Mẫu Command</vt:lpstr>
      <vt:lpstr>Mẫu Command</vt:lpstr>
      <vt:lpstr>Định nghĩa </vt:lpstr>
      <vt:lpstr>Khi nào sử dụng? </vt:lpstr>
      <vt:lpstr>Khả năng ứng dụng</vt:lpstr>
      <vt:lpstr>Cấu trúc – Các thành phần</vt:lpstr>
      <vt:lpstr>Mối quan hệ</vt:lpstr>
      <vt:lpstr>Các hệ quả mang lại</vt:lpstr>
      <vt:lpstr>Các chú ý liên quan đến cài đặt</vt:lpstr>
      <vt:lpstr>Ví dụ về một số hệ thống thực tế</vt:lpstr>
      <vt:lpstr>Các mẫu liên quan</vt:lpstr>
      <vt:lpstr>Demo</vt:lpstr>
      <vt:lpstr>Sơ đồ lớp</vt:lpstr>
      <vt:lpstr>Code mẫu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2017-01-07T10:03:08Z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