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8"/>
  </p:notesMasterIdLst>
  <p:handoutMasterIdLst>
    <p:handoutMasterId r:id="rId19"/>
  </p:handoutMasterIdLst>
  <p:sldIdLst>
    <p:sldId id="295" r:id="rId3"/>
    <p:sldId id="275" r:id="rId4"/>
    <p:sldId id="276" r:id="rId5"/>
    <p:sldId id="277" r:id="rId6"/>
    <p:sldId id="287" r:id="rId7"/>
    <p:sldId id="278" r:id="rId8"/>
    <p:sldId id="280" r:id="rId9"/>
    <p:sldId id="281" r:id="rId10"/>
    <p:sldId id="282" r:id="rId11"/>
    <p:sldId id="284" r:id="rId12"/>
    <p:sldId id="285" r:id="rId13"/>
    <p:sldId id="292" r:id="rId14"/>
    <p:sldId id="293" r:id="rId15"/>
    <p:sldId id="294" r:id="rId16"/>
    <p:sldId id="296"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1030" autoAdjust="0"/>
  </p:normalViewPr>
  <p:slideViewPr>
    <p:cSldViewPr>
      <p:cViewPr varScale="1">
        <p:scale>
          <a:sx n="93" d="100"/>
          <a:sy n="93" d="100"/>
        </p:scale>
        <p:origin x="510"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67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11390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18252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007401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80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47157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6844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3990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5425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35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785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4134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558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8672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68750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217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39970873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Mẫu</a:t>
            </a:r>
            <a:r>
              <a:rPr lang="en-US"/>
              <a:t> </a:t>
            </a:r>
            <a:r>
              <a:rPr lang="en-US"/>
              <a:t>Observer</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843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5" name="Content Placeholder 4"/>
          <p:cNvSpPr>
            <a:spLocks noGrp="1"/>
          </p:cNvSpPr>
          <p:nvPr>
            <p:ph idx="1"/>
          </p:nvPr>
        </p:nvSpPr>
        <p:spPr/>
        <p:txBody>
          <a:bodyPr/>
          <a:lstStyle/>
          <a:p>
            <a:r>
              <a:rPr lang="vi-VN"/>
              <a:t>Mẫu thiết kế Observer đã được tích hợp vào package java.util trong Java API</a:t>
            </a:r>
          </a:p>
          <a:p>
            <a:r>
              <a:rPr lang="vi-VN"/>
              <a:t>Các hệ thống thông báo tin nhắn/email tự động</a:t>
            </a:r>
            <a:br>
              <a:rPr lang="vi-VN"/>
            </a:br>
            <a:endParaRPr lang="vi-VN"/>
          </a:p>
          <a:p>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5" name="Content Placeholder 4"/>
          <p:cNvSpPr>
            <a:spLocks noGrp="1"/>
          </p:cNvSpPr>
          <p:nvPr>
            <p:ph idx="1"/>
          </p:nvPr>
        </p:nvSpPr>
        <p:spPr/>
        <p:txBody>
          <a:bodyPr/>
          <a:lstStyle/>
          <a:p>
            <a:r>
              <a:rPr lang="vi-VN"/>
              <a:t>Mẫu Mediator: bằng cách đóng gói những cập nhật ngữ cảnh phức tạp, Observable hoạt động như đối tượng Mediator giữa các đối tượng và các Observer </a:t>
            </a:r>
          </a:p>
          <a:p>
            <a:r>
              <a:rPr lang="vi-VN"/>
              <a:t>Mẫu Singleton: các Observable có thể là Singleton để nó trở nên duy nhất và được truy cập toàn cục</a:t>
            </a:r>
          </a:p>
          <a:p>
            <a:endParaRPr lang="vi-VN"/>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r>
              <a:rPr lang="vi-VN"/>
              <a:t>Bài toán: Một sản phẩm mới chuẩn bị được tung ra thị trường bằng cách thông báo thông tin sản phẩm đến khách hàng. Hoặc khách hàng có mong muốn nhận bất kỳ thông báo nào từ sản phẩm mỗi khi có cập nhật.</a:t>
            </a:r>
          </a:p>
          <a:p>
            <a:r>
              <a:rPr lang="vi-VN"/>
              <a:t>Yêu cầu: Xây dựng hệ thống thông báo tự động thông tin sản phẩm đến những khách hàng đã đăng ký nhận tin từ hệ thống.</a:t>
            </a:r>
          </a:p>
          <a:p>
            <a:endParaRPr lang="en-US"/>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3" name="Picture 2"/>
          <p:cNvPicPr>
            <a:picLocks noChangeAspect="1"/>
          </p:cNvPicPr>
          <p:nvPr/>
        </p:nvPicPr>
        <p:blipFill>
          <a:blip r:embed="rId2"/>
          <a:stretch>
            <a:fillRect/>
          </a:stretch>
        </p:blipFill>
        <p:spPr>
          <a:xfrm>
            <a:off x="1370012" y="1524000"/>
            <a:ext cx="7696200" cy="4262510"/>
          </a:xfrm>
          <a:prstGeom prst="rect">
            <a:avLst/>
          </a:prstGeom>
          <a:solidFill>
            <a:srgbClr val="FFFFFF">
              <a:shade val="85000"/>
            </a:srgbClr>
          </a:solidFill>
          <a:ln w="190500"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i="1" dirty="0"/>
              <a:t>Code mẫu</a:t>
            </a:r>
          </a:p>
        </p:txBody>
      </p:sp>
      <p:pic>
        <p:nvPicPr>
          <p:cNvPr id="7" name="Picture 6"/>
          <p:cNvPicPr/>
          <p:nvPr/>
        </p:nvPicPr>
        <p:blipFill>
          <a:blip r:embed="rId2"/>
          <a:stretch>
            <a:fillRect/>
          </a:stretch>
        </p:blipFill>
        <p:spPr>
          <a:xfrm>
            <a:off x="812430" y="1930400"/>
            <a:ext cx="2857500" cy="809625"/>
          </a:xfrm>
          <a:prstGeom prst="rect">
            <a:avLst/>
          </a:prstGeom>
        </p:spPr>
      </p:pic>
      <p:pic>
        <p:nvPicPr>
          <p:cNvPr id="8" name="Picture 7"/>
          <p:cNvPicPr/>
          <p:nvPr/>
        </p:nvPicPr>
        <p:blipFill>
          <a:blip r:embed="rId3"/>
          <a:stretch>
            <a:fillRect/>
          </a:stretch>
        </p:blipFill>
        <p:spPr>
          <a:xfrm>
            <a:off x="6018212" y="838200"/>
            <a:ext cx="3447415" cy="5459095"/>
          </a:xfrm>
          <a:prstGeom prst="rect">
            <a:avLst/>
          </a:prstGeom>
        </p:spPr>
      </p:pic>
      <p:pic>
        <p:nvPicPr>
          <p:cNvPr id="9" name="Picture 8"/>
          <p:cNvPicPr/>
          <p:nvPr/>
        </p:nvPicPr>
        <p:blipFill>
          <a:blip r:embed="rId4"/>
          <a:stretch>
            <a:fillRect/>
          </a:stretch>
        </p:blipFill>
        <p:spPr>
          <a:xfrm>
            <a:off x="812430" y="3733800"/>
            <a:ext cx="5045075" cy="2094865"/>
          </a:xfrm>
          <a:prstGeom prst="rect">
            <a:avLst/>
          </a:prstGeom>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36612" y="2667000"/>
            <a:ext cx="4476750" cy="2714625"/>
          </a:xfrm>
          <a:prstGeom prst="rect">
            <a:avLst/>
          </a:prstGeom>
        </p:spPr>
      </p:pic>
      <p:pic>
        <p:nvPicPr>
          <p:cNvPr id="5" name="Picture 4"/>
          <p:cNvPicPr/>
          <p:nvPr/>
        </p:nvPicPr>
        <p:blipFill>
          <a:blip r:embed="rId3"/>
          <a:stretch>
            <a:fillRect/>
          </a:stretch>
        </p:blipFill>
        <p:spPr>
          <a:xfrm>
            <a:off x="5789612" y="2971800"/>
            <a:ext cx="4848225" cy="1628775"/>
          </a:xfrm>
          <a:prstGeom prst="rect">
            <a:avLst/>
          </a:prstGeom>
        </p:spPr>
      </p:pic>
    </p:spTree>
    <p:extLst>
      <p:ext uri="{BB962C8B-B14F-4D97-AF65-F5344CB8AC3E}">
        <p14:creationId xmlns:p14="http://schemas.microsoft.com/office/powerpoint/2010/main" val="20797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anose="02030602050306030303" pitchFamily="18" charset="0"/>
              </a:rPr>
              <a:t>Mẫu Observer</a:t>
            </a:r>
          </a:p>
        </p:txBody>
      </p:sp>
      <p:sp>
        <p:nvSpPr>
          <p:cNvPr id="4" name="Text Placeholder 3"/>
          <p:cNvSpPr>
            <a:spLocks noGrp="1"/>
          </p:cNvSpPr>
          <p:nvPr>
            <p:ph idx="1"/>
          </p:nvPr>
        </p:nvSpPr>
        <p:spPr/>
        <p:txBody>
          <a:bodyPr>
            <a:normAutofit/>
          </a:bodyPr>
          <a:lstStyle/>
          <a:p>
            <a:pPr>
              <a:lnSpc>
                <a:spcPct val="150000"/>
              </a:lnSpc>
              <a:spcBef>
                <a:spcPts val="0"/>
              </a:spcBef>
            </a:pPr>
            <a:r>
              <a:rPr lang="en-US" sz="2000">
                <a:latin typeface="Constantia" panose="02030602050306030303" pitchFamily="18" charset="0"/>
              </a:rPr>
              <a:t>Tên chính thức: Observer Pattern</a:t>
            </a:r>
          </a:p>
          <a:p>
            <a:pPr>
              <a:lnSpc>
                <a:spcPct val="150000"/>
              </a:lnSpc>
              <a:spcBef>
                <a:spcPts val="0"/>
              </a:spcBef>
            </a:pPr>
            <a:r>
              <a:rPr lang="en-US" sz="2000">
                <a:latin typeface="Constantia" panose="02030602050306030303" pitchFamily="18" charset="0"/>
              </a:rPr>
              <a:t>Phân loại: Structural Pattern</a:t>
            </a:r>
          </a:p>
          <a:p>
            <a:pPr>
              <a:lnSpc>
                <a:spcPct val="150000"/>
              </a:lnSpc>
              <a:spcBef>
                <a:spcPts val="0"/>
              </a:spcBef>
            </a:pPr>
            <a:r>
              <a:rPr lang="en-US" sz="2000">
                <a:latin typeface="Constantia" panose="02030602050306030303" pitchFamily="18" charset="0"/>
              </a:rPr>
              <a:t>Tên khác: Dependents, Publish/Subcribe hoặc Source/Listener</a:t>
            </a:r>
          </a:p>
          <a:p>
            <a:pPr>
              <a:lnSpc>
                <a:spcPct val="150000"/>
              </a:lnSpc>
              <a:spcBef>
                <a:spcPts val="0"/>
              </a:spcBef>
            </a:pPr>
            <a:endParaRPr lang="en-US" sz="2000">
              <a:latin typeface="Constantia" panose="02030602050306030303" pitchFamily="18" charset="0"/>
            </a:endParaRP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5" name="Content Placeholder 4"/>
          <p:cNvSpPr>
            <a:spLocks noGrp="1"/>
          </p:cNvSpPr>
          <p:nvPr>
            <p:ph idx="1"/>
          </p:nvPr>
        </p:nvSpPr>
        <p:spPr/>
        <p:txBody>
          <a:bodyPr/>
          <a:lstStyle/>
          <a:p>
            <a:r>
              <a:rPr lang="en-US" sz="1800"/>
              <a:t>Định nghĩa một sự phụ thuộc 1 – nhiều giữa các đối tượng để khi có một tượng thay đổi trạng thái thì tất cả những đối tượng phụ thuộc của nó được thông báo và cập nhật tự một cách tự động</a:t>
            </a:r>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5" name="Content Placeholder 4"/>
          <p:cNvSpPr>
            <a:spLocks noGrp="1"/>
          </p:cNvSpPr>
          <p:nvPr>
            <p:ph idx="1"/>
          </p:nvPr>
        </p:nvSpPr>
        <p:spPr/>
        <p:txBody>
          <a:bodyPr/>
          <a:lstStyle/>
          <a:p>
            <a:r>
              <a:rPr lang="vi-VN"/>
              <a:t>Khi ta muốn các đối tượng có thể liên lạc với nhau</a:t>
            </a:r>
          </a:p>
          <a:p>
            <a:r>
              <a:rPr lang="vi-VN"/>
              <a:t>Khi đối tượng này gửi thông điệp thì các đối tượng đăng ký lắng nghe thông điệp sẽ phản ứng lại với thông điệp đó. Đối tượng gửi thông điệp sẽ biết được nó sẽ gửi cho ai và đối tượng nhận thông điệp sẽ không cần biết ai gửi thông điệp đó</a:t>
            </a:r>
          </a:p>
          <a:p>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5" name="Content Placeholder 4"/>
          <p:cNvSpPr>
            <a:spLocks noGrp="1"/>
          </p:cNvSpPr>
          <p:nvPr>
            <p:ph idx="1"/>
          </p:nvPr>
        </p:nvSpPr>
        <p:spPr/>
        <p:txBody>
          <a:bodyPr/>
          <a:lstStyle/>
          <a:p>
            <a:r>
              <a:rPr lang="vi-VN"/>
              <a:t>Hệ thống thu thập thông tin người dùng</a:t>
            </a:r>
          </a:p>
          <a:p>
            <a:r>
              <a:rPr lang="vi-VN"/>
              <a:t>Hệ thống quảng cáo sản phẩm, spam, thông tin báo người dùng</a:t>
            </a:r>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sp>
        <p:nvSpPr>
          <p:cNvPr id="8" name="Content Placeholder 7"/>
          <p:cNvSpPr>
            <a:spLocks noGrp="1"/>
          </p:cNvSpPr>
          <p:nvPr>
            <p:ph sz="half" idx="2"/>
          </p:nvPr>
        </p:nvSpPr>
        <p:spPr>
          <a:xfrm>
            <a:off x="5088644" y="1371600"/>
            <a:ext cx="4815767" cy="4669763"/>
          </a:xfrm>
        </p:spPr>
        <p:txBody>
          <a:bodyPr>
            <a:normAutofit fontScale="92500" lnSpcReduction="20000"/>
          </a:bodyPr>
          <a:lstStyle/>
          <a:p>
            <a:r>
              <a:rPr lang="vi-VN"/>
              <a:t>Subject </a:t>
            </a:r>
          </a:p>
          <a:p>
            <a:pPr lvl="1"/>
            <a:r>
              <a:rPr lang="vi-VN"/>
              <a:t>Lớp giao diện chung cho các đối tượng. Bao gồm các phương thức chính: Thêm, xóa và thông báo các Observer</a:t>
            </a:r>
          </a:p>
          <a:p>
            <a:r>
              <a:rPr lang="vi-VN"/>
              <a:t>ConcreteSubject</a:t>
            </a:r>
          </a:p>
          <a:p>
            <a:pPr lvl="1"/>
            <a:r>
              <a:rPr lang="vi-VN"/>
              <a:t>Triển khai giao diện lớp Subject. Lưu trữ trạng thái mà các đối tượng Observer quan tâm. Mỗi khi thay đổi trạng thái thì thông báo sẽ được gửi đến các Observer đã được đăng ký trước đó</a:t>
            </a:r>
          </a:p>
          <a:p>
            <a:r>
              <a:rPr lang="vi-VN"/>
              <a:t> Observer</a:t>
            </a:r>
          </a:p>
          <a:p>
            <a:pPr lvl="1"/>
            <a:r>
              <a:rPr lang="vi-VN"/>
              <a:t>Là một giao diện với phương thức chính là Update(). Phương thức này truy cập đối tượng Subject và cập nhật Observer khi trạng thái của Subject thay đổi</a:t>
            </a:r>
          </a:p>
          <a:p>
            <a:r>
              <a:rPr lang="vi-VN"/>
              <a:t>ConcreteObserver</a:t>
            </a:r>
          </a:p>
          <a:p>
            <a:pPr lvl="1"/>
            <a:r>
              <a:rPr lang="vi-VN"/>
              <a:t>Hiện thực hóa giao diện Observer. Là đối tượng sẽ nhận được thông báo khi trạng thái của Subject thay đổi</a:t>
            </a:r>
          </a:p>
          <a:p>
            <a:endParaRPr lang="en-US"/>
          </a:p>
        </p:txBody>
      </p:sp>
      <p:pic>
        <p:nvPicPr>
          <p:cNvPr id="10" name="Picture 2"/>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r="44522"/>
          <a:stretch/>
        </p:blipFill>
        <p:spPr bwMode="auto">
          <a:xfrm>
            <a:off x="379412" y="2438400"/>
            <a:ext cx="4547892" cy="284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sp>
        <p:nvSpPr>
          <p:cNvPr id="6" name="Content Placeholder 1"/>
          <p:cNvSpPr txBox="1">
            <a:spLocks/>
          </p:cNvSpPr>
          <p:nvPr/>
        </p:nvSpPr>
        <p:spPr>
          <a:xfrm>
            <a:off x="1096994" y="1845734"/>
            <a:ext cx="10055781" cy="4326466"/>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Constantia" panose="02030602050306030303" pitchFamily="18" charset="0"/>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onstantia" panose="02030602050306030303" pitchFamily="18" charset="0"/>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50000"/>
              </a:lnSpc>
              <a:spcBef>
                <a:spcPts val="0"/>
              </a:spcBef>
              <a:spcAft>
                <a:spcPts val="0"/>
              </a:spcAft>
            </a:pPr>
            <a:endParaRPr lang="en-US" sz="2000" dirty="0"/>
          </a:p>
        </p:txBody>
      </p:sp>
      <p:pic>
        <p:nvPicPr>
          <p:cNvPr id="7" name="Picture 2"/>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64051"/>
          <a:stretch/>
        </p:blipFill>
        <p:spPr bwMode="auto">
          <a:xfrm>
            <a:off x="2817812" y="1930400"/>
            <a:ext cx="4197847" cy="405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4" name="Content Placeholder 3"/>
          <p:cNvSpPr>
            <a:spLocks noGrp="1"/>
          </p:cNvSpPr>
          <p:nvPr>
            <p:ph idx="1"/>
          </p:nvPr>
        </p:nvSpPr>
        <p:spPr/>
        <p:txBody>
          <a:bodyPr/>
          <a:lstStyle/>
          <a:p>
            <a:r>
              <a:rPr lang="vi-VN"/>
              <a:t>Các liên kết giữa các Subject và Observer là trừu tượng vì các đối tượng không biết những lớp cụ thể của bất kỳ Observer nào</a:t>
            </a:r>
          </a:p>
          <a:p>
            <a:r>
              <a:rPr lang="vi-VN"/>
              <a:t>Hỗ trợ giao tiếp Broadcast</a:t>
            </a:r>
          </a:p>
          <a:p>
            <a:r>
              <a:rPr lang="vi-VN"/>
              <a:t>Các request không cần phải chỉ ra người nhận, mà các thông báo sẽ được gửi đi tự động đến tất cả các đối tượng đã đăng ký với nó</a:t>
            </a:r>
          </a:p>
          <a:p>
            <a:r>
              <a:rPr lang="vi-VN"/>
              <a:t>Các đối tượng không quan đến việc có bao nhiêu đối tượng khác tồn tại. Nhiệm vụ của nỏ chỉ là thông báo đến các đối tượng đang quan sát nó. Điều này giúp ta dễ dàng thêm và loại bỏ các Observer bất cứ lúc nào</a:t>
            </a:r>
          </a:p>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4" name="Content Placeholder 3"/>
          <p:cNvSpPr>
            <a:spLocks noGrp="1"/>
          </p:cNvSpPr>
          <p:nvPr>
            <p:ph idx="1"/>
          </p:nvPr>
        </p:nvSpPr>
        <p:spPr/>
        <p:txBody>
          <a:bodyPr/>
          <a:lstStyle/>
          <a:p>
            <a:r>
              <a:rPr lang="vi-VN"/>
              <a:t>Trong </a:t>
            </a:r>
            <a:r>
              <a:rPr lang="vi-VN"/>
              <a:t>trường hợp các observer quan tâm nhiều subject, trong quá trình thông báo các subject truyền trực tiếp đến các observer để chính observer quy định hành vi thay đổi.</a:t>
            </a:r>
          </a:p>
          <a:p>
            <a:r>
              <a:rPr lang="vi-VN"/>
              <a:t>Các </a:t>
            </a:r>
            <a:r>
              <a:rPr lang="vi-VN"/>
              <a:t>subject sẽ quy định điều kiện thông báo đến các observer, lược bỏ những thông báo không cần thiết, tăng hiệu năng, trong trường hợp này, các observer sẽ thông báo cho các subject khi nào là cần thiết.</a:t>
            </a:r>
          </a:p>
          <a:p>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672</Words>
  <Application>Microsoft Office PowerPoint</Application>
  <PresentationFormat>Custom</PresentationFormat>
  <Paragraphs>47</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Constantia</vt:lpstr>
      <vt:lpstr>Trebuchet MS</vt:lpstr>
      <vt:lpstr>Verdana</vt:lpstr>
      <vt:lpstr>Wingdings 3</vt:lpstr>
      <vt:lpstr>Facet</vt:lpstr>
      <vt:lpstr>Mẫu Observer</vt:lpstr>
      <vt:lpstr>Mẫu Observer</vt:lpstr>
      <vt:lpstr>Định nghĩa </vt:lpstr>
      <vt:lpstr>Khi nào sử dụng? </vt:lpstr>
      <vt:lpstr>Khả năng ứng dụng</vt:lpstr>
      <vt:lpstr>Cấu trúc</vt:lpstr>
      <vt:lpstr>Mối quan hệ</vt:lpstr>
      <vt:lpstr>Các hệ quả mang lại</vt:lpstr>
      <vt:lpstr>Các chú ý liên quan đến cài đặt</vt:lpstr>
      <vt:lpstr>Ví dụ về một số hệ thống thực tế</vt:lpstr>
      <vt:lpstr>Các mẫu liên quan</vt:lpstr>
      <vt:lpstr>Demo</vt:lpstr>
      <vt:lpstr>Sơ đồ lớp</vt:lpstr>
      <vt:lpstr>Code mẫu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2017-01-07T10:15:28Z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