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State</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a:r>
              <a:rPr lang="en-US" dirty="0" err="1"/>
              <a:t>Mẫu</a:t>
            </a:r>
            <a:r>
              <a:rPr lang="en-US" dirty="0"/>
              <a:t> Flyweight </a:t>
            </a:r>
            <a:r>
              <a:rPr lang="en-US" dirty="0" err="1"/>
              <a:t>giải</a:t>
            </a:r>
            <a:r>
              <a:rPr lang="en-US" dirty="0"/>
              <a:t> </a:t>
            </a:r>
            <a:r>
              <a:rPr lang="en-US" dirty="0" err="1"/>
              <a:t>thích</a:t>
            </a:r>
            <a:r>
              <a:rPr lang="en-US" dirty="0"/>
              <a:t> </a:t>
            </a:r>
            <a:r>
              <a:rPr lang="en-US" dirty="0" err="1"/>
              <a:t>khi</a:t>
            </a:r>
            <a:r>
              <a:rPr lang="en-US" dirty="0"/>
              <a:t> </a:t>
            </a:r>
            <a:r>
              <a:rPr lang="en-US" dirty="0" err="1"/>
              <a:t>nào</a:t>
            </a:r>
            <a:r>
              <a:rPr lang="en-US" dirty="0"/>
              <a:t> </a:t>
            </a:r>
            <a:r>
              <a:rPr lang="en-US" dirty="0" err="1"/>
              <a:t>và</a:t>
            </a:r>
            <a:r>
              <a:rPr lang="en-US" dirty="0"/>
              <a:t> </a:t>
            </a:r>
            <a:r>
              <a:rPr lang="en-US" dirty="0" err="1"/>
              <a:t>bằng</a:t>
            </a:r>
            <a:r>
              <a:rPr lang="en-US" dirty="0"/>
              <a:t> </a:t>
            </a:r>
            <a:r>
              <a:rPr lang="en-US" dirty="0" err="1"/>
              <a:t>cách</a:t>
            </a:r>
            <a:r>
              <a:rPr lang="en-US" dirty="0"/>
              <a:t> </a:t>
            </a:r>
            <a:r>
              <a:rPr lang="en-US" dirty="0" err="1"/>
              <a:t>nào</a:t>
            </a:r>
            <a:r>
              <a:rPr lang="en-US" dirty="0"/>
              <a:t> </a:t>
            </a:r>
            <a:r>
              <a:rPr lang="en-US" dirty="0" err="1"/>
              <a:t>một</a:t>
            </a:r>
            <a:r>
              <a:rPr lang="en-US" dirty="0"/>
              <a:t> </a:t>
            </a:r>
            <a:r>
              <a:rPr lang="en-US" dirty="0" err="1"/>
              <a:t>đối</a:t>
            </a:r>
            <a:r>
              <a:rPr lang="en-US" dirty="0"/>
              <a:t> </a:t>
            </a:r>
            <a:r>
              <a:rPr lang="en-US" dirty="0" err="1"/>
              <a:t>tượng</a:t>
            </a:r>
            <a:r>
              <a:rPr lang="en-US" dirty="0"/>
              <a:t> State </a:t>
            </a:r>
            <a:r>
              <a:rPr lang="en-US" dirty="0" err="1"/>
              <a:t>có</a:t>
            </a:r>
            <a:r>
              <a:rPr lang="en-US" dirty="0"/>
              <a:t> </a:t>
            </a:r>
            <a:r>
              <a:rPr lang="en-US" dirty="0" err="1"/>
              <a:t>thể</a:t>
            </a:r>
            <a:r>
              <a:rPr lang="en-US" dirty="0"/>
              <a:t> </a:t>
            </a:r>
            <a:r>
              <a:rPr lang="en-US" dirty="0" err="1"/>
              <a:t>được</a:t>
            </a:r>
            <a:r>
              <a:rPr lang="en-US" dirty="0"/>
              <a:t> chia </a:t>
            </a:r>
            <a:r>
              <a:rPr lang="en-US" dirty="0" err="1"/>
              <a:t>sẻ</a:t>
            </a:r>
            <a:r>
              <a:rPr lang="en-US" dirty="0"/>
              <a:t>.</a:t>
            </a:r>
          </a:p>
          <a:p>
            <a:r>
              <a:rPr lang="en-US" dirty="0" err="1"/>
              <a:t>Các</a:t>
            </a:r>
            <a:r>
              <a:rPr lang="en-US" dirty="0"/>
              <a:t> </a:t>
            </a:r>
            <a:r>
              <a:rPr lang="en-US" dirty="0" err="1"/>
              <a:t>đối</a:t>
            </a:r>
            <a:r>
              <a:rPr lang="en-US" dirty="0"/>
              <a:t> </a:t>
            </a:r>
            <a:r>
              <a:rPr lang="en-US" dirty="0" err="1"/>
              <a:t>tượng</a:t>
            </a:r>
            <a:r>
              <a:rPr lang="en-US" dirty="0"/>
              <a:t> State </a:t>
            </a:r>
            <a:r>
              <a:rPr lang="en-US" dirty="0" err="1"/>
              <a:t>thường</a:t>
            </a:r>
            <a:r>
              <a:rPr lang="en-US" dirty="0"/>
              <a:t> </a:t>
            </a:r>
            <a:r>
              <a:rPr lang="en-US" dirty="0" err="1"/>
              <a:t>là</a:t>
            </a:r>
            <a:r>
              <a:rPr lang="en-US" dirty="0"/>
              <a:t> </a:t>
            </a:r>
            <a:r>
              <a:rPr lang="en-US" dirty="0" err="1"/>
              <a:t>các</a:t>
            </a:r>
            <a:r>
              <a:rPr lang="en-US" dirty="0"/>
              <a:t> Singleton.</a:t>
            </a:r>
          </a:p>
          <a:p>
            <a:endParaRPr lang="en-US" b="1" dirty="0"/>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dirty="0" err="1"/>
              <a:t>Các</a:t>
            </a:r>
            <a:r>
              <a:rPr lang="en-US" dirty="0"/>
              <a:t> game </a:t>
            </a:r>
            <a:r>
              <a:rPr lang="en-US" dirty="0" err="1"/>
              <a:t>sử</a:t>
            </a:r>
            <a:r>
              <a:rPr lang="en-US" dirty="0"/>
              <a:t> </a:t>
            </a:r>
            <a:r>
              <a:rPr lang="en-US" dirty="0" err="1"/>
              <a:t>dụng</a:t>
            </a:r>
            <a:r>
              <a:rPr lang="en-US" dirty="0"/>
              <a:t> State </a:t>
            </a:r>
            <a:r>
              <a:rPr lang="en-US" dirty="0" err="1"/>
              <a:t>để</a:t>
            </a:r>
            <a:r>
              <a:rPr lang="en-US" dirty="0"/>
              <a:t> </a:t>
            </a:r>
            <a:r>
              <a:rPr lang="en-US" dirty="0" err="1"/>
              <a:t>quản</a:t>
            </a:r>
            <a:r>
              <a:rPr lang="en-US" dirty="0"/>
              <a:t> </a:t>
            </a:r>
            <a:r>
              <a:rPr lang="en-US" dirty="0" err="1"/>
              <a:t>lý</a:t>
            </a:r>
            <a:r>
              <a:rPr lang="en-US" dirty="0"/>
              <a:t> </a:t>
            </a:r>
            <a:r>
              <a:rPr lang="en-US" dirty="0" err="1"/>
              <a:t>đối</a:t>
            </a:r>
            <a:r>
              <a:rPr lang="en-US" dirty="0"/>
              <a:t> </a:t>
            </a:r>
            <a:r>
              <a:rPr lang="en-US" dirty="0" err="1"/>
              <a:t>tượng</a:t>
            </a:r>
            <a:r>
              <a:rPr lang="en-US" dirty="0"/>
              <a:t> game </a:t>
            </a:r>
            <a:r>
              <a:rPr lang="en-US" dirty="0" err="1"/>
              <a:t>và</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chúng</a:t>
            </a:r>
            <a:r>
              <a:rPr lang="en-US" dirty="0"/>
              <a:t>.</a:t>
            </a:r>
            <a:endParaRPr lang="en-US" b="1" dirty="0"/>
          </a:p>
          <a:p>
            <a:endParaRPr lang="en-US" dirty="0"/>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State Pattern.</a:t>
            </a:r>
            <a:endParaRPr lang="en-US" b="1"/>
          </a:p>
          <a:p>
            <a:r>
              <a:rPr lang="en-US"/>
              <a:t>Tên ngắn gọn</a:t>
            </a:r>
            <a:r>
              <a:rPr lang="en-US" b="1"/>
              <a:t>: </a:t>
            </a:r>
            <a:r>
              <a:rPr lang="en-US"/>
              <a:t>Mẫu </a:t>
            </a:r>
            <a:r>
              <a:rPr lang="en-US"/>
              <a:t>hành vi</a:t>
            </a:r>
            <a:endParaRPr lang="en-US" b="1"/>
          </a:p>
          <a:p>
            <a:r>
              <a:rPr lang="en-US"/>
              <a:t>Phân loại:</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Cho phép một đối tượng thay đổi hành vi khi trạng thái của chính nó thay đổi. Đối tượng sẽ xuất hiện để thay đổi lớp của nó.</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lstStyle/>
          <a:p>
            <a:pPr fontAlgn="base"/>
            <a:r>
              <a:rPr lang="en-US"/>
              <a:t>Khi bạn gặp phải một ứng dụng lớn và mã nguồn không kiểm soát nổi, điều đó  thường giúp cho bạn bắt đầu suy nghĩ tới khái niệm về các trạng thái khác nhau. Đây là công cụ giúp bạn chia nhỏ mã nguồn ra thành từng đơn vị nhỏ hơn, lý tưởng nhất là từng trạng thái này phải độc lập với nhau, và tự động chia nhỏ mã nguồn bạn ra thành từng phần rời rạc.</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pPr lvl="0"/>
            <a:r>
              <a:rPr lang="en-US"/>
              <a:t>Một đối tượng có hành vi phụ thuộc vào trạng thái của nó, và nó phải thay đổi hành vi của mình tại thời điểm runtime tùy thuộc vào trạng thái đó.</a:t>
            </a:r>
            <a:endParaRPr lang="en-US" sz="1600"/>
          </a:p>
          <a:p>
            <a:pPr lvl="0"/>
            <a:r>
              <a:rPr lang="en-US"/>
              <a:t>Các hoạt động có quá nhiều các câu lệnh điều kiện phụ thuộc vào trạng thái các đối tượng mà hoạt động đó xử lý.</a:t>
            </a:r>
            <a:endParaRPr lang="en-US" sz="1600"/>
          </a:p>
          <a:p>
            <a:pPr lvl="1"/>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fontScale="92500" lnSpcReduction="10000"/>
          </a:bodyPr>
          <a:lstStyle/>
          <a:p>
            <a:pPr lvl="0"/>
            <a:r>
              <a:rPr lang="en-US" b="1"/>
              <a:t>Context:</a:t>
            </a:r>
            <a:endParaRPr lang="en-US" sz="1600"/>
          </a:p>
          <a:p>
            <a:pPr lvl="1"/>
            <a:r>
              <a:rPr lang="en-US"/>
              <a:t>Định nghĩa giao diện nơi cần quan tâm đến các trạng thái</a:t>
            </a:r>
            <a:endParaRPr lang="en-US" sz="1400"/>
          </a:p>
          <a:p>
            <a:pPr lvl="1"/>
            <a:r>
              <a:rPr lang="en-US"/>
              <a:t>Duy trì một thể hiện của một lớp con ConcreteState định nghĩa cho trạng thái hiện tại của </a:t>
            </a:r>
            <a:r>
              <a:rPr lang="en-US" b="1"/>
              <a:t>Context</a:t>
            </a:r>
            <a:r>
              <a:rPr lang="en-US"/>
              <a:t>.</a:t>
            </a:r>
            <a:endParaRPr lang="en-US" sz="1400"/>
          </a:p>
          <a:p>
            <a:pPr lvl="0"/>
            <a:r>
              <a:rPr lang="en-US" b="1"/>
              <a:t>State:</a:t>
            </a:r>
            <a:endParaRPr lang="en-US" sz="1600"/>
          </a:p>
          <a:p>
            <a:pPr lvl="1"/>
            <a:r>
              <a:rPr lang="en-US"/>
              <a:t>Định nghĩa một giao diện cho việc đóng gói một hành vi gắn liền với một trạng thái cụ thể của </a:t>
            </a:r>
            <a:r>
              <a:rPr lang="en-US" b="1"/>
              <a:t>Context.</a:t>
            </a:r>
            <a:endParaRPr lang="en-US" sz="1400"/>
          </a:p>
          <a:p>
            <a:pPr lvl="0"/>
            <a:r>
              <a:rPr lang="en-US" b="1"/>
              <a:t>ConcreteState</a:t>
            </a:r>
            <a:r>
              <a:rPr lang="en-US"/>
              <a:t>: </a:t>
            </a:r>
            <a:endParaRPr lang="en-US" sz="1600"/>
          </a:p>
          <a:p>
            <a:pPr lvl="1"/>
            <a:r>
              <a:rPr lang="en-US"/>
              <a:t>Mỗi lớp con A và B hiện thực một hành vi cụ thể cần thực hiện ứng với một trạng thái cụ thể của </a:t>
            </a:r>
            <a:r>
              <a:rPr lang="en-US" b="1"/>
              <a:t>Context</a:t>
            </a:r>
            <a:r>
              <a:rPr lang="en-US"/>
              <a:t>.</a:t>
            </a:r>
            <a:endParaRPr lang="en-US" sz="1400"/>
          </a:p>
          <a:p>
            <a:endParaRPr lang="en-US"/>
          </a:p>
        </p:txBody>
      </p:sp>
      <p:pic>
        <p:nvPicPr>
          <p:cNvPr id="6" name="Content Placeholder 5"/>
          <p:cNvPicPr>
            <a:picLocks noGrp="1" noChangeAspect="1"/>
          </p:cNvPicPr>
          <p:nvPr>
            <p:ph sz="half" idx="1"/>
          </p:nvPr>
        </p:nvPicPr>
        <p:blipFill>
          <a:blip r:embed="rId2"/>
          <a:stretch>
            <a:fillRect/>
          </a:stretch>
        </p:blipFill>
        <p:spPr>
          <a:xfrm>
            <a:off x="314201" y="2953659"/>
            <a:ext cx="4775769" cy="2026714"/>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2036" y="2322557"/>
            <a:ext cx="4131021" cy="2986289"/>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a:xfrm>
            <a:off x="677334" y="1704513"/>
            <a:ext cx="8596668" cy="4785064"/>
          </a:xfrm>
        </p:spPr>
        <p:txBody>
          <a:bodyPr>
            <a:normAutofit fontScale="92500" lnSpcReduction="10000"/>
          </a:bodyPr>
          <a:lstStyle/>
          <a:p>
            <a:pPr lvl="0"/>
            <a:r>
              <a:rPr lang="en-US"/>
              <a:t>Bản địa hóa các hành vi khi có trạng thái cụ thể và phân vùng hành vi cho các trạng thái khác nhau:</a:t>
            </a:r>
            <a:endParaRPr lang="en-US" sz="1600"/>
          </a:p>
          <a:p>
            <a:pPr lvl="1"/>
            <a:r>
              <a:rPr lang="en-US"/>
              <a:t>Đặt tất cả các hành vi tương ứng vào một trạng thái cụ thể vào một đối tượng có kiểu State.</a:t>
            </a:r>
            <a:endParaRPr lang="en-US" sz="1400"/>
          </a:p>
          <a:p>
            <a:pPr lvl="1"/>
            <a:r>
              <a:rPr lang="en-US"/>
              <a:t>Bởi vì tất cả các đoạn code phụ thuộc vào trạng thái sống trong các lớp State con, các trạng thái mới và sự chuyển đổi trạng thái có thể dễ dàng thêm vào bằng cách định nghĩa một lớp State con mới.</a:t>
            </a:r>
            <a:endParaRPr lang="en-US" sz="1400"/>
          </a:p>
          <a:p>
            <a:pPr lvl="0"/>
            <a:r>
              <a:rPr lang="en-US"/>
              <a:t>Làm tường minh sự chuyển đổi trạng thái:</a:t>
            </a:r>
            <a:endParaRPr lang="en-US" sz="1600"/>
          </a:p>
          <a:p>
            <a:pPr lvl="1"/>
            <a:r>
              <a:rPr lang="en-US"/>
              <a:t>Khi một đối tượng định nghĩa trạng thái hiện tại chỉ bằng giá trị dữ liệu nội bộ, việc chuyển đổi trạng thái của nó là không tường minh. </a:t>
            </a:r>
            <a:endParaRPr lang="en-US" sz="1400"/>
          </a:p>
          <a:p>
            <a:pPr lvl="1"/>
            <a:r>
              <a:rPr lang="en-US"/>
              <a:t>Bằng cách sử dụng các đối tượng State khác nhau, ta đã làm cho quá trình chuyển đổi của một đối tượng sử dụng đối tượng State rõ ràng hơn.</a:t>
            </a:r>
            <a:endParaRPr lang="en-US" sz="1400"/>
          </a:p>
          <a:p>
            <a:pPr lvl="0"/>
            <a:r>
              <a:rPr lang="en-US"/>
              <a:t>Các đối tượng State có thể được chia sẻ:</a:t>
            </a:r>
            <a:endParaRPr lang="en-US" sz="1600"/>
          </a:p>
          <a:p>
            <a:pPr lvl="1"/>
            <a:r>
              <a:rPr lang="en-US"/>
              <a:t>Nếu các đối tượng trạng thái không có các biến thể hiện, nghĩa là trạng thái mà chúng thể hiện chính là kiểu của chúng – khi đó chúng có thể được sử dụng chung.</a:t>
            </a:r>
            <a:endParaRPr lang="en-US" sz="1400"/>
          </a:p>
          <a:p>
            <a:pPr lvl="1"/>
            <a:r>
              <a:rPr lang="en-US"/>
              <a:t>Khi một đối tượng State được chia sẻ theo cách này, về cơ bản chúng là  flyweight không có các trạng thái nội tại, chỉ có các hành vi.</a:t>
            </a:r>
            <a:endParaRPr lang="en-US" sz="1400"/>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622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State</vt:lpstr>
      <vt:lpstr>Giới thiệu </vt:lpstr>
      <vt:lpstr>Mục đích, ý định</vt:lpstr>
      <vt:lpstr>Động lực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cp:lastModifiedBy>
  <cp:revision>31</cp:revision>
  <dcterms:created xsi:type="dcterms:W3CDTF">2016-11-11T15:20:19Z</dcterms:created>
  <dcterms:modified xsi:type="dcterms:W3CDTF">2017-01-07T10:17:46Z</dcterms:modified>
</cp:coreProperties>
</file>