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7" r:id="rId4"/>
    <p:sldId id="268" r:id="rId5"/>
    <p:sldId id="259" r:id="rId6"/>
    <p:sldId id="260" r:id="rId7"/>
    <p:sldId id="262" r:id="rId8"/>
    <p:sldId id="263" r:id="rId9"/>
    <p:sldId id="269" r:id="rId10"/>
    <p:sldId id="266" r:id="rId11"/>
    <p:sldId id="265" r:id="rId12"/>
    <p:sldId id="270" r:id="rId13"/>
    <p:sldId id="271" r:id="rId14"/>
    <p:sldId id="272"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0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6786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70956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19139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923431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3544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559029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25647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424665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2964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87419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C4B4EA-4E57-43B5-9E64-45E867927BA5}"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316141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C4B4EA-4E57-43B5-9E64-45E867927BA5}" type="datetimeFigureOut">
              <a:rPr lang="en-US" smtClean="0"/>
              <a:t>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74963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C4B4EA-4E57-43B5-9E64-45E867927BA5}" type="datetimeFigureOut">
              <a:rPr lang="en-US" smtClean="0"/>
              <a:t>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025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4B4EA-4E57-43B5-9E64-45E867927BA5}" type="datetimeFigureOut">
              <a:rPr lang="en-US" smtClean="0"/>
              <a:t>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198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29178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16151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C4B4EA-4E57-43B5-9E64-45E867927BA5}" type="datetimeFigureOut">
              <a:rPr lang="en-US" smtClean="0"/>
              <a:t>1/7/2017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48A6BD-D825-4B17-801C-257A9666DBFE}" type="slidenum">
              <a:rPr lang="en-US" smtClean="0"/>
              <a:t>‹#›</a:t>
            </a:fld>
            <a:endParaRPr lang="en-US"/>
          </a:p>
        </p:txBody>
      </p:sp>
    </p:spTree>
    <p:extLst>
      <p:ext uri="{BB962C8B-B14F-4D97-AF65-F5344CB8AC3E}">
        <p14:creationId xmlns:p14="http://schemas.microsoft.com/office/powerpoint/2010/main" val="2294553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Mẫu Strategy</a:t>
            </a:r>
          </a:p>
        </p:txBody>
      </p:sp>
      <p:sp>
        <p:nvSpPr>
          <p:cNvPr id="3" name="Subtitle 2"/>
          <p:cNvSpPr>
            <a:spLocks noGrp="1"/>
          </p:cNvSpPr>
          <p:nvPr>
            <p:ph type="subTitle" idx="1"/>
          </p:nvPr>
        </p:nvSpPr>
        <p:spPr/>
        <p:txBody>
          <a:bodyPr>
            <a:normAutofit fontScale="25000" lnSpcReduction="20000"/>
          </a:bodyPr>
          <a:lstStyle/>
          <a:p>
            <a:r>
              <a:rPr lang="en-US" sz="7200"/>
              <a:t>Nhóm 28:</a:t>
            </a:r>
          </a:p>
          <a:p>
            <a:r>
              <a:rPr lang="en-US" sz="7200"/>
              <a:t>	Văn Vũ Tuấn</a:t>
            </a:r>
          </a:p>
          <a:p>
            <a:r>
              <a:rPr lang="en-US" sz="7200"/>
              <a:t>Phạm Ngọc Linh</a:t>
            </a:r>
          </a:p>
          <a:p>
            <a:r>
              <a:rPr lang="en-US" sz="7200"/>
              <a:t>Huỳnh Đức Đăng Khoa</a:t>
            </a:r>
            <a:endParaRPr lang="en-US"/>
          </a:p>
        </p:txBody>
      </p:sp>
    </p:spTree>
    <p:extLst>
      <p:ext uri="{BB962C8B-B14F-4D97-AF65-F5344CB8AC3E}">
        <p14:creationId xmlns:p14="http://schemas.microsoft.com/office/powerpoint/2010/main" val="216924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Ví dụ về một số hệ thống thực tế</a:t>
            </a:r>
          </a:p>
        </p:txBody>
      </p:sp>
      <p:sp>
        <p:nvSpPr>
          <p:cNvPr id="3" name="Content Placeholder 2"/>
          <p:cNvSpPr>
            <a:spLocks noGrp="1"/>
          </p:cNvSpPr>
          <p:nvPr>
            <p:ph idx="1"/>
          </p:nvPr>
        </p:nvSpPr>
        <p:spPr/>
        <p:txBody>
          <a:bodyPr/>
          <a:lstStyle/>
          <a:p>
            <a:r>
              <a:rPr lang="vi-VN" dirty="0"/>
              <a:t>Dialog boxes (Các hộp thoại), ví dụ, có thể có chiến lược xác nhận hiệu lực khác nhau tùy thuộc vào loại dữ liệu yêu cầu, trong khi các chương trình vẽ đồ thị có thể chấp nhận các thuật toán để vẽ biểu đồ quạt, biểu đồ cột hay biểu đồ thanh. Các thư viện hỗ trợ C# 3.0LINQ (cho các truy vấn cơ sở dữ liệu) sử dụng sự tách biệt giữa dữ liệu và giải thuật một cách rộng rãi.</a:t>
            </a:r>
            <a:endParaRPr lang="en-US" dirty="0"/>
          </a:p>
          <a:p>
            <a:endParaRPr lang="en-US" dirty="0"/>
          </a:p>
        </p:txBody>
      </p:sp>
    </p:spTree>
    <p:extLst>
      <p:ext uri="{BB962C8B-B14F-4D97-AF65-F5344CB8AC3E}">
        <p14:creationId xmlns:p14="http://schemas.microsoft.com/office/powerpoint/2010/main" val="249959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Demo</a:t>
            </a:r>
          </a:p>
        </p:txBody>
      </p:sp>
      <p:sp>
        <p:nvSpPr>
          <p:cNvPr id="3" name="Content Placeholder 2"/>
          <p:cNvSpPr>
            <a:spLocks noGrp="1"/>
          </p:cNvSpPr>
          <p:nvPr>
            <p:ph idx="1"/>
          </p:nvPr>
        </p:nvSpPr>
        <p:spPr/>
        <p:txBody>
          <a:bodyPr/>
          <a:lstStyle/>
          <a:p>
            <a:r>
              <a:rPr lang="vi-VN" dirty="0"/>
              <a:t>Chúng ta có một phần mềm quản lý nhân viên và mỗi khi lấy ra danh sách nhân viên nó lại được sắp xếp theo thứ tự. Tùy vào dữ liệu và lập trình viên có thể chọn ra các phương thức sắp xếp thích hợp và sử dụng chúng. </a:t>
            </a:r>
          </a:p>
          <a:p>
            <a:r>
              <a:rPr lang="vi-VN" dirty="0"/>
              <a:t>Các thành phần ứng với sơ đồ UML của mẫu thiết kế:</a:t>
            </a:r>
          </a:p>
          <a:p>
            <a:pPr lvl="1"/>
            <a:r>
              <a:rPr lang="vi-VN" dirty="0"/>
              <a:t>Strategy (SortStrategy)</a:t>
            </a:r>
          </a:p>
          <a:p>
            <a:pPr lvl="1"/>
            <a:r>
              <a:rPr lang="vi-VN" dirty="0"/>
              <a:t>ConcreteStrategy (QuickSort, ShellSort, MergeSort)</a:t>
            </a:r>
          </a:p>
          <a:p>
            <a:pPr lvl="1"/>
            <a:r>
              <a:rPr lang="vi-VN" dirty="0"/>
              <a:t>Context (SortedList) </a:t>
            </a:r>
          </a:p>
          <a:p>
            <a:endParaRPr lang="en-US" dirty="0"/>
          </a:p>
        </p:txBody>
      </p:sp>
    </p:spTree>
    <p:extLst>
      <p:ext uri="{BB962C8B-B14F-4D97-AF65-F5344CB8AC3E}">
        <p14:creationId xmlns:p14="http://schemas.microsoft.com/office/powerpoint/2010/main" val="3073607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0999" t="18422" r="57372" b="34208"/>
          <a:stretch/>
        </p:blipFill>
        <p:spPr>
          <a:xfrm>
            <a:off x="1044951" y="1533888"/>
            <a:ext cx="4920843" cy="4161779"/>
          </a:xfrm>
          <a:prstGeom prst="rect">
            <a:avLst/>
          </a:prstGeom>
        </p:spPr>
      </p:pic>
    </p:spTree>
    <p:extLst>
      <p:ext uri="{BB962C8B-B14F-4D97-AF65-F5344CB8AC3E}">
        <p14:creationId xmlns:p14="http://schemas.microsoft.com/office/powerpoint/2010/main" val="2773553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0891" t="14658" r="47308" b="28028"/>
          <a:stretch/>
        </p:blipFill>
        <p:spPr>
          <a:xfrm>
            <a:off x="1127462" y="1542198"/>
            <a:ext cx="5743853" cy="4447367"/>
          </a:xfrm>
          <a:prstGeom prst="rect">
            <a:avLst/>
          </a:prstGeom>
        </p:spPr>
      </p:pic>
    </p:spTree>
    <p:extLst>
      <p:ext uri="{BB962C8B-B14F-4D97-AF65-F5344CB8AC3E}">
        <p14:creationId xmlns:p14="http://schemas.microsoft.com/office/powerpoint/2010/main" val="2103237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1757" t="26965" r="52899" b="43500"/>
          <a:stretch/>
        </p:blipFill>
        <p:spPr>
          <a:xfrm>
            <a:off x="890398" y="1841624"/>
            <a:ext cx="6664499" cy="3145046"/>
          </a:xfrm>
          <a:prstGeom prst="rect">
            <a:avLst/>
          </a:prstGeom>
        </p:spPr>
      </p:pic>
    </p:spTree>
    <p:extLst>
      <p:ext uri="{BB962C8B-B14F-4D97-AF65-F5344CB8AC3E}">
        <p14:creationId xmlns:p14="http://schemas.microsoft.com/office/powerpoint/2010/main" val="2589480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Code minh họa</a:t>
            </a:r>
          </a:p>
        </p:txBody>
      </p:sp>
      <p:pic>
        <p:nvPicPr>
          <p:cNvPr id="4" name="Content Placeholder 3"/>
          <p:cNvPicPr>
            <a:picLocks noGrp="1" noChangeAspect="1"/>
          </p:cNvPicPr>
          <p:nvPr>
            <p:ph idx="1"/>
          </p:nvPr>
        </p:nvPicPr>
        <p:blipFill rotWithShape="1">
          <a:blip r:embed="rId2"/>
          <a:srcRect l="11559" t="14243" r="54488" b="8401"/>
          <a:stretch/>
        </p:blipFill>
        <p:spPr>
          <a:xfrm>
            <a:off x="863765" y="1480583"/>
            <a:ext cx="4031144" cy="5209841"/>
          </a:xfrm>
          <a:prstGeom prst="rect">
            <a:avLst/>
          </a:prstGeom>
        </p:spPr>
      </p:pic>
    </p:spTree>
    <p:extLst>
      <p:ext uri="{BB962C8B-B14F-4D97-AF65-F5344CB8AC3E}">
        <p14:creationId xmlns:p14="http://schemas.microsoft.com/office/powerpoint/2010/main" val="3071334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Code minh họa</a:t>
            </a:r>
          </a:p>
        </p:txBody>
      </p:sp>
      <p:pic>
        <p:nvPicPr>
          <p:cNvPr id="4" name="Content Placeholder 3"/>
          <p:cNvPicPr>
            <a:picLocks noGrp="1" noChangeAspect="1"/>
          </p:cNvPicPr>
          <p:nvPr>
            <p:ph idx="1"/>
          </p:nvPr>
        </p:nvPicPr>
        <p:blipFill rotWithShape="1">
          <a:blip r:embed="rId2"/>
          <a:srcRect l="10962" t="16418" r="54290" b="5359"/>
          <a:stretch/>
        </p:blipFill>
        <p:spPr>
          <a:xfrm>
            <a:off x="1378823" y="1548160"/>
            <a:ext cx="3761350" cy="4781619"/>
          </a:xfrm>
          <a:prstGeom prst="rect">
            <a:avLst/>
          </a:prstGeom>
        </p:spPr>
      </p:pic>
    </p:spTree>
    <p:extLst>
      <p:ext uri="{BB962C8B-B14F-4D97-AF65-F5344CB8AC3E}">
        <p14:creationId xmlns:p14="http://schemas.microsoft.com/office/powerpoint/2010/main" val="2899488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Giới thiệu	</a:t>
            </a:r>
          </a:p>
        </p:txBody>
      </p:sp>
      <p:sp>
        <p:nvSpPr>
          <p:cNvPr id="3" name="Content Placeholder 2"/>
          <p:cNvSpPr>
            <a:spLocks noGrp="1"/>
          </p:cNvSpPr>
          <p:nvPr>
            <p:ph idx="1"/>
          </p:nvPr>
        </p:nvSpPr>
        <p:spPr/>
        <p:txBody>
          <a:bodyPr/>
          <a:lstStyle/>
          <a:p>
            <a:r>
              <a:rPr lang="en-US"/>
              <a:t>Tên đầy đủ: Strategy Pattern</a:t>
            </a:r>
            <a:endParaRPr lang="en-US" b="1"/>
          </a:p>
          <a:p>
            <a:r>
              <a:rPr lang="en-US"/>
              <a:t>Phân loại: Mẫu Hành vi</a:t>
            </a:r>
          </a:p>
        </p:txBody>
      </p:sp>
    </p:spTree>
    <p:extLst>
      <p:ext uri="{BB962C8B-B14F-4D97-AF65-F5344CB8AC3E}">
        <p14:creationId xmlns:p14="http://schemas.microsoft.com/office/powerpoint/2010/main" val="421170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Mục đích, ý định</a:t>
            </a:r>
          </a:p>
        </p:txBody>
      </p:sp>
      <p:sp>
        <p:nvSpPr>
          <p:cNvPr id="3" name="Content Placeholder 2"/>
          <p:cNvSpPr>
            <a:spLocks noGrp="1"/>
          </p:cNvSpPr>
          <p:nvPr>
            <p:ph idx="1"/>
          </p:nvPr>
        </p:nvSpPr>
        <p:spPr/>
        <p:txBody>
          <a:bodyPr/>
          <a:lstStyle/>
          <a:p>
            <a:pPr lvl="0"/>
            <a:r>
              <a:rPr lang="en-US"/>
              <a:t>Định nghĩa tập hợp các thuật toán khác nhau, đóng gói chúng và làm cho chúng có thể thay thế nhau. </a:t>
            </a:r>
          </a:p>
          <a:p>
            <a:pPr lvl="0"/>
            <a:r>
              <a:rPr lang="en-US"/>
              <a:t>Mẫu này làm cho các thuật toán thay đổi một cách độc lập và tách biệt khỏi chương trình sử dụng chúng.</a:t>
            </a:r>
          </a:p>
          <a:p>
            <a:endParaRPr lang="en-US"/>
          </a:p>
        </p:txBody>
      </p:sp>
    </p:spTree>
    <p:extLst>
      <p:ext uri="{BB962C8B-B14F-4D97-AF65-F5344CB8AC3E}">
        <p14:creationId xmlns:p14="http://schemas.microsoft.com/office/powerpoint/2010/main" val="279553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Động lực sử dụng</a:t>
            </a:r>
          </a:p>
        </p:txBody>
      </p:sp>
      <p:sp>
        <p:nvSpPr>
          <p:cNvPr id="3" name="Content Placeholder 2"/>
          <p:cNvSpPr>
            <a:spLocks noGrp="1"/>
          </p:cNvSpPr>
          <p:nvPr>
            <p:ph idx="1"/>
          </p:nvPr>
        </p:nvSpPr>
        <p:spPr/>
        <p:txBody>
          <a:bodyPr>
            <a:normAutofit/>
          </a:bodyPr>
          <a:lstStyle/>
          <a:p>
            <a:pPr lvl="0"/>
            <a:r>
              <a:rPr lang="en-US"/>
              <a:t>Rất nhiều các thuật toán khác nhau được sử dụng để đọc dữ liệu từ một luồng dữ liệu từ một file text, sau đó ứng với mỗi loại dữ liệu có được (dạng số, dạng chuỗi,…) , sau đó lưu các thông tin đọc được thành một file text.</a:t>
            </a:r>
          </a:p>
          <a:p>
            <a:pPr lvl="0"/>
            <a:r>
              <a:rPr lang="en-US"/>
              <a:t>Vấn đề đặt ra là làm thế nào chúng ta có thể cấu hình ứng dụng để tự động lựa chọn thuật toán phù hợp trong quá trình đọc?</a:t>
            </a:r>
          </a:p>
          <a:p>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523844" y="3923675"/>
            <a:ext cx="4206240" cy="1828800"/>
          </a:xfrm>
          <a:prstGeom prst="rect">
            <a:avLst/>
          </a:prstGeom>
          <a:noFill/>
          <a:ln>
            <a:noFill/>
          </a:ln>
        </p:spPr>
      </p:pic>
    </p:spTree>
    <p:extLst>
      <p:ext uri="{BB962C8B-B14F-4D97-AF65-F5344CB8AC3E}">
        <p14:creationId xmlns:p14="http://schemas.microsoft.com/office/powerpoint/2010/main" val="3202979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Khi nào sử dụng</a:t>
            </a:r>
          </a:p>
        </p:txBody>
      </p:sp>
      <p:sp>
        <p:nvSpPr>
          <p:cNvPr id="3" name="Content Placeholder 2"/>
          <p:cNvSpPr>
            <a:spLocks noGrp="1"/>
          </p:cNvSpPr>
          <p:nvPr>
            <p:ph idx="1"/>
          </p:nvPr>
        </p:nvSpPr>
        <p:spPr/>
        <p:txBody>
          <a:bodyPr/>
          <a:lstStyle/>
          <a:p>
            <a:pPr lvl="0"/>
            <a:r>
              <a:rPr lang="en-US"/>
              <a:t>Nhiều lớp có liên quan với nhau chỉ khác biệt ở hành vi của chúng</a:t>
            </a:r>
            <a:endParaRPr lang="en-US" sz="1600"/>
          </a:p>
          <a:p>
            <a:pPr lvl="1"/>
            <a:r>
              <a:rPr lang="en-US"/>
              <a:t>Mẫu Strategy cung cấp một phương pháp để cấu hình một lớp với một hoặc nhiều hành vi khác nhau.</a:t>
            </a:r>
            <a:endParaRPr lang="en-US" sz="1400"/>
          </a:p>
          <a:p>
            <a:pPr lvl="0"/>
            <a:r>
              <a:rPr lang="en-US"/>
              <a:t>Chúng ta cần nhiều thể loại thuật toán khác nhau:</a:t>
            </a:r>
            <a:endParaRPr lang="en-US" sz="1600"/>
          </a:p>
          <a:p>
            <a:pPr lvl="1"/>
            <a:r>
              <a:rPr lang="en-US"/>
              <a:t>Các Strategy có thể được sử dụng khi các biến thể thuật toán này được hiện thực theo kiểu cây kế thừa của các thuật toán.</a:t>
            </a:r>
            <a:endParaRPr lang="en-US" sz="1400"/>
          </a:p>
          <a:p>
            <a:pPr lvl="0"/>
            <a:r>
              <a:rPr lang="en-US"/>
              <a:t>Một lớp định nghĩa nhiều hành vi, và xuất hiện dưới dạng các câu lệnh điều kiện trong các operation của nó.</a:t>
            </a:r>
            <a:endParaRPr lang="en-US" sz="1600"/>
          </a:p>
          <a:p>
            <a:pPr lvl="1"/>
            <a:r>
              <a:rPr lang="en-US"/>
              <a:t>Thay vì dùng các câu lệnh điều kiện, chúng ta di chuyển các nhánh điều kiện có liên quan vào trong một lớp Strategy.</a:t>
            </a:r>
            <a:endParaRPr lang="en-US" sz="1400"/>
          </a:p>
          <a:p>
            <a:pPr lvl="0" fontAlgn="base"/>
            <a:endParaRPr lang="en-US"/>
          </a:p>
        </p:txBody>
      </p:sp>
    </p:spTree>
    <p:extLst>
      <p:ext uri="{BB962C8B-B14F-4D97-AF65-F5344CB8AC3E}">
        <p14:creationId xmlns:p14="http://schemas.microsoft.com/office/powerpoint/2010/main" val="3254169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Cấu trúc - Thành phần</a:t>
            </a:r>
          </a:p>
        </p:txBody>
      </p:sp>
      <p:sp>
        <p:nvSpPr>
          <p:cNvPr id="4" name="Content Placeholder 3"/>
          <p:cNvSpPr>
            <a:spLocks noGrp="1"/>
          </p:cNvSpPr>
          <p:nvPr>
            <p:ph sz="half" idx="2"/>
          </p:nvPr>
        </p:nvSpPr>
        <p:spPr>
          <a:xfrm>
            <a:off x="5348116" y="1930400"/>
            <a:ext cx="4578686" cy="4075319"/>
          </a:xfrm>
        </p:spPr>
        <p:txBody>
          <a:bodyPr>
            <a:normAutofit fontScale="85000" lnSpcReduction="20000"/>
          </a:bodyPr>
          <a:lstStyle/>
          <a:p>
            <a:pPr lvl="0"/>
            <a:r>
              <a:rPr lang="en-US" b="1"/>
              <a:t>Strategy:</a:t>
            </a:r>
            <a:endParaRPr lang="en-US" sz="1600"/>
          </a:p>
          <a:p>
            <a:pPr lvl="1"/>
            <a:r>
              <a:rPr lang="en-US"/>
              <a:t>Định nghĩa một giao diện chung cho tất cả các thuật toán được hỗ trợ.</a:t>
            </a:r>
            <a:endParaRPr lang="en-US" sz="1400"/>
          </a:p>
          <a:p>
            <a:pPr lvl="1"/>
            <a:r>
              <a:rPr lang="en-US" b="1"/>
              <a:t>Context</a:t>
            </a:r>
            <a:r>
              <a:rPr lang="en-US"/>
              <a:t> sử dụng giao diện này để gọi các thuật toán được định nghĩa trong các </a:t>
            </a:r>
            <a:r>
              <a:rPr lang="en-US" b="1"/>
              <a:t>ConcreteStrategy</a:t>
            </a:r>
            <a:r>
              <a:rPr lang="en-US"/>
              <a:t>.</a:t>
            </a:r>
            <a:endParaRPr lang="en-US" sz="1400"/>
          </a:p>
          <a:p>
            <a:pPr lvl="0"/>
            <a:r>
              <a:rPr lang="en-US" b="1"/>
              <a:t>ConcreteStrategy:</a:t>
            </a:r>
            <a:endParaRPr lang="en-US" sz="1600"/>
          </a:p>
          <a:p>
            <a:pPr lvl="1"/>
            <a:r>
              <a:rPr lang="en-US"/>
              <a:t>Định nghĩa các thuật toán, hiện thực từ giao diện </a:t>
            </a:r>
            <a:r>
              <a:rPr lang="en-US" b="1"/>
              <a:t>Strategy.</a:t>
            </a:r>
            <a:endParaRPr lang="en-US" sz="1400"/>
          </a:p>
          <a:p>
            <a:pPr lvl="0"/>
            <a:r>
              <a:rPr lang="en-US" b="1"/>
              <a:t>Context:</a:t>
            </a:r>
            <a:endParaRPr lang="en-US" sz="1600"/>
          </a:p>
          <a:p>
            <a:pPr lvl="1"/>
            <a:r>
              <a:rPr lang="en-US"/>
              <a:t>Được cấu hình với một đối tượng </a:t>
            </a:r>
            <a:r>
              <a:rPr lang="en-US" b="1"/>
              <a:t>ConcreteStrategy.</a:t>
            </a:r>
            <a:endParaRPr lang="en-US" sz="1400"/>
          </a:p>
          <a:p>
            <a:pPr lvl="1"/>
            <a:r>
              <a:rPr lang="en-US"/>
              <a:t>Giữ một tham chiếu đến đối tượng có kiểu </a:t>
            </a:r>
            <a:r>
              <a:rPr lang="en-US" b="1"/>
              <a:t>Strategy.</a:t>
            </a:r>
            <a:endParaRPr lang="en-US" sz="1400"/>
          </a:p>
          <a:p>
            <a:pPr lvl="1"/>
            <a:r>
              <a:rPr lang="en-US"/>
              <a:t>Nên định nghĩa một giao diện cho phép đối tượng </a:t>
            </a:r>
            <a:r>
              <a:rPr lang="en-US" b="1"/>
              <a:t>Strategy</a:t>
            </a:r>
            <a:r>
              <a:rPr lang="en-US"/>
              <a:t> đó truy xuất dữ liệu của </a:t>
            </a:r>
            <a:r>
              <a:rPr lang="en-US" b="1"/>
              <a:t>Context</a:t>
            </a:r>
            <a:r>
              <a:rPr lang="en-US"/>
              <a:t>.</a:t>
            </a:r>
            <a:endParaRPr lang="en-US" sz="1400"/>
          </a:p>
          <a:p>
            <a:endParaRPr lang="en-US"/>
          </a:p>
        </p:txBody>
      </p:sp>
      <p:pic>
        <p:nvPicPr>
          <p:cNvPr id="5" name="Content Placeholder 4"/>
          <p:cNvPicPr>
            <a:picLocks noGrp="1" noChangeAspect="1"/>
          </p:cNvPicPr>
          <p:nvPr>
            <p:ph sz="half" idx="1"/>
          </p:nvPr>
        </p:nvPicPr>
        <p:blipFill>
          <a:blip r:embed="rId2"/>
          <a:stretch>
            <a:fillRect/>
          </a:stretch>
        </p:blipFill>
        <p:spPr>
          <a:xfrm>
            <a:off x="422502" y="2835148"/>
            <a:ext cx="4925614" cy="1796814"/>
          </a:xfrm>
          <a:prstGeom prst="rect">
            <a:avLst/>
          </a:prstGeom>
        </p:spPr>
      </p:pic>
    </p:spTree>
    <p:extLst>
      <p:ext uri="{BB962C8B-B14F-4D97-AF65-F5344CB8AC3E}">
        <p14:creationId xmlns:p14="http://schemas.microsoft.com/office/powerpoint/2010/main" val="113789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Mối quan hệ</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4178" y="2095291"/>
            <a:ext cx="5840411" cy="3196236"/>
          </a:xfrm>
          <a:prstGeom prst="rect">
            <a:avLst/>
          </a:prstGeom>
          <a:noFill/>
          <a:ln>
            <a:noFill/>
          </a:ln>
        </p:spPr>
      </p:pic>
    </p:spTree>
    <p:extLst>
      <p:ext uri="{BB962C8B-B14F-4D97-AF65-F5344CB8AC3E}">
        <p14:creationId xmlns:p14="http://schemas.microsoft.com/office/powerpoint/2010/main" val="128387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hệ quả mang lại</a:t>
            </a:r>
          </a:p>
        </p:txBody>
      </p:sp>
      <p:sp>
        <p:nvSpPr>
          <p:cNvPr id="3" name="Content Placeholder 2"/>
          <p:cNvSpPr>
            <a:spLocks noGrp="1"/>
          </p:cNvSpPr>
          <p:nvPr>
            <p:ph idx="1"/>
          </p:nvPr>
        </p:nvSpPr>
        <p:spPr/>
        <p:txBody>
          <a:bodyPr/>
          <a:lstStyle/>
          <a:p>
            <a:r>
              <a:rPr lang="en-US"/>
              <a:t>Các cây phân cấp của các thuật toán có liên quan sẽ được tạo ra.</a:t>
            </a:r>
          </a:p>
          <a:p>
            <a:r>
              <a:rPr lang="en-US"/>
              <a:t>Một giải pháp thay thế cho việc tạo lớp con.</a:t>
            </a:r>
          </a:p>
          <a:p>
            <a:r>
              <a:rPr lang="en-US"/>
              <a:t>Loại bỏ các câu lệnh điều kiện trong lớp Context.</a:t>
            </a:r>
          </a:p>
          <a:p>
            <a:r>
              <a:rPr lang="en-US"/>
              <a:t>Có thêm nhiều lựa chọn để triển khai</a:t>
            </a:r>
          </a:p>
        </p:txBody>
      </p:sp>
    </p:spTree>
    <p:extLst>
      <p:ext uri="{BB962C8B-B14F-4D97-AF65-F5344CB8AC3E}">
        <p14:creationId xmlns:p14="http://schemas.microsoft.com/office/powerpoint/2010/main" val="352958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mẫu có liên quan</a:t>
            </a:r>
          </a:p>
        </p:txBody>
      </p:sp>
      <p:sp>
        <p:nvSpPr>
          <p:cNvPr id="3" name="Content Placeholder 2"/>
          <p:cNvSpPr>
            <a:spLocks noGrp="1"/>
          </p:cNvSpPr>
          <p:nvPr>
            <p:ph idx="1"/>
          </p:nvPr>
        </p:nvSpPr>
        <p:spPr/>
        <p:txBody>
          <a:bodyPr/>
          <a:lstStyle/>
          <a:p>
            <a:r>
              <a:rPr lang="en-US" dirty="0"/>
              <a:t>Flyweight: </a:t>
            </a:r>
            <a:r>
              <a:rPr lang="en-US" dirty="0" err="1"/>
              <a:t>các</a:t>
            </a:r>
            <a:r>
              <a:rPr lang="en-US" dirty="0"/>
              <a:t> </a:t>
            </a:r>
            <a:r>
              <a:rPr lang="en-US" dirty="0" err="1"/>
              <a:t>đối</a:t>
            </a:r>
            <a:r>
              <a:rPr lang="en-US" dirty="0"/>
              <a:t> </a:t>
            </a:r>
            <a:r>
              <a:rPr lang="en-US" dirty="0" err="1"/>
              <a:t>tượng</a:t>
            </a:r>
            <a:r>
              <a:rPr lang="en-US" dirty="0"/>
              <a:t> Strategy </a:t>
            </a:r>
            <a:r>
              <a:rPr lang="en-US" dirty="0" err="1"/>
              <a:t>thường</a:t>
            </a:r>
            <a:r>
              <a:rPr lang="en-US" dirty="0"/>
              <a:t> </a:t>
            </a:r>
            <a:r>
              <a:rPr lang="en-US" dirty="0" err="1"/>
              <a:t>là</a:t>
            </a:r>
            <a:r>
              <a:rPr lang="en-US" dirty="0"/>
              <a:t> </a:t>
            </a:r>
            <a:r>
              <a:rPr lang="en-US" dirty="0" err="1"/>
              <a:t>các</a:t>
            </a:r>
            <a:r>
              <a:rPr lang="en-US" dirty="0"/>
              <a:t> </a:t>
            </a:r>
            <a:r>
              <a:rPr lang="en-US" dirty="0" err="1"/>
              <a:t>đối</a:t>
            </a:r>
            <a:r>
              <a:rPr lang="en-US" dirty="0"/>
              <a:t> </a:t>
            </a:r>
            <a:r>
              <a:rPr lang="en-US" dirty="0" err="1"/>
              <a:t>tượng</a:t>
            </a:r>
            <a:r>
              <a:rPr lang="en-US" dirty="0"/>
              <a:t> flyweight</a:t>
            </a:r>
            <a:endParaRPr lang="en-US" b="1" dirty="0"/>
          </a:p>
        </p:txBody>
      </p:sp>
    </p:spTree>
    <p:extLst>
      <p:ext uri="{BB962C8B-B14F-4D97-AF65-F5344CB8AC3E}">
        <p14:creationId xmlns:p14="http://schemas.microsoft.com/office/powerpoint/2010/main" val="29172000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110</TotalTime>
  <Words>562</Words>
  <Application>Microsoft Office PowerPoint</Application>
  <PresentationFormat>Widescreen</PresentationFormat>
  <Paragraphs>49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Mẫu Strategy</vt:lpstr>
      <vt:lpstr>Giới thiệu </vt:lpstr>
      <vt:lpstr>Mục đích, ý định</vt:lpstr>
      <vt:lpstr>Động lực sử dụng</vt:lpstr>
      <vt:lpstr>Khi nào sử dụng</vt:lpstr>
      <vt:lpstr>Cấu trúc - Thành phần</vt:lpstr>
      <vt:lpstr>Mối quan hệ</vt:lpstr>
      <vt:lpstr>Các hệ quả mang lại</vt:lpstr>
      <vt:lpstr>Các mẫu có liên quan</vt:lpstr>
      <vt:lpstr>Ví dụ về một số hệ thống thực tế</vt:lpstr>
      <vt:lpstr>Demo</vt:lpstr>
      <vt:lpstr>PowerPoint Presentation</vt:lpstr>
      <vt:lpstr>PowerPoint Presentation</vt:lpstr>
      <vt:lpstr>PowerPoint Presentation</vt:lpstr>
      <vt:lpstr>Code minh họa</vt:lpstr>
      <vt:lpstr>Code minh họa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Tuan Van Vu</dc:creator>
  <cp:lastModifiedBy>Tuan Van</cp:lastModifiedBy>
  <cp:revision>34</cp:revision>
  <dcterms:created xsi:type="dcterms:W3CDTF">2016-11-11T15:20:19Z</dcterms:created>
  <dcterms:modified xsi:type="dcterms:W3CDTF">2017-01-07T10:19:32Z</dcterms:modified>
</cp:coreProperties>
</file>