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 id="273"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1/7/2017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Template Method</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pPr lvl="0"/>
            <a:r>
              <a:rPr lang="en-US" dirty="0"/>
              <a:t>Factory Method:</a:t>
            </a:r>
            <a:endParaRPr lang="en-US" sz="1600" dirty="0"/>
          </a:p>
          <a:p>
            <a:pPr lvl="1"/>
            <a:r>
              <a:rPr lang="en-US" dirty="0" err="1"/>
              <a:t>Thường</a:t>
            </a:r>
            <a:r>
              <a:rPr lang="en-US" dirty="0"/>
              <a:t> </a:t>
            </a:r>
            <a:r>
              <a:rPr lang="en-US" dirty="0" err="1"/>
              <a:t>được</a:t>
            </a:r>
            <a:r>
              <a:rPr lang="en-US" dirty="0"/>
              <a:t> </a:t>
            </a:r>
            <a:r>
              <a:rPr lang="en-US" dirty="0" err="1"/>
              <a:t>gọi</a:t>
            </a:r>
            <a:r>
              <a:rPr lang="en-US" dirty="0"/>
              <a:t> </a:t>
            </a:r>
            <a:r>
              <a:rPr lang="en-US" dirty="0" err="1"/>
              <a:t>bởi</a:t>
            </a:r>
            <a:r>
              <a:rPr lang="en-US" dirty="0"/>
              <a:t> </a:t>
            </a:r>
            <a:r>
              <a:rPr lang="en-US" dirty="0" err="1"/>
              <a:t>các</a:t>
            </a:r>
            <a:r>
              <a:rPr lang="en-US" dirty="0"/>
              <a:t> template method.</a:t>
            </a:r>
            <a:endParaRPr lang="en-US" sz="1400" dirty="0"/>
          </a:p>
          <a:p>
            <a:pPr lvl="0"/>
            <a:r>
              <a:rPr lang="en-US" dirty="0"/>
              <a:t>Strategy: </a:t>
            </a:r>
            <a:endParaRPr lang="en-US" sz="1600" dirty="0"/>
          </a:p>
          <a:p>
            <a:pPr lvl="1"/>
            <a:r>
              <a:rPr lang="en-US" dirty="0"/>
              <a:t>Template method </a:t>
            </a:r>
            <a:r>
              <a:rPr lang="en-US" dirty="0" err="1"/>
              <a:t>sử</a:t>
            </a:r>
            <a:r>
              <a:rPr lang="en-US" dirty="0"/>
              <a:t> </a:t>
            </a:r>
            <a:r>
              <a:rPr lang="en-US" dirty="0" err="1"/>
              <a:t>dụng</a:t>
            </a:r>
            <a:r>
              <a:rPr lang="en-US" dirty="0"/>
              <a:t> </a:t>
            </a:r>
            <a:r>
              <a:rPr lang="en-US" dirty="0" err="1"/>
              <a:t>kế</a:t>
            </a:r>
            <a:r>
              <a:rPr lang="en-US" dirty="0"/>
              <a:t> </a:t>
            </a:r>
            <a:r>
              <a:rPr lang="en-US" dirty="0" err="1"/>
              <a:t>thừa</a:t>
            </a:r>
            <a:r>
              <a:rPr lang="en-US" dirty="0"/>
              <a:t> </a:t>
            </a:r>
            <a:r>
              <a:rPr lang="en-US" dirty="0" err="1"/>
              <a:t>để</a:t>
            </a:r>
            <a:r>
              <a:rPr lang="en-US" dirty="0"/>
              <a:t> </a:t>
            </a:r>
            <a:r>
              <a:rPr lang="en-US" dirty="0" err="1"/>
              <a:t>thay</a:t>
            </a:r>
            <a:r>
              <a:rPr lang="en-US" dirty="0"/>
              <a:t> </a:t>
            </a:r>
            <a:r>
              <a:rPr lang="en-US" dirty="0" err="1"/>
              <a:t>đổi</a:t>
            </a:r>
            <a:r>
              <a:rPr lang="en-US" dirty="0"/>
              <a:t> </a:t>
            </a:r>
            <a:r>
              <a:rPr lang="en-US" dirty="0" err="1"/>
              <a:t>một</a:t>
            </a:r>
            <a:r>
              <a:rPr lang="en-US" dirty="0"/>
              <a:t> </a:t>
            </a:r>
            <a:r>
              <a:rPr lang="en-US" dirty="0" err="1"/>
              <a:t>phần</a:t>
            </a:r>
            <a:r>
              <a:rPr lang="en-US" dirty="0"/>
              <a:t> </a:t>
            </a:r>
            <a:r>
              <a:rPr lang="en-US" dirty="0" err="1"/>
              <a:t>của</a:t>
            </a:r>
            <a:r>
              <a:rPr lang="en-US" dirty="0"/>
              <a:t> </a:t>
            </a:r>
            <a:r>
              <a:rPr lang="en-US" dirty="0" err="1"/>
              <a:t>một</a:t>
            </a:r>
            <a:r>
              <a:rPr lang="en-US" dirty="0"/>
              <a:t> </a:t>
            </a:r>
            <a:r>
              <a:rPr lang="en-US" dirty="0" err="1"/>
              <a:t>giải</a:t>
            </a:r>
            <a:r>
              <a:rPr lang="en-US" dirty="0"/>
              <a:t> </a:t>
            </a:r>
            <a:r>
              <a:rPr lang="en-US" dirty="0" err="1"/>
              <a:t>thuât</a:t>
            </a:r>
            <a:r>
              <a:rPr lang="en-US" dirty="0"/>
              <a:t>, </a:t>
            </a:r>
            <a:r>
              <a:rPr lang="en-US" dirty="0" err="1"/>
              <a:t>Stategy</a:t>
            </a:r>
            <a:r>
              <a:rPr lang="en-US" dirty="0"/>
              <a:t> </a:t>
            </a:r>
            <a:r>
              <a:rPr lang="en-US" dirty="0" err="1"/>
              <a:t>sử</a:t>
            </a:r>
            <a:r>
              <a:rPr lang="en-US" dirty="0"/>
              <a:t> </a:t>
            </a:r>
            <a:r>
              <a:rPr lang="en-US" dirty="0" err="1"/>
              <a:t>dụng</a:t>
            </a:r>
            <a:r>
              <a:rPr lang="en-US" dirty="0"/>
              <a:t> </a:t>
            </a:r>
            <a:r>
              <a:rPr lang="en-US" dirty="0" err="1"/>
              <a:t>ủy</a:t>
            </a:r>
            <a:r>
              <a:rPr lang="en-US" dirty="0"/>
              <a:t> </a:t>
            </a:r>
            <a:r>
              <a:rPr lang="en-US" dirty="0" err="1"/>
              <a:t>nhiệm</a:t>
            </a:r>
            <a:r>
              <a:rPr lang="en-US" dirty="0"/>
              <a:t> </a:t>
            </a:r>
            <a:r>
              <a:rPr lang="en-US" dirty="0" err="1"/>
              <a:t>để</a:t>
            </a:r>
            <a:r>
              <a:rPr lang="en-US" dirty="0"/>
              <a:t> </a:t>
            </a:r>
            <a:r>
              <a:rPr lang="en-US" dirty="0" err="1"/>
              <a:t>thay</a:t>
            </a:r>
            <a:r>
              <a:rPr lang="en-US" dirty="0"/>
              <a:t> </a:t>
            </a:r>
            <a:r>
              <a:rPr lang="en-US" dirty="0" err="1"/>
              <a:t>đổi</a:t>
            </a:r>
            <a:r>
              <a:rPr lang="en-US" dirty="0"/>
              <a:t> </a:t>
            </a:r>
            <a:r>
              <a:rPr lang="en-US" dirty="0" err="1"/>
              <a:t>cả</a:t>
            </a:r>
            <a:r>
              <a:rPr lang="en-US" dirty="0"/>
              <a:t> </a:t>
            </a:r>
            <a:r>
              <a:rPr lang="en-US" dirty="0" err="1"/>
              <a:t>một</a:t>
            </a:r>
            <a:r>
              <a:rPr lang="en-US" dirty="0"/>
              <a:t> </a:t>
            </a:r>
            <a:r>
              <a:rPr lang="en-US" dirty="0" err="1"/>
              <a:t>giải</a:t>
            </a:r>
            <a:r>
              <a:rPr lang="en-US" dirty="0"/>
              <a:t> </a:t>
            </a:r>
            <a:r>
              <a:rPr lang="en-US" dirty="0" err="1"/>
              <a:t>thuật</a:t>
            </a:r>
            <a:r>
              <a:rPr lang="en-US" dirty="0"/>
              <a:t>.</a:t>
            </a:r>
            <a:endParaRPr lang="en-US" sz="1400" dirty="0"/>
          </a:p>
          <a:p>
            <a:endParaRPr lang="en-US" b="1" dirty="0"/>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vi-VN" sz="1600" dirty="0"/>
              <a:t>Các mô hình mẫu Phương pháp được sử dụng khi hai hoặc nhiều hơn hiện thực của một thuật toán tương tự tồn tại. Trong thế giới thực mẫu được sử dụng tất cả các thời gian: cho phương án kiến trúc, và trong suốt miền kỹ thuật. Một kế hoạch mẫu có thể được xác định sau đó được xây dựng trên với các biến thể hơn nữa. Ví dụ, một kế hoạch nhà cơ bản có thể có nhiều biến thể như thêm một phần mở rộng hoặc sử dụng một hệ thống sưởi ấm khác nhau.</a:t>
            </a:r>
            <a:endParaRPr lang="en-US" sz="1600" dirty="0"/>
          </a:p>
          <a:p>
            <a:endParaRPr lang="en-US" dirty="0"/>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r>
              <a:rPr lang="en-US" dirty="0" err="1"/>
              <a:t>Bài</a:t>
            </a:r>
            <a:r>
              <a:rPr lang="en-US" dirty="0"/>
              <a:t> </a:t>
            </a:r>
            <a:r>
              <a:rPr lang="en-US" dirty="0" err="1"/>
              <a:t>toán</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bảng</a:t>
            </a:r>
            <a:r>
              <a:rPr lang="en-US" dirty="0"/>
              <a:t> </a:t>
            </a:r>
            <a:r>
              <a:rPr lang="en-US" dirty="0" err="1"/>
              <a:t>cần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giống</a:t>
            </a:r>
            <a:r>
              <a:rPr lang="en-US" dirty="0"/>
              <a:t> </a:t>
            </a:r>
            <a:r>
              <a:rPr lang="en-US" dirty="0" err="1"/>
              <a:t>nhau</a:t>
            </a:r>
            <a:r>
              <a:rPr lang="en-US" dirty="0"/>
              <a:t> (</a:t>
            </a:r>
            <a:r>
              <a:rPr lang="en-US" dirty="0" err="1"/>
              <a:t>tạo</a:t>
            </a:r>
            <a:r>
              <a:rPr lang="en-US" dirty="0"/>
              <a:t> </a:t>
            </a:r>
            <a:r>
              <a:rPr lang="en-US" dirty="0" err="1"/>
              <a:t>kết</a:t>
            </a:r>
            <a:r>
              <a:rPr lang="en-US" dirty="0"/>
              <a:t> </a:t>
            </a:r>
            <a:r>
              <a:rPr lang="en-US" dirty="0" err="1"/>
              <a:t>nối</a:t>
            </a:r>
            <a:r>
              <a:rPr lang="en-US" dirty="0"/>
              <a:t>, </a:t>
            </a:r>
            <a:r>
              <a:rPr lang="en-US" dirty="0" err="1"/>
              <a:t>thực</a:t>
            </a:r>
            <a:r>
              <a:rPr lang="en-US" dirty="0"/>
              <a:t> </a:t>
            </a:r>
            <a:r>
              <a:rPr lang="en-US" dirty="0" err="1"/>
              <a:t>hiện</a:t>
            </a:r>
            <a:r>
              <a:rPr lang="en-US" dirty="0"/>
              <a:t> </a:t>
            </a:r>
            <a:r>
              <a:rPr lang="en-US" dirty="0" err="1"/>
              <a:t>truy</a:t>
            </a:r>
            <a:r>
              <a:rPr lang="en-US" dirty="0"/>
              <a:t> </a:t>
            </a:r>
            <a:r>
              <a:rPr lang="en-US" dirty="0" err="1"/>
              <a:t>vấn</a:t>
            </a:r>
            <a:r>
              <a:rPr lang="en-US" dirty="0"/>
              <a:t>, </a:t>
            </a:r>
            <a:r>
              <a:rPr lang="en-US" dirty="0" err="1"/>
              <a:t>xuất</a:t>
            </a:r>
            <a:r>
              <a:rPr lang="en-US" dirty="0"/>
              <a:t> </a:t>
            </a:r>
            <a:r>
              <a:rPr lang="en-US" dirty="0" err="1"/>
              <a:t>kết</a:t>
            </a:r>
            <a:r>
              <a:rPr lang="en-US" dirty="0"/>
              <a:t> </a:t>
            </a:r>
            <a:r>
              <a:rPr lang="en-US" dirty="0" err="1"/>
              <a:t>quả</a:t>
            </a:r>
            <a:r>
              <a:rPr lang="en-US" dirty="0"/>
              <a:t> </a:t>
            </a:r>
            <a:r>
              <a:rPr lang="en-US" dirty="0" err="1"/>
              <a:t>ra</a:t>
            </a:r>
            <a:r>
              <a:rPr lang="en-US" dirty="0"/>
              <a:t> </a:t>
            </a:r>
            <a:r>
              <a:rPr lang="en-US" dirty="0" err="1"/>
              <a:t>màn</a:t>
            </a:r>
            <a:r>
              <a:rPr lang="en-US" dirty="0"/>
              <a:t> </a:t>
            </a:r>
            <a:r>
              <a:rPr lang="en-US" dirty="0" err="1"/>
              <a:t>hình</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mẫu</a:t>
            </a:r>
            <a:r>
              <a:rPr lang="en-US" dirty="0"/>
              <a:t> Template method </a:t>
            </a:r>
            <a:r>
              <a:rPr lang="en-US" dirty="0" err="1"/>
              <a:t>để</a:t>
            </a:r>
            <a:r>
              <a:rPr lang="en-US" dirty="0"/>
              <a:t> </a:t>
            </a:r>
            <a:r>
              <a:rPr lang="en-US" dirty="0" err="1"/>
              <a:t>tạo</a:t>
            </a:r>
            <a:r>
              <a:rPr lang="en-US" dirty="0"/>
              <a:t> </a:t>
            </a:r>
            <a:r>
              <a:rPr lang="en-US" dirty="0" err="1"/>
              <a:t>bộ</a:t>
            </a:r>
            <a:r>
              <a:rPr lang="en-US" dirty="0"/>
              <a:t> </a:t>
            </a:r>
            <a:r>
              <a:rPr lang="en-US" dirty="0" err="1"/>
              <a:t>khung</a:t>
            </a:r>
            <a:r>
              <a:rPr lang="en-US" dirty="0"/>
              <a:t> </a:t>
            </a:r>
            <a:r>
              <a:rPr lang="en-US" dirty="0" err="1"/>
              <a:t>cho</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trên</a:t>
            </a:r>
            <a:endParaRPr lang="en-US" dirty="0"/>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Mẫu</a:t>
            </a:r>
            <a:r>
              <a:rPr lang="en-US" dirty="0"/>
              <a:t> </a:t>
            </a:r>
            <a:r>
              <a:rPr lang="en-US" dirty="0" err="1"/>
              <a:t>liên</a:t>
            </a:r>
            <a:r>
              <a:rPr lang="en-US" dirty="0"/>
              <a:t> </a:t>
            </a:r>
            <a:r>
              <a:rPr lang="en-US" dirty="0" err="1"/>
              <a:t>quan</a:t>
            </a:r>
            <a:r>
              <a:rPr lang="en-US" dirty="0"/>
              <a:t>	</a:t>
            </a:r>
          </a:p>
        </p:txBody>
      </p:sp>
      <p:sp>
        <p:nvSpPr>
          <p:cNvPr id="3" name="Content Placeholder 2"/>
          <p:cNvSpPr>
            <a:spLocks noGrp="1"/>
          </p:cNvSpPr>
          <p:nvPr>
            <p:ph idx="1"/>
          </p:nvPr>
        </p:nvSpPr>
        <p:spPr/>
        <p:txBody>
          <a:bodyPr/>
          <a:lstStyle/>
          <a:p>
            <a:r>
              <a:rPr lang="en-US" sz="1600" dirty="0" err="1"/>
              <a:t>Các</a:t>
            </a:r>
            <a:r>
              <a:rPr lang="en-US" sz="1600" dirty="0"/>
              <a:t> Template Method </a:t>
            </a:r>
            <a:r>
              <a:rPr lang="en-US" sz="1600" dirty="0" err="1"/>
              <a:t>sử</a:t>
            </a:r>
            <a:r>
              <a:rPr lang="en-US" sz="1600" dirty="0"/>
              <a:t> </a:t>
            </a:r>
            <a:r>
              <a:rPr lang="en-US" sz="1600" dirty="0" err="1"/>
              <a:t>dụng</a:t>
            </a:r>
            <a:r>
              <a:rPr lang="en-US" sz="1600" dirty="0"/>
              <a:t> </a:t>
            </a:r>
            <a:r>
              <a:rPr lang="en-US" sz="1600" dirty="0" err="1"/>
              <a:t>sự</a:t>
            </a:r>
            <a:r>
              <a:rPr lang="en-US" sz="1600" dirty="0"/>
              <a:t> </a:t>
            </a:r>
            <a:r>
              <a:rPr lang="en-US" sz="1600" dirty="0" err="1"/>
              <a:t>kế</a:t>
            </a:r>
            <a:r>
              <a:rPr lang="en-US" sz="1600" dirty="0"/>
              <a:t> </a:t>
            </a:r>
            <a:r>
              <a:rPr lang="en-US" sz="1600" dirty="0" err="1"/>
              <a:t>thừa</a:t>
            </a:r>
            <a:r>
              <a:rPr lang="en-US" sz="1600" dirty="0"/>
              <a:t> </a:t>
            </a:r>
            <a:r>
              <a:rPr lang="en-US" sz="1600" dirty="0" err="1"/>
              <a:t>để</a:t>
            </a:r>
            <a:r>
              <a:rPr lang="en-US" sz="1600" dirty="0"/>
              <a:t> </a:t>
            </a:r>
            <a:r>
              <a:rPr lang="en-US" sz="1600" dirty="0" err="1"/>
              <a:t>thay</a:t>
            </a:r>
            <a:r>
              <a:rPr lang="en-US" sz="1600" dirty="0"/>
              <a:t> </a:t>
            </a:r>
            <a:r>
              <a:rPr lang="en-US" sz="1600" dirty="0" err="1"/>
              <a:t>đổi</a:t>
            </a:r>
            <a:r>
              <a:rPr lang="en-US" sz="1600" dirty="0"/>
              <a:t> </a:t>
            </a:r>
            <a:r>
              <a:rPr lang="en-US" sz="1600" dirty="0" err="1"/>
              <a:t>các</a:t>
            </a:r>
            <a:r>
              <a:rPr lang="en-US" sz="1600" dirty="0"/>
              <a:t> </a:t>
            </a:r>
            <a:r>
              <a:rPr lang="en-US" sz="1600" dirty="0" err="1"/>
              <a:t>bộ</a:t>
            </a:r>
            <a:r>
              <a:rPr lang="en-US" sz="1600" dirty="0"/>
              <a:t> </a:t>
            </a:r>
            <a:r>
              <a:rPr lang="en-US" sz="1600" dirty="0" err="1"/>
              <a:t>phận</a:t>
            </a:r>
            <a:r>
              <a:rPr lang="en-US" sz="1600" dirty="0"/>
              <a:t> </a:t>
            </a:r>
            <a:r>
              <a:rPr lang="en-US" sz="1600" dirty="0" err="1"/>
              <a:t>của</a:t>
            </a:r>
            <a:r>
              <a:rPr lang="en-US" sz="1600" dirty="0"/>
              <a:t> </a:t>
            </a:r>
            <a:r>
              <a:rPr lang="en-US" sz="1600" dirty="0" err="1"/>
              <a:t>một</a:t>
            </a:r>
            <a:r>
              <a:rPr lang="en-US" sz="1600" dirty="0"/>
              <a:t> </a:t>
            </a:r>
            <a:r>
              <a:rPr lang="en-US" sz="1600" dirty="0" err="1"/>
              <a:t>giải</a:t>
            </a:r>
            <a:r>
              <a:rPr lang="en-US" sz="1600" dirty="0"/>
              <a:t> </a:t>
            </a:r>
            <a:r>
              <a:rPr lang="en-US" sz="1600" dirty="0" err="1"/>
              <a:t>thuật</a:t>
            </a:r>
            <a:r>
              <a:rPr lang="en-US" sz="1600" dirty="0"/>
              <a:t>. </a:t>
            </a:r>
            <a:r>
              <a:rPr lang="en-US" sz="1600" dirty="0" err="1"/>
              <a:t>Mẫu</a:t>
            </a:r>
            <a:r>
              <a:rPr lang="en-US" sz="1600" dirty="0"/>
              <a:t> Strategy </a:t>
            </a:r>
            <a:r>
              <a:rPr lang="en-US" sz="1600" dirty="0" err="1"/>
              <a:t>sử</a:t>
            </a:r>
            <a:r>
              <a:rPr lang="en-US" sz="1600" dirty="0"/>
              <a:t> </a:t>
            </a:r>
            <a:r>
              <a:rPr lang="en-US" sz="1600" dirty="0" err="1"/>
              <a:t>dụng</a:t>
            </a:r>
            <a:r>
              <a:rPr lang="en-US" sz="1600" dirty="0"/>
              <a:t> </a:t>
            </a:r>
            <a:r>
              <a:rPr lang="en-US" sz="1600" dirty="0" err="1"/>
              <a:t>sự</a:t>
            </a:r>
            <a:r>
              <a:rPr lang="en-US" sz="1600" dirty="0"/>
              <a:t> </a:t>
            </a:r>
            <a:r>
              <a:rPr lang="en-US" sz="1600" dirty="0" err="1"/>
              <a:t>ủy</a:t>
            </a:r>
            <a:r>
              <a:rPr lang="en-US" sz="1600" dirty="0"/>
              <a:t> </a:t>
            </a:r>
            <a:r>
              <a:rPr lang="en-US" sz="1600" dirty="0" err="1"/>
              <a:t>nhiệm</a:t>
            </a:r>
            <a:r>
              <a:rPr lang="en-US" sz="1600" dirty="0"/>
              <a:t> </a:t>
            </a:r>
            <a:r>
              <a:rPr lang="en-US" sz="1600" dirty="0" err="1"/>
              <a:t>để</a:t>
            </a:r>
            <a:r>
              <a:rPr lang="en-US" sz="1600" dirty="0"/>
              <a:t> </a:t>
            </a:r>
            <a:r>
              <a:rPr lang="en-US" sz="1600" dirty="0" err="1"/>
              <a:t>thay</a:t>
            </a:r>
            <a:r>
              <a:rPr lang="en-US" sz="1600" dirty="0"/>
              <a:t> </a:t>
            </a:r>
            <a:r>
              <a:rPr lang="en-US" sz="1600" dirty="0" err="1"/>
              <a:t>đổi</a:t>
            </a:r>
            <a:r>
              <a:rPr lang="en-US" sz="1600" dirty="0"/>
              <a:t> </a:t>
            </a:r>
            <a:r>
              <a:rPr lang="en-US" sz="1600" dirty="0" err="1"/>
              <a:t>hoàn</a:t>
            </a:r>
            <a:r>
              <a:rPr lang="en-US" sz="1600" dirty="0"/>
              <a:t> </a:t>
            </a:r>
            <a:r>
              <a:rPr lang="en-US" sz="1600" dirty="0" err="1"/>
              <a:t>toàn</a:t>
            </a:r>
            <a:r>
              <a:rPr lang="en-US" sz="1600" dirty="0"/>
              <a:t> </a:t>
            </a:r>
            <a:r>
              <a:rPr lang="en-US" sz="1600" dirty="0" err="1"/>
              <a:t>một</a:t>
            </a:r>
            <a:r>
              <a:rPr lang="en-US" sz="1600" dirty="0"/>
              <a:t> </a:t>
            </a:r>
            <a:r>
              <a:rPr lang="en-US" sz="1600" dirty="0" err="1"/>
              <a:t>thuật</a:t>
            </a:r>
            <a:r>
              <a:rPr lang="en-US" sz="1600" dirty="0"/>
              <a:t> </a:t>
            </a:r>
            <a:r>
              <a:rPr lang="en-US" sz="1600" dirty="0" err="1"/>
              <a:t>toán</a:t>
            </a:r>
            <a:r>
              <a:rPr lang="en-US" sz="1600" dirty="0"/>
              <a:t>.</a:t>
            </a:r>
          </a:p>
        </p:txBody>
      </p:sp>
    </p:spTree>
    <p:extLst>
      <p:ext uri="{BB962C8B-B14F-4D97-AF65-F5344CB8AC3E}">
        <p14:creationId xmlns:p14="http://schemas.microsoft.com/office/powerpoint/2010/main" val="40504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2547892" y="2618913"/>
            <a:ext cx="22460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t>DataAccessObject</a:t>
            </a:r>
            <a:endParaRPr lang="en-US" i="1" dirty="0"/>
          </a:p>
        </p:txBody>
      </p:sp>
      <p:sp>
        <p:nvSpPr>
          <p:cNvPr id="5" name="Rectangle 4"/>
          <p:cNvSpPr/>
          <p:nvPr/>
        </p:nvSpPr>
        <p:spPr>
          <a:xfrm>
            <a:off x="1651247" y="4687410"/>
            <a:ext cx="15003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Categories</a:t>
            </a:r>
          </a:p>
        </p:txBody>
      </p:sp>
      <p:sp>
        <p:nvSpPr>
          <p:cNvPr id="6" name="Rectangle 5"/>
          <p:cNvSpPr/>
          <p:nvPr/>
        </p:nvSpPr>
        <p:spPr>
          <a:xfrm>
            <a:off x="3852909" y="4687410"/>
            <a:ext cx="188206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a:t>
            </a:r>
          </a:p>
        </p:txBody>
      </p:sp>
      <p:sp>
        <p:nvSpPr>
          <p:cNvPr id="7" name="Rectangle 6"/>
          <p:cNvSpPr/>
          <p:nvPr/>
        </p:nvSpPr>
        <p:spPr>
          <a:xfrm>
            <a:off x="6365288" y="2618913"/>
            <a:ext cx="15358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9" name="Straight Connector 8"/>
          <p:cNvCxnSpPr>
            <a:stCxn id="7" idx="1"/>
            <a:endCxn id="4" idx="3"/>
          </p:cNvCxnSpPr>
          <p:nvPr/>
        </p:nvCxnSpPr>
        <p:spPr>
          <a:xfrm flipH="1">
            <a:off x="4793942" y="3076113"/>
            <a:ext cx="1571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a:endCxn id="4" idx="2"/>
          </p:cNvCxnSpPr>
          <p:nvPr/>
        </p:nvCxnSpPr>
        <p:spPr>
          <a:xfrm flipV="1">
            <a:off x="2401410" y="3533313"/>
            <a:ext cx="1269507" cy="11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0"/>
            <a:endCxn id="4" idx="2"/>
          </p:cNvCxnSpPr>
          <p:nvPr/>
        </p:nvCxnSpPr>
        <p:spPr>
          <a:xfrm flipH="1" flipV="1">
            <a:off x="3670917" y="3533313"/>
            <a:ext cx="1123025" cy="115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54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1772" y="883605"/>
            <a:ext cx="3590925" cy="4629150"/>
          </a:xfrm>
          <a:prstGeom prst="rect">
            <a:avLst/>
          </a:prstGeom>
        </p:spPr>
      </p:pic>
      <p:pic>
        <p:nvPicPr>
          <p:cNvPr id="6" name="Picture 5"/>
          <p:cNvPicPr>
            <a:picLocks noChangeAspect="1"/>
          </p:cNvPicPr>
          <p:nvPr/>
        </p:nvPicPr>
        <p:blipFill>
          <a:blip r:embed="rId3"/>
          <a:stretch>
            <a:fillRect/>
          </a:stretch>
        </p:blipFill>
        <p:spPr>
          <a:xfrm>
            <a:off x="5448301" y="883605"/>
            <a:ext cx="4648200" cy="2105025"/>
          </a:xfrm>
          <a:prstGeom prst="rect">
            <a:avLst/>
          </a:prstGeom>
        </p:spPr>
      </p:pic>
      <p:pic>
        <p:nvPicPr>
          <p:cNvPr id="7" name="Picture 6"/>
          <p:cNvPicPr>
            <a:picLocks noChangeAspect="1"/>
          </p:cNvPicPr>
          <p:nvPr/>
        </p:nvPicPr>
        <p:blipFill>
          <a:blip r:embed="rId4"/>
          <a:stretch>
            <a:fillRect/>
          </a:stretch>
        </p:blipFill>
        <p:spPr>
          <a:xfrm>
            <a:off x="5448301" y="3236280"/>
            <a:ext cx="4724400" cy="2276475"/>
          </a:xfrm>
          <a:prstGeom prst="rect">
            <a:avLst/>
          </a:prstGeom>
        </p:spPr>
      </p:pic>
    </p:spTree>
    <p:extLst>
      <p:ext uri="{BB962C8B-B14F-4D97-AF65-F5344CB8AC3E}">
        <p14:creationId xmlns:p14="http://schemas.microsoft.com/office/powerpoint/2010/main" val="424689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510308"/>
            <a:ext cx="4095750" cy="2276475"/>
          </a:xfrm>
          <a:prstGeom prst="rect">
            <a:avLst/>
          </a:prstGeom>
        </p:spPr>
      </p:pic>
      <p:pic>
        <p:nvPicPr>
          <p:cNvPr id="5" name="Picture 4"/>
          <p:cNvPicPr>
            <a:picLocks noChangeAspect="1"/>
          </p:cNvPicPr>
          <p:nvPr/>
        </p:nvPicPr>
        <p:blipFill>
          <a:blip r:embed="rId3"/>
          <a:stretch>
            <a:fillRect/>
          </a:stretch>
        </p:blipFill>
        <p:spPr>
          <a:xfrm>
            <a:off x="5040065" y="2576982"/>
            <a:ext cx="6124575" cy="2143125"/>
          </a:xfrm>
          <a:prstGeom prst="rect">
            <a:avLst/>
          </a:prstGeom>
        </p:spPr>
      </p:pic>
    </p:spTree>
    <p:extLst>
      <p:ext uri="{BB962C8B-B14F-4D97-AF65-F5344CB8AC3E}">
        <p14:creationId xmlns:p14="http://schemas.microsoft.com/office/powerpoint/2010/main" val="35569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Template Method Pattern</a:t>
            </a:r>
            <a:endParaRPr lang="en-US" b="1"/>
          </a:p>
          <a:p>
            <a:r>
              <a:rPr lang="en-US"/>
              <a:t>Phân loại: Mẫu hành vi</a:t>
            </a:r>
          </a:p>
          <a:p>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Định nghĩa một bộ khung của một thuật toán trong một chức năng, chuyển giao việc thực hiện nó cho các lớp con. </a:t>
            </a:r>
          </a:p>
          <a:p>
            <a:pPr lvl="0"/>
            <a:r>
              <a:rPr lang="en-US"/>
              <a:t>Mẫu Template Method cho phép lớp con định nghĩa lại cách thực hiện của một thuật toán, mà không phải thay đổi cấu trúc thuật toán.</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lstStyle/>
          <a:p>
            <a:pPr fontAlgn="base"/>
            <a:r>
              <a:rPr lang="en-US"/>
              <a:t>Đôi khi chúng ta muốn xác định thứ tự thực hiện của các hành động được sử dụng bên trong một phương thức, nhưng lại muốn các lớp con quyết định cách thực thi cho một hay nhiều các hành động này.</a:t>
            </a:r>
          </a:p>
          <a:p>
            <a:pPr lvl="0" fontAlgn="base"/>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21065" y="3494426"/>
            <a:ext cx="4152900" cy="2124075"/>
          </a:xfrm>
          <a:prstGeom prst="rect">
            <a:avLst/>
          </a:prstGeom>
          <a:noFill/>
          <a:ln>
            <a:noFill/>
          </a:ln>
        </p:spPr>
      </p:pic>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ứng dụng</a:t>
            </a:r>
          </a:p>
        </p:txBody>
      </p:sp>
      <p:sp>
        <p:nvSpPr>
          <p:cNvPr id="3" name="Content Placeholder 2"/>
          <p:cNvSpPr>
            <a:spLocks noGrp="1"/>
          </p:cNvSpPr>
          <p:nvPr>
            <p:ph idx="1"/>
          </p:nvPr>
        </p:nvSpPr>
        <p:spPr/>
        <p:txBody>
          <a:bodyPr>
            <a:normAutofit/>
          </a:bodyPr>
          <a:lstStyle/>
          <a:p>
            <a:r>
              <a:rPr lang="en-US"/>
              <a:t>Khi định nghĩa một thuật toán, ta muốn hiện thực một phần của  nó, sau đó để cho các lớp con hiện thực phần còn lại.</a:t>
            </a:r>
          </a:p>
          <a:p>
            <a:r>
              <a:rPr lang="en-US"/>
              <a:t>Khi các lớp con có một hành vi chung, cần được đưa vào một lớp riêng để tái sử dụng và tránh trùng lặp code.</a:t>
            </a:r>
          </a:p>
          <a:p>
            <a:r>
              <a:rPr lang="en-US"/>
              <a:t>Khi ta cần kiểm soát việc mở rộng các lớp con. </a:t>
            </a:r>
          </a:p>
          <a:p>
            <a:endParaRPr lang="en-US"/>
          </a:p>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fontScale="92500" lnSpcReduction="20000"/>
          </a:bodyPr>
          <a:lstStyle/>
          <a:p>
            <a:pPr lvl="0"/>
            <a:r>
              <a:rPr lang="en-US" b="1"/>
              <a:t>AbstractClass:</a:t>
            </a:r>
            <a:r>
              <a:rPr lang="en-US"/>
              <a:t> </a:t>
            </a:r>
            <a:endParaRPr lang="en-US" sz="1600"/>
          </a:p>
          <a:p>
            <a:pPr lvl="1"/>
            <a:r>
              <a:rPr lang="en-US"/>
              <a:t>Định nghĩa các hoạt động ảo nguyên thủy (abstract primitive operation) cấu thành nên một thuật giải thuật. </a:t>
            </a:r>
            <a:endParaRPr lang="en-US" sz="1400"/>
          </a:p>
          <a:p>
            <a:pPr lvl="1"/>
            <a:r>
              <a:rPr lang="en-US"/>
              <a:t>Hiện thực một Template method định nghĩa khung sườn của một giải thuật. Template method này sẽ gọi các hàm ảo nguyên thủy được định nghĩa trong AbstractClass.</a:t>
            </a:r>
            <a:endParaRPr lang="en-US" sz="1400"/>
          </a:p>
          <a:p>
            <a:pPr lvl="0"/>
            <a:r>
              <a:rPr lang="en-US" b="1"/>
              <a:t>ConcreteClass</a:t>
            </a:r>
            <a:r>
              <a:rPr lang="en-US"/>
              <a:t>:</a:t>
            </a:r>
            <a:endParaRPr lang="en-US" sz="1600"/>
          </a:p>
          <a:p>
            <a:pPr lvl="1"/>
            <a:r>
              <a:rPr lang="en-US"/>
              <a:t>Cài đặt các hàm ảo nguyên thủy được định nghĩa trong </a:t>
            </a:r>
            <a:r>
              <a:rPr lang="en-US" b="1"/>
              <a:t>AbstracClass.</a:t>
            </a:r>
            <a:endParaRPr lang="en-US" sz="1400"/>
          </a:p>
          <a:p>
            <a:pPr lvl="1"/>
            <a:r>
              <a:rPr lang="en-US"/>
              <a:t>Thuật toán cài đặt trong Abstract Class sẽ thay đổi tùy theo cách hiện thực các hàm nguyên thủy trong các lớp con.</a:t>
            </a:r>
            <a:endParaRPr lang="en-US" sz="1400"/>
          </a:p>
          <a:p>
            <a:endParaRPr lang="en-US"/>
          </a:p>
        </p:txBody>
      </p:sp>
      <p:sp>
        <p:nvSpPr>
          <p:cNvPr id="3" name="Content Placeholder 2"/>
          <p:cNvSpPr>
            <a:spLocks noGrp="1"/>
          </p:cNvSpPr>
          <p:nvPr>
            <p:ph sz="half" idx="1"/>
          </p:nvPr>
        </p:nvSpPr>
        <p:spPr/>
        <p:txBody>
          <a:bodyPr>
            <a:normAutofit fontScale="92500" lnSpcReduction="20000"/>
          </a:bodyPr>
          <a:lstStyle/>
          <a:p>
            <a:r>
              <a:rPr lang="en-US"/>
              <a:t>Sơ đồ UML</a:t>
            </a:r>
          </a:p>
        </p:txBody>
      </p:sp>
      <p:pic>
        <p:nvPicPr>
          <p:cNvPr id="5" name="Picture 4"/>
          <p:cNvPicPr>
            <a:picLocks noChangeAspect="1"/>
          </p:cNvPicPr>
          <p:nvPr/>
        </p:nvPicPr>
        <p:blipFill>
          <a:blip r:embed="rId2"/>
          <a:stretch>
            <a:fillRect/>
          </a:stretch>
        </p:blipFill>
        <p:spPr>
          <a:xfrm>
            <a:off x="813190" y="2650253"/>
            <a:ext cx="3893531" cy="2498796"/>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stretch>
            <a:fillRect/>
          </a:stretch>
        </p:blipFill>
        <p:spPr>
          <a:xfrm>
            <a:off x="1004456" y="1930400"/>
            <a:ext cx="4840010" cy="3881437"/>
          </a:xfrm>
          <a:prstGeom prst="rect">
            <a:avLst/>
          </a:prstGeom>
        </p:spPr>
      </p:pic>
      <p:sp>
        <p:nvSpPr>
          <p:cNvPr id="5" name="Rectangle 4"/>
          <p:cNvSpPr/>
          <p:nvPr/>
        </p:nvSpPr>
        <p:spPr>
          <a:xfrm>
            <a:off x="6030898" y="3163033"/>
            <a:ext cx="4391487" cy="1477328"/>
          </a:xfrm>
          <a:prstGeom prst="rect">
            <a:avLst/>
          </a:prstGeom>
        </p:spPr>
        <p:txBody>
          <a:bodyPr wrap="square">
            <a:spAutoFit/>
          </a:bodyPr>
          <a:lstStyle/>
          <a:p>
            <a:r>
              <a:rPr lang="en-US" kern="1800">
                <a:solidFill>
                  <a:srgbClr val="444444"/>
                </a:solidFill>
                <a:latin typeface="Arial" panose="020B0604020202020204" pitchFamily="34" charset="0"/>
                <a:ea typeface="Times New Roman" panose="02020603050405020304" pitchFamily="18" charset="0"/>
              </a:rPr>
              <a:t>Khi một ConcreteClass được gọi, code của template method sẽ được thực thi từ lớp cơ sở trong khi các phương thức bên trong template method sẽ gọi các hiện thực của chúng từ các lớp con</a:t>
            </a:r>
            <a:endParaRPr lang="en-US"/>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a:r>
              <a:rPr lang="en-US"/>
              <a:t>Kỹ thuật cơ bản cho việc tái sử dụng code:</a:t>
            </a:r>
          </a:p>
          <a:p>
            <a:pPr lvl="1"/>
            <a:r>
              <a:rPr lang="en-US"/>
              <a:t>Đặc biệt quan trọng trong các lớp thư viện, chúng là phương tiện dể chúng ta tìm ra các hành vi chung trong các lớp.</a:t>
            </a:r>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sz="1600" dirty="0" err="1"/>
              <a:t>Là</a:t>
            </a:r>
            <a:r>
              <a:rPr lang="en-US" sz="1600" dirty="0"/>
              <a:t> </a:t>
            </a:r>
            <a:r>
              <a:rPr lang="en-US" sz="1600" dirty="0" err="1"/>
              <a:t>một</a:t>
            </a:r>
            <a:r>
              <a:rPr lang="en-US" sz="1600" dirty="0"/>
              <a:t> </a:t>
            </a:r>
            <a:r>
              <a:rPr lang="en-US" sz="1600" dirty="0" err="1"/>
              <a:t>kỹ</a:t>
            </a:r>
            <a:r>
              <a:rPr lang="en-US" sz="1600" dirty="0"/>
              <a:t> </a:t>
            </a:r>
            <a:r>
              <a:rPr lang="en-US" sz="1600" dirty="0" err="1"/>
              <a:t>thuật</a:t>
            </a:r>
            <a:r>
              <a:rPr lang="en-US" sz="1600" dirty="0"/>
              <a:t> </a:t>
            </a:r>
            <a:r>
              <a:rPr lang="en-US" sz="1600" dirty="0" err="1"/>
              <a:t>cơ</a:t>
            </a:r>
            <a:r>
              <a:rPr lang="en-US" sz="1600" dirty="0"/>
              <a:t> </a:t>
            </a:r>
            <a:r>
              <a:rPr lang="en-US" sz="1600" dirty="0" err="1"/>
              <a:t>bản</a:t>
            </a:r>
            <a:r>
              <a:rPr lang="en-US" sz="1600" dirty="0"/>
              <a:t> </a:t>
            </a:r>
            <a:r>
              <a:rPr lang="en-US" sz="1600" dirty="0" err="1"/>
              <a:t>đối</a:t>
            </a:r>
            <a:r>
              <a:rPr lang="en-US" sz="1600" dirty="0"/>
              <a:t> </a:t>
            </a:r>
            <a:r>
              <a:rPr lang="en-US" sz="1600" dirty="0" err="1"/>
              <a:t>với</a:t>
            </a:r>
            <a:r>
              <a:rPr lang="en-US" sz="1600" dirty="0"/>
              <a:t> </a:t>
            </a:r>
            <a:r>
              <a:rPr lang="en-US" sz="1600" dirty="0" err="1"/>
              <a:t>việc</a:t>
            </a:r>
            <a:r>
              <a:rPr lang="en-US" sz="1600" dirty="0"/>
              <a:t> </a:t>
            </a:r>
            <a:r>
              <a:rPr lang="en-US" sz="1600" dirty="0" err="1"/>
              <a:t>sử</a:t>
            </a:r>
            <a:r>
              <a:rPr lang="en-US" sz="1600" dirty="0"/>
              <a:t> </a:t>
            </a:r>
            <a:r>
              <a:rPr lang="en-US" sz="1600" dirty="0" err="1"/>
              <a:t>dụng</a:t>
            </a:r>
            <a:r>
              <a:rPr lang="en-US" sz="1600" dirty="0"/>
              <a:t> </a:t>
            </a:r>
            <a:r>
              <a:rPr lang="en-US" sz="1600" dirty="0" err="1"/>
              <a:t>lại</a:t>
            </a:r>
            <a:r>
              <a:rPr lang="en-US" sz="1600" dirty="0"/>
              <a:t> code, </a:t>
            </a:r>
            <a:r>
              <a:rPr lang="en-US" sz="1600" dirty="0" err="1"/>
              <a:t>chúng</a:t>
            </a:r>
            <a:r>
              <a:rPr lang="en-US" sz="1600" dirty="0"/>
              <a:t> </a:t>
            </a:r>
            <a:r>
              <a:rPr lang="en-US" sz="1600" dirty="0" err="1"/>
              <a:t>đặc</a:t>
            </a:r>
            <a:r>
              <a:rPr lang="en-US" sz="1600" dirty="0"/>
              <a:t> </a:t>
            </a:r>
            <a:r>
              <a:rPr lang="en-US" sz="1600" dirty="0" err="1"/>
              <a:t>biệt</a:t>
            </a:r>
            <a:r>
              <a:rPr lang="en-US" sz="1600" dirty="0"/>
              <a:t> </a:t>
            </a:r>
            <a:r>
              <a:rPr lang="en-US" sz="1600" dirty="0" err="1"/>
              <a:t>quan</a:t>
            </a:r>
            <a:r>
              <a:rPr lang="en-US" sz="1600" dirty="0"/>
              <a:t> </a:t>
            </a:r>
            <a:r>
              <a:rPr lang="en-US" sz="1600" dirty="0" err="1"/>
              <a:t>trọng</a:t>
            </a:r>
            <a:r>
              <a:rPr lang="en-US" sz="1600" dirty="0"/>
              <a:t> </a:t>
            </a:r>
            <a:r>
              <a:rPr lang="en-US" sz="1600" dirty="0" err="1"/>
              <a:t>trong</a:t>
            </a:r>
            <a:r>
              <a:rPr lang="en-US" sz="1600" dirty="0"/>
              <a:t> </a:t>
            </a:r>
            <a:r>
              <a:rPr lang="en-US" sz="1600" dirty="0" err="1"/>
              <a:t>thư</a:t>
            </a:r>
            <a:r>
              <a:rPr lang="en-US" sz="1600" dirty="0"/>
              <a:t> </a:t>
            </a:r>
            <a:r>
              <a:rPr lang="en-US" sz="1600" dirty="0" err="1"/>
              <a:t>viện</a:t>
            </a:r>
            <a:r>
              <a:rPr lang="en-US" sz="1600" dirty="0"/>
              <a:t> </a:t>
            </a:r>
            <a:r>
              <a:rPr lang="en-US" sz="1600" dirty="0" err="1"/>
              <a:t>lớp</a:t>
            </a:r>
            <a:r>
              <a:rPr lang="en-US" sz="1600" dirty="0"/>
              <a:t>, do </a:t>
            </a:r>
            <a:r>
              <a:rPr lang="en-US" sz="1600" dirty="0" err="1"/>
              <a:t>chúng</a:t>
            </a:r>
            <a:r>
              <a:rPr lang="en-US" sz="1600" dirty="0"/>
              <a:t> </a:t>
            </a:r>
            <a:r>
              <a:rPr lang="en-US" sz="1600" dirty="0" err="1"/>
              <a:t>mang</a:t>
            </a:r>
            <a:r>
              <a:rPr lang="en-US" sz="1600" dirty="0"/>
              <a:t> ý </a:t>
            </a:r>
            <a:r>
              <a:rPr lang="en-US" sz="1600" dirty="0" err="1"/>
              <a:t>nghĩa</a:t>
            </a:r>
            <a:r>
              <a:rPr lang="en-US" sz="1600" dirty="0"/>
              <a:t> </a:t>
            </a:r>
            <a:r>
              <a:rPr lang="en-US" sz="1600" dirty="0" err="1"/>
              <a:t>cho</a:t>
            </a:r>
            <a:r>
              <a:rPr lang="en-US" sz="1600" dirty="0"/>
              <a:t> factoring out </a:t>
            </a:r>
            <a:r>
              <a:rPr lang="en-US" sz="1600" dirty="0" err="1"/>
              <a:t>hoạt</a:t>
            </a:r>
            <a:r>
              <a:rPr lang="en-US" sz="1600" dirty="0"/>
              <a:t> </a:t>
            </a:r>
            <a:r>
              <a:rPr lang="en-US" sz="1600" dirty="0" err="1"/>
              <a:t>động</a:t>
            </a:r>
            <a:r>
              <a:rPr lang="en-US" sz="1600" dirty="0"/>
              <a:t> </a:t>
            </a:r>
            <a:r>
              <a:rPr lang="en-US" sz="1600" dirty="0" err="1"/>
              <a:t>thông</a:t>
            </a:r>
            <a:r>
              <a:rPr lang="en-US" sz="1600" dirty="0"/>
              <a:t> </a:t>
            </a:r>
            <a:r>
              <a:rPr lang="en-US" sz="1600" dirty="0" err="1"/>
              <a:t>thường</a:t>
            </a:r>
            <a:r>
              <a:rPr lang="en-US" sz="1600" dirty="0"/>
              <a:t> </a:t>
            </a:r>
            <a:r>
              <a:rPr lang="en-US" sz="1600" dirty="0" err="1"/>
              <a:t>trong</a:t>
            </a:r>
            <a:r>
              <a:rPr lang="en-US" sz="1600" dirty="0"/>
              <a:t> </a:t>
            </a:r>
            <a:r>
              <a:rPr lang="en-US" sz="1600" dirty="0" err="1"/>
              <a:t>thư</a:t>
            </a:r>
            <a:r>
              <a:rPr lang="en-US" sz="1600" dirty="0"/>
              <a:t> </a:t>
            </a:r>
            <a:r>
              <a:rPr lang="en-US" sz="1600" dirty="0" err="1"/>
              <a:t>viện</a:t>
            </a:r>
            <a:r>
              <a:rPr lang="en-US" sz="1600" dirty="0"/>
              <a:t> </a:t>
            </a:r>
            <a:r>
              <a:rPr lang="en-US" sz="1600" dirty="0" err="1"/>
              <a:t>các</a:t>
            </a:r>
            <a:r>
              <a:rPr lang="en-US" sz="1600" dirty="0"/>
              <a:t> </a:t>
            </a:r>
            <a:r>
              <a:rPr lang="en-US" sz="1600" dirty="0" err="1"/>
              <a:t>lớp</a:t>
            </a:r>
            <a:r>
              <a:rPr lang="en-US" sz="1600" dirty="0"/>
              <a:t>.</a:t>
            </a:r>
          </a:p>
          <a:p>
            <a:r>
              <a:rPr lang="en-US" sz="1600" dirty="0" err="1"/>
              <a:t>Móc</a:t>
            </a:r>
            <a:r>
              <a:rPr lang="en-US" sz="1600" dirty="0"/>
              <a:t> </a:t>
            </a:r>
            <a:r>
              <a:rPr lang="en-US" sz="1600" dirty="0" err="1"/>
              <a:t>nối</a:t>
            </a:r>
            <a:r>
              <a:rPr lang="en-US" sz="1600" dirty="0"/>
              <a:t> </a:t>
            </a:r>
            <a:r>
              <a:rPr lang="en-US" sz="1600" dirty="0" err="1"/>
              <a:t>các</a:t>
            </a:r>
            <a:r>
              <a:rPr lang="en-US" sz="1600" dirty="0"/>
              <a:t> </a:t>
            </a:r>
            <a:r>
              <a:rPr lang="en-US" sz="1600" dirty="0" err="1"/>
              <a:t>thao</a:t>
            </a:r>
            <a:r>
              <a:rPr lang="en-US" sz="1600" dirty="0"/>
              <a:t> </a:t>
            </a:r>
            <a:r>
              <a:rPr lang="en-US" sz="1600" dirty="0" err="1"/>
              <a:t>tác</a:t>
            </a:r>
            <a:r>
              <a:rPr lang="en-US" sz="1600" dirty="0"/>
              <a:t>, </a:t>
            </a:r>
            <a:r>
              <a:rPr lang="en-US" sz="1600" dirty="0" err="1"/>
              <a:t>cung</a:t>
            </a:r>
            <a:r>
              <a:rPr lang="en-US" sz="1600" dirty="0"/>
              <a:t> </a:t>
            </a:r>
            <a:r>
              <a:rPr lang="en-US" sz="1600" dirty="0" err="1"/>
              <a:t>cấp</a:t>
            </a:r>
            <a:r>
              <a:rPr lang="en-US" sz="1600" dirty="0"/>
              <a:t> </a:t>
            </a:r>
            <a:r>
              <a:rPr lang="en-US" sz="1600" dirty="0" err="1"/>
              <a:t>các</a:t>
            </a:r>
            <a:r>
              <a:rPr lang="en-US" sz="1600" dirty="0"/>
              <a:t> </a:t>
            </a:r>
            <a:r>
              <a:rPr lang="en-US" sz="1600" dirty="0" err="1"/>
              <a:t>hoạt</a:t>
            </a:r>
            <a:r>
              <a:rPr lang="en-US" sz="1600" dirty="0"/>
              <a:t> </a:t>
            </a:r>
            <a:r>
              <a:rPr lang="en-US" sz="1600" dirty="0" err="1"/>
              <a:t>động</a:t>
            </a:r>
            <a:r>
              <a:rPr lang="en-US" sz="1600" dirty="0"/>
              <a:t> </a:t>
            </a:r>
            <a:r>
              <a:rPr lang="en-US" sz="1600" dirty="0" err="1"/>
              <a:t>lựa</a:t>
            </a:r>
            <a:r>
              <a:rPr lang="en-US" sz="1600" dirty="0"/>
              <a:t> </a:t>
            </a:r>
            <a:r>
              <a:rPr lang="en-US" sz="1600" dirty="0" err="1"/>
              <a:t>chọn</a:t>
            </a:r>
            <a:r>
              <a:rPr lang="en-US" sz="1600" dirty="0"/>
              <a:t> </a:t>
            </a:r>
            <a:r>
              <a:rPr lang="en-US" sz="1600" dirty="0" err="1"/>
              <a:t>mà</a:t>
            </a:r>
            <a:r>
              <a:rPr lang="en-US" sz="1600" dirty="0"/>
              <a:t> </a:t>
            </a:r>
            <a:r>
              <a:rPr lang="en-US" sz="1600" dirty="0" err="1"/>
              <a:t>các</a:t>
            </a:r>
            <a:r>
              <a:rPr lang="en-US" sz="1600" dirty="0"/>
              <a:t> </a:t>
            </a:r>
            <a:r>
              <a:rPr lang="en-US" sz="1600" dirty="0" err="1"/>
              <a:t>lớp</a:t>
            </a:r>
            <a:r>
              <a:rPr lang="en-US" sz="1600" dirty="0"/>
              <a:t> con </a:t>
            </a:r>
            <a:r>
              <a:rPr lang="en-US" sz="1600" dirty="0" err="1"/>
              <a:t>có</a:t>
            </a:r>
            <a:r>
              <a:rPr lang="en-US" sz="1600" dirty="0"/>
              <a:t> </a:t>
            </a:r>
            <a:r>
              <a:rPr lang="en-US" sz="1600" dirty="0" err="1"/>
              <a:t>thể</a:t>
            </a:r>
            <a:r>
              <a:rPr lang="en-US" sz="1600" dirty="0"/>
              <a:t> </a:t>
            </a:r>
            <a:r>
              <a:rPr lang="en-US" sz="1600" dirty="0" err="1"/>
              <a:t>mở</a:t>
            </a:r>
            <a:r>
              <a:rPr lang="en-US" sz="1600" dirty="0"/>
              <a:t> </a:t>
            </a:r>
            <a:r>
              <a:rPr lang="en-US" sz="1600" dirty="0" err="1"/>
              <a:t>rộng</a:t>
            </a:r>
            <a:r>
              <a:rPr lang="en-US" sz="1600" dirty="0"/>
              <a:t> </a:t>
            </a:r>
            <a:r>
              <a:rPr lang="en-US" sz="1600" dirty="0" err="1"/>
              <a:t>nếu</a:t>
            </a:r>
            <a:r>
              <a:rPr lang="en-US" sz="1600" dirty="0"/>
              <a:t> </a:t>
            </a:r>
            <a:r>
              <a:rPr lang="en-US" sz="1600" dirty="0" err="1"/>
              <a:t>cần</a:t>
            </a:r>
            <a:r>
              <a:rPr lang="en-US" sz="1600" dirty="0"/>
              <a:t> </a:t>
            </a:r>
            <a:r>
              <a:rPr lang="en-US" sz="1600" dirty="0" err="1"/>
              <a:t>thiết</a:t>
            </a:r>
            <a:r>
              <a:rPr lang="en-US" sz="1600" dirty="0"/>
              <a:t>.</a:t>
            </a:r>
          </a:p>
          <a:p>
            <a:r>
              <a:rPr lang="en-US" sz="1600" dirty="0" err="1"/>
              <a:t>Điều</a:t>
            </a:r>
            <a:r>
              <a:rPr lang="en-US" sz="1600" dirty="0"/>
              <a:t> </a:t>
            </a:r>
            <a:r>
              <a:rPr lang="en-US" sz="1600" dirty="0" err="1"/>
              <a:t>quan</a:t>
            </a:r>
            <a:r>
              <a:rPr lang="en-US" sz="1600" dirty="0"/>
              <a:t> </a:t>
            </a:r>
            <a:r>
              <a:rPr lang="en-US" sz="1600" dirty="0" err="1"/>
              <a:t>trọng</a:t>
            </a:r>
            <a:r>
              <a:rPr lang="en-US" sz="1600" dirty="0"/>
              <a:t> </a:t>
            </a:r>
            <a:r>
              <a:rPr lang="en-US" sz="1600" dirty="0" err="1"/>
              <a:t>đối</a:t>
            </a:r>
            <a:r>
              <a:rPr lang="en-US" sz="1600" dirty="0"/>
              <a:t> </a:t>
            </a:r>
            <a:r>
              <a:rPr lang="en-US" sz="1600" dirty="0" err="1"/>
              <a:t>với</a:t>
            </a:r>
            <a:r>
              <a:rPr lang="en-US" sz="1600" dirty="0"/>
              <a:t> template Method </a:t>
            </a:r>
            <a:r>
              <a:rPr lang="en-US" sz="1600" dirty="0" err="1"/>
              <a:t>là</a:t>
            </a:r>
            <a:r>
              <a:rPr lang="en-US" sz="1600" dirty="0"/>
              <a:t> </a:t>
            </a:r>
            <a:r>
              <a:rPr lang="en-US" sz="1600" dirty="0" err="1"/>
              <a:t>định</a:t>
            </a:r>
            <a:r>
              <a:rPr lang="en-US" sz="1600" dirty="0"/>
              <a:t> </a:t>
            </a:r>
            <a:r>
              <a:rPr lang="en-US" sz="1600" dirty="0" err="1"/>
              <a:t>nghĩa</a:t>
            </a:r>
            <a:r>
              <a:rPr lang="en-US" sz="1600" dirty="0"/>
              <a:t> </a:t>
            </a:r>
            <a:r>
              <a:rPr lang="en-US" sz="1600" dirty="0" err="1"/>
              <a:t>thao</a:t>
            </a:r>
            <a:r>
              <a:rPr lang="en-US" sz="1600" dirty="0"/>
              <a:t> </a:t>
            </a:r>
            <a:r>
              <a:rPr lang="en-US" sz="1600" dirty="0" err="1"/>
              <a:t>tác</a:t>
            </a:r>
            <a:r>
              <a:rPr lang="en-US" sz="1600" dirty="0"/>
              <a:t> </a:t>
            </a:r>
            <a:r>
              <a:rPr lang="en-US" sz="1600" dirty="0" err="1"/>
              <a:t>nào</a:t>
            </a:r>
            <a:r>
              <a:rPr lang="en-US" sz="1600" dirty="0"/>
              <a:t> </a:t>
            </a:r>
            <a:r>
              <a:rPr lang="en-US" sz="1600" dirty="0" err="1"/>
              <a:t>là</a:t>
            </a:r>
            <a:r>
              <a:rPr lang="en-US" sz="1600" dirty="0"/>
              <a:t> </a:t>
            </a:r>
            <a:r>
              <a:rPr lang="en-US" sz="1600" dirty="0" err="1"/>
              <a:t>móc</a:t>
            </a:r>
            <a:r>
              <a:rPr lang="en-US" sz="1600" dirty="0"/>
              <a:t> </a:t>
            </a:r>
            <a:r>
              <a:rPr lang="en-US" sz="1600" dirty="0" err="1"/>
              <a:t>nối</a:t>
            </a:r>
            <a:r>
              <a:rPr lang="en-US" sz="1600" dirty="0"/>
              <a:t>, </a:t>
            </a:r>
            <a:r>
              <a:rPr lang="en-US" sz="1600" dirty="0" err="1"/>
              <a:t>thao</a:t>
            </a:r>
            <a:r>
              <a:rPr lang="en-US" sz="1600" dirty="0"/>
              <a:t> </a:t>
            </a:r>
            <a:r>
              <a:rPr lang="en-US" sz="1600" dirty="0" err="1"/>
              <a:t>tác</a:t>
            </a:r>
            <a:r>
              <a:rPr lang="en-US" sz="1600" dirty="0"/>
              <a:t> </a:t>
            </a:r>
            <a:r>
              <a:rPr lang="en-US" sz="1600" dirty="0" err="1"/>
              <a:t>nào</a:t>
            </a:r>
            <a:r>
              <a:rPr lang="en-US" sz="1600" dirty="0"/>
              <a:t> </a:t>
            </a:r>
            <a:r>
              <a:rPr lang="en-US" sz="1600" dirty="0" err="1"/>
              <a:t>là</a:t>
            </a:r>
            <a:r>
              <a:rPr lang="en-US" sz="1600" dirty="0"/>
              <a:t> </a:t>
            </a:r>
            <a:r>
              <a:rPr lang="en-US" sz="1600" dirty="0" err="1"/>
              <a:t>trừu</a:t>
            </a:r>
            <a:r>
              <a:rPr lang="en-US" sz="1600" dirty="0"/>
              <a:t> </a:t>
            </a:r>
            <a:r>
              <a:rPr lang="en-US" sz="1600" dirty="0" err="1"/>
              <a:t>tượng</a:t>
            </a:r>
            <a:r>
              <a:rPr lang="en-US" sz="1600" dirty="0"/>
              <a:t>. </a:t>
            </a:r>
            <a:r>
              <a:rPr lang="en-US" sz="1600" dirty="0" err="1"/>
              <a:t>Để</a:t>
            </a:r>
            <a:r>
              <a:rPr lang="en-US" sz="1600" dirty="0"/>
              <a:t> </a:t>
            </a:r>
            <a:r>
              <a:rPr lang="en-US" sz="1600" dirty="0" err="1"/>
              <a:t>sử</a:t>
            </a:r>
            <a:r>
              <a:rPr lang="en-US" sz="1600" dirty="0"/>
              <a:t> </a:t>
            </a:r>
            <a:r>
              <a:rPr lang="en-US" sz="1600" dirty="0" err="1"/>
              <a:t>dụng</a:t>
            </a:r>
            <a:r>
              <a:rPr lang="en-US" sz="1600" dirty="0"/>
              <a:t> </a:t>
            </a:r>
            <a:r>
              <a:rPr lang="en-US" sz="1600" dirty="0" err="1"/>
              <a:t>lại</a:t>
            </a:r>
            <a:r>
              <a:rPr lang="en-US" sz="1600" dirty="0"/>
              <a:t> </a:t>
            </a:r>
            <a:r>
              <a:rPr lang="en-US" sz="1600" dirty="0" err="1"/>
              <a:t>lớp</a:t>
            </a:r>
            <a:r>
              <a:rPr lang="en-US" sz="1600" dirty="0"/>
              <a:t> </a:t>
            </a:r>
            <a:r>
              <a:rPr lang="en-US" sz="1600" dirty="0" err="1"/>
              <a:t>trừu</a:t>
            </a:r>
            <a:r>
              <a:rPr lang="en-US" sz="1600" dirty="0"/>
              <a:t> </a:t>
            </a:r>
            <a:r>
              <a:rPr lang="en-US" sz="1600" dirty="0" err="1"/>
              <a:t>tượng</a:t>
            </a:r>
            <a:r>
              <a:rPr lang="en-US" sz="1600" dirty="0"/>
              <a:t> </a:t>
            </a:r>
            <a:r>
              <a:rPr lang="en-US" sz="1600" dirty="0" err="1"/>
              <a:t>một</a:t>
            </a:r>
            <a:r>
              <a:rPr lang="en-US" sz="1600" dirty="0"/>
              <a:t> </a:t>
            </a:r>
            <a:r>
              <a:rPr lang="en-US" sz="1600" dirty="0" err="1"/>
              <a:t>cách</a:t>
            </a:r>
            <a:r>
              <a:rPr lang="en-US" sz="1600" dirty="0"/>
              <a:t> </a:t>
            </a:r>
            <a:r>
              <a:rPr lang="en-US" sz="1600" dirty="0" err="1"/>
              <a:t>hiệu</a:t>
            </a:r>
            <a:r>
              <a:rPr lang="en-US" sz="1600" dirty="0"/>
              <a:t> </a:t>
            </a:r>
            <a:r>
              <a:rPr lang="en-US" sz="1600" dirty="0" err="1"/>
              <a:t>quả</a:t>
            </a:r>
            <a:r>
              <a:rPr lang="en-US" sz="1600" dirty="0"/>
              <a:t>, </a:t>
            </a:r>
            <a:r>
              <a:rPr lang="en-US" sz="1600" dirty="0" err="1"/>
              <a:t>các</a:t>
            </a:r>
            <a:r>
              <a:rPr lang="en-US" sz="1600" dirty="0"/>
              <a:t> writer </a:t>
            </a:r>
            <a:r>
              <a:rPr lang="en-US" sz="1600" dirty="0" err="1"/>
              <a:t>của</a:t>
            </a:r>
            <a:r>
              <a:rPr lang="en-US" sz="1600" dirty="0"/>
              <a:t> </a:t>
            </a:r>
            <a:r>
              <a:rPr lang="en-US" sz="1600" dirty="0" err="1"/>
              <a:t>lớp</a:t>
            </a:r>
            <a:r>
              <a:rPr lang="en-US" sz="1600" dirty="0"/>
              <a:t> con </a:t>
            </a:r>
            <a:r>
              <a:rPr lang="en-US" sz="1600" dirty="0" err="1"/>
              <a:t>phải</a:t>
            </a:r>
            <a:r>
              <a:rPr lang="en-US" sz="1600" dirty="0"/>
              <a:t> </a:t>
            </a:r>
            <a:r>
              <a:rPr lang="en-US" sz="1600" dirty="0" err="1"/>
              <a:t>hiểu</a:t>
            </a:r>
            <a:r>
              <a:rPr lang="en-US" sz="1600" dirty="0"/>
              <a:t> </a:t>
            </a:r>
            <a:r>
              <a:rPr lang="en-US" sz="1600" dirty="0" err="1"/>
              <a:t>được</a:t>
            </a:r>
            <a:r>
              <a:rPr lang="en-US" sz="1600" dirty="0"/>
              <a:t> </a:t>
            </a:r>
            <a:r>
              <a:rPr lang="en-US" sz="1600" dirty="0" err="1"/>
              <a:t>thao</a:t>
            </a:r>
            <a:r>
              <a:rPr lang="en-US" sz="1600" dirty="0"/>
              <a:t> </a:t>
            </a:r>
            <a:r>
              <a:rPr lang="en-US" sz="1600" dirty="0" err="1"/>
              <a:t>tác</a:t>
            </a:r>
            <a:r>
              <a:rPr lang="en-US" sz="1600" dirty="0"/>
              <a:t> </a:t>
            </a:r>
            <a:r>
              <a:rPr lang="en-US" sz="1600" dirty="0" err="1"/>
              <a:t>nào</a:t>
            </a:r>
            <a:r>
              <a:rPr lang="en-US" sz="1600" dirty="0"/>
              <a:t> </a:t>
            </a:r>
            <a:r>
              <a:rPr lang="en-US" sz="1600" dirty="0" err="1"/>
              <a:t>được</a:t>
            </a:r>
            <a:r>
              <a:rPr lang="en-US" sz="1600" dirty="0"/>
              <a:t> </a:t>
            </a:r>
            <a:r>
              <a:rPr lang="en-US" sz="1600" dirty="0" err="1"/>
              <a:t>thiết</a:t>
            </a:r>
            <a:r>
              <a:rPr lang="en-US" sz="1600" dirty="0"/>
              <a:t> </a:t>
            </a:r>
            <a:r>
              <a:rPr lang="en-US" sz="1600" dirty="0" err="1"/>
              <a:t>kế</a:t>
            </a:r>
            <a:r>
              <a:rPr lang="en-US" sz="1600" dirty="0"/>
              <a:t> </a:t>
            </a:r>
            <a:r>
              <a:rPr lang="en-US" sz="1600" dirty="0" err="1"/>
              <a:t>để</a:t>
            </a:r>
            <a:r>
              <a:rPr lang="en-US" sz="1600" dirty="0"/>
              <a:t> </a:t>
            </a:r>
            <a:r>
              <a:rPr lang="en-US" sz="1600" dirty="0" err="1"/>
              <a:t>ghi</a:t>
            </a:r>
            <a:r>
              <a:rPr lang="en-US" sz="1600" dirty="0"/>
              <a:t> </a:t>
            </a:r>
            <a:r>
              <a:rPr lang="en-US" sz="1600" dirty="0" err="1"/>
              <a:t>đè</a:t>
            </a:r>
            <a:r>
              <a:rPr lang="en-US" sz="1600" dirty="0"/>
              <a:t> </a:t>
            </a:r>
            <a:r>
              <a:rPr lang="en-US" sz="1600" dirty="0" err="1"/>
              <a:t>lên</a:t>
            </a:r>
            <a:r>
              <a:rPr lang="en-US" sz="1600" dirty="0"/>
              <a:t>.</a:t>
            </a:r>
          </a:p>
          <a:p>
            <a:endParaRPr lang="en-US" dirty="0"/>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768</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Mẫu Template Method</vt:lpstr>
      <vt:lpstr>Giới thiệu </vt:lpstr>
      <vt:lpstr>Mục đích, ý định</vt:lpstr>
      <vt:lpstr>Động lực sử dụng</vt:lpstr>
      <vt:lpstr>Khi nào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lpstr>Mẫu liên quan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cp:lastModifiedBy>
  <cp:revision>36</cp:revision>
  <dcterms:created xsi:type="dcterms:W3CDTF">2016-11-11T15:20:19Z</dcterms:created>
  <dcterms:modified xsi:type="dcterms:W3CDTF">2017-01-07T03:18:19Z</dcterms:modified>
</cp:coreProperties>
</file>