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33" r:id="rId2"/>
  </p:sldMasterIdLst>
  <p:notesMasterIdLst>
    <p:notesMasterId r:id="rId16"/>
  </p:notesMasterIdLst>
  <p:handoutMasterIdLst>
    <p:handoutMasterId r:id="rId17"/>
  </p:handoutMasterIdLst>
  <p:sldIdLst>
    <p:sldId id="296" r:id="rId3"/>
    <p:sldId id="295" r:id="rId4"/>
    <p:sldId id="276" r:id="rId5"/>
    <p:sldId id="277" r:id="rId6"/>
    <p:sldId id="287" r:id="rId7"/>
    <p:sldId id="278" r:id="rId8"/>
    <p:sldId id="281" r:id="rId9"/>
    <p:sldId id="282" r:id="rId10"/>
    <p:sldId id="292" r:id="rId11"/>
    <p:sldId id="284" r:id="rId12"/>
    <p:sldId id="285" r:id="rId13"/>
    <p:sldId id="293" r:id="rId14"/>
    <p:sldId id="294" r:id="rId15"/>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87119" autoAdjust="0"/>
  </p:normalViewPr>
  <p:slideViewPr>
    <p:cSldViewPr>
      <p:cViewPr varScale="1">
        <p:scale>
          <a:sx n="100" d="100"/>
          <a:sy n="100" d="100"/>
        </p:scale>
        <p:origin x="948" y="60"/>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1/7/2017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1/7/2017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3</a:t>
            </a:fld>
            <a:endParaRPr lang="en-US"/>
          </a:p>
        </p:txBody>
      </p:sp>
    </p:spTree>
    <p:extLst>
      <p:ext uri="{BB962C8B-B14F-4D97-AF65-F5344CB8AC3E}">
        <p14:creationId xmlns:p14="http://schemas.microsoft.com/office/powerpoint/2010/main" val="1177798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4</a:t>
            </a:fld>
            <a:endParaRPr lang="en-US"/>
          </a:p>
        </p:txBody>
      </p:sp>
    </p:spTree>
    <p:extLst>
      <p:ext uri="{BB962C8B-B14F-4D97-AF65-F5344CB8AC3E}">
        <p14:creationId xmlns:p14="http://schemas.microsoft.com/office/powerpoint/2010/main" val="1071599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sz="1200" b="1" i="0" kern="1200">
                <a:solidFill>
                  <a:schemeClr val="tx1"/>
                </a:solidFill>
                <a:effectLst/>
                <a:latin typeface="+mn-lt"/>
                <a:ea typeface="+mn-ea"/>
                <a:cs typeface="+mn-cs"/>
              </a:rPr>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5</a:t>
            </a:fld>
            <a:endParaRPr lang="en-US"/>
          </a:p>
        </p:txBody>
      </p:sp>
    </p:spTree>
    <p:extLst>
      <p:ext uri="{BB962C8B-B14F-4D97-AF65-F5344CB8AC3E}">
        <p14:creationId xmlns:p14="http://schemas.microsoft.com/office/powerpoint/2010/main" val="1790935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6</a:t>
            </a:fld>
            <a:endParaRPr lang="en-US"/>
          </a:p>
        </p:txBody>
      </p:sp>
    </p:spTree>
    <p:extLst>
      <p:ext uri="{BB962C8B-B14F-4D97-AF65-F5344CB8AC3E}">
        <p14:creationId xmlns:p14="http://schemas.microsoft.com/office/powerpoint/2010/main" val="128462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5441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222308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2002782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2547393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22671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2115416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745394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61215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697953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19513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55005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46267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232207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509774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97175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492855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FE8FB1-0A7A-443E-AAF7-31D4FA1AA312}" type="datetimeFigureOut">
              <a:rPr lang="en-US" smtClean="0"/>
              <a:pPr/>
              <a:t>1/7/2017</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3272501477"/>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a:t>Mẫu</a:t>
            </a:r>
            <a:r>
              <a:rPr lang="en-US" b="1" dirty="0"/>
              <a:t> Factory Method</a:t>
            </a:r>
          </a:p>
        </p:txBody>
      </p:sp>
      <p:sp>
        <p:nvSpPr>
          <p:cNvPr id="3" name="Subtitle 2"/>
          <p:cNvSpPr>
            <a:spLocks noGrp="1"/>
          </p:cNvSpPr>
          <p:nvPr>
            <p:ph type="subTitle" idx="1"/>
          </p:nvPr>
        </p:nvSpPr>
        <p:spPr/>
        <p:txBody>
          <a:bodyPr>
            <a:normAutofit fontScale="25000" lnSpcReduction="20000"/>
          </a:bodyPr>
          <a:lstStyle/>
          <a:p>
            <a:r>
              <a:rPr lang="en-US" sz="7198" dirty="0" err="1"/>
              <a:t>Nhóm</a:t>
            </a:r>
            <a:r>
              <a:rPr lang="en-US" sz="7198" dirty="0"/>
              <a:t> 28:</a:t>
            </a:r>
          </a:p>
          <a:p>
            <a:r>
              <a:rPr lang="en-US" sz="7198" dirty="0"/>
              <a:t>	</a:t>
            </a:r>
            <a:r>
              <a:rPr lang="en-US" sz="7198" dirty="0" err="1"/>
              <a:t>Văn</a:t>
            </a:r>
            <a:r>
              <a:rPr lang="en-US" sz="7198" dirty="0"/>
              <a:t> </a:t>
            </a:r>
            <a:r>
              <a:rPr lang="en-US" sz="7198" dirty="0" err="1"/>
              <a:t>Vũ</a:t>
            </a:r>
            <a:r>
              <a:rPr lang="en-US" sz="7198" dirty="0"/>
              <a:t> </a:t>
            </a:r>
            <a:r>
              <a:rPr lang="en-US" sz="7198" dirty="0" err="1"/>
              <a:t>Tuấn</a:t>
            </a:r>
            <a:endParaRPr lang="en-US" sz="7198" dirty="0"/>
          </a:p>
          <a:p>
            <a:r>
              <a:rPr lang="en-US" sz="7198" dirty="0" err="1"/>
              <a:t>Phạm</a:t>
            </a:r>
            <a:r>
              <a:rPr lang="en-US" sz="7198" dirty="0"/>
              <a:t> </a:t>
            </a:r>
            <a:r>
              <a:rPr lang="en-US" sz="7198" dirty="0" err="1"/>
              <a:t>Ngọc</a:t>
            </a:r>
            <a:r>
              <a:rPr lang="en-US" sz="7198" dirty="0"/>
              <a:t> Linh</a:t>
            </a:r>
          </a:p>
          <a:p>
            <a:r>
              <a:rPr lang="en-US" sz="7198" dirty="0" err="1"/>
              <a:t>Huỳnh</a:t>
            </a:r>
            <a:r>
              <a:rPr lang="en-US" sz="7198" dirty="0"/>
              <a:t> </a:t>
            </a:r>
            <a:r>
              <a:rPr lang="en-US" sz="7198" dirty="0" err="1"/>
              <a:t>Đức</a:t>
            </a:r>
            <a:r>
              <a:rPr lang="en-US" sz="7198" dirty="0"/>
              <a:t> </a:t>
            </a:r>
            <a:r>
              <a:rPr lang="en-US" sz="7198" dirty="0" err="1"/>
              <a:t>Đăng</a:t>
            </a:r>
            <a:r>
              <a:rPr lang="en-US" sz="7198" dirty="0"/>
              <a:t> </a:t>
            </a:r>
            <a:r>
              <a:rPr lang="en-US" sz="7198" dirty="0" err="1"/>
              <a:t>Khoa</a:t>
            </a:r>
            <a:endParaRPr lang="en-US" dirty="0"/>
          </a:p>
        </p:txBody>
      </p:sp>
    </p:spTree>
    <p:extLst>
      <p:ext uri="{BB962C8B-B14F-4D97-AF65-F5344CB8AC3E}">
        <p14:creationId xmlns:p14="http://schemas.microsoft.com/office/powerpoint/2010/main" val="2169249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về</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thực</a:t>
            </a:r>
            <a:r>
              <a:rPr lang="en-US" dirty="0"/>
              <a:t> </a:t>
            </a:r>
            <a:r>
              <a:rPr lang="en-US" dirty="0" err="1"/>
              <a:t>tế</a:t>
            </a:r>
            <a:endParaRPr lang="en-US" dirty="0"/>
          </a:p>
        </p:txBody>
      </p:sp>
      <p:sp>
        <p:nvSpPr>
          <p:cNvPr id="7" name="Content Placeholder 6"/>
          <p:cNvSpPr>
            <a:spLocks noGrp="1"/>
          </p:cNvSpPr>
          <p:nvPr>
            <p:ph idx="1"/>
          </p:nvPr>
        </p:nvSpPr>
        <p:spPr/>
        <p:txBody>
          <a:bodyPr/>
          <a:lstStyle/>
          <a:p>
            <a:pPr>
              <a:lnSpc>
                <a:spcPct val="150000"/>
              </a:lnSpc>
              <a:spcBef>
                <a:spcPts val="0"/>
              </a:spcBef>
              <a:buFont typeface="Courier New" panose="02070309020205020404" pitchFamily="49" charset="0"/>
              <a:buChar char="o"/>
            </a:pPr>
            <a:r>
              <a:rPr lang="en-US" dirty="0"/>
              <a:t>Method factory </a:t>
            </a:r>
            <a:r>
              <a:rPr lang="en-US" dirty="0" err="1"/>
              <a:t>rất</a:t>
            </a:r>
            <a:r>
              <a:rPr lang="en-US" dirty="0"/>
              <a:t> </a:t>
            </a:r>
            <a:r>
              <a:rPr lang="en-US" dirty="0" err="1"/>
              <a:t>linh</a:t>
            </a:r>
            <a:r>
              <a:rPr lang="en-US" dirty="0"/>
              <a:t> </a:t>
            </a:r>
            <a:r>
              <a:rPr lang="en-US" dirty="0" err="1"/>
              <a:t>hoạt</a:t>
            </a:r>
            <a:r>
              <a:rPr lang="en-US" dirty="0"/>
              <a:t> </a:t>
            </a:r>
            <a:r>
              <a:rPr lang="en-US" dirty="0" err="1"/>
              <a:t>trong</a:t>
            </a:r>
            <a:r>
              <a:rPr lang="en-US" dirty="0"/>
              <a:t> </a:t>
            </a:r>
            <a:r>
              <a:rPr lang="en-US" dirty="0" err="1"/>
              <a:t>việc</a:t>
            </a:r>
            <a:r>
              <a:rPr lang="en-US" dirty="0"/>
              <a:t> </a:t>
            </a:r>
            <a:r>
              <a:rPr lang="en-US" dirty="0" err="1"/>
              <a:t>tạo</a:t>
            </a:r>
            <a:r>
              <a:rPr lang="en-US" dirty="0"/>
              <a:t> </a:t>
            </a:r>
            <a:r>
              <a:rPr lang="en-US" dirty="0" err="1"/>
              <a:t>ra</a:t>
            </a:r>
            <a:r>
              <a:rPr lang="en-US" dirty="0"/>
              <a:t> </a:t>
            </a:r>
            <a:r>
              <a:rPr lang="en-US" dirty="0" err="1"/>
              <a:t>các</a:t>
            </a:r>
            <a:r>
              <a:rPr lang="en-US" dirty="0"/>
              <a:t> </a:t>
            </a:r>
            <a:r>
              <a:rPr lang="en-US" dirty="0" err="1"/>
              <a:t>văn</a:t>
            </a:r>
            <a:r>
              <a:rPr lang="en-US" dirty="0"/>
              <a:t> </a:t>
            </a:r>
            <a:r>
              <a:rPr lang="en-US" dirty="0" err="1"/>
              <a:t>bản</a:t>
            </a:r>
            <a:r>
              <a:rPr lang="en-US" dirty="0"/>
              <a:t> </a:t>
            </a:r>
            <a:r>
              <a:rPr lang="en-US" dirty="0" err="1"/>
              <a:t>khác</a:t>
            </a:r>
            <a:r>
              <a:rPr lang="en-US" dirty="0"/>
              <a:t> </a:t>
            </a:r>
            <a:r>
              <a:rPr lang="en-US" dirty="0" err="1"/>
              <a:t>nhau</a:t>
            </a:r>
            <a:r>
              <a:rPr lang="en-US" dirty="0"/>
              <a:t> (Document)</a:t>
            </a:r>
          </a:p>
          <a:p>
            <a:pPr>
              <a:lnSpc>
                <a:spcPct val="150000"/>
              </a:lnSpc>
              <a:spcBef>
                <a:spcPts val="0"/>
              </a:spcBef>
              <a:buFont typeface="Courier New" panose="02070309020205020404" pitchFamily="49" charset="0"/>
              <a:buChar char="o"/>
            </a:pPr>
            <a:r>
              <a:rPr lang="en-US" dirty="0"/>
              <a:t> </a:t>
            </a:r>
            <a:r>
              <a:rPr lang="vi-VN" dirty="0"/>
              <a:t>Factory Method thường được sử dụng trong những thành phần “quản lý”, chẳng hạn như document manager, account manager, permission manager…</a:t>
            </a:r>
            <a:endParaRPr lang="en-US" dirty="0"/>
          </a:p>
          <a:p>
            <a:endParaRPr lang="en-US" dirty="0"/>
          </a:p>
        </p:txBody>
      </p:sp>
    </p:spTree>
    <p:extLst>
      <p:ext uri="{BB962C8B-B14F-4D97-AF65-F5344CB8AC3E}">
        <p14:creationId xmlns:p14="http://schemas.microsoft.com/office/powerpoint/2010/main" val="287752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a:xfrm>
            <a:off x="1096994" y="1920240"/>
            <a:ext cx="10055781" cy="4023360"/>
          </a:xfrm>
        </p:spPr>
        <p:txBody>
          <a:bodyPr>
            <a:normAutofit/>
          </a:bodyPr>
          <a:lstStyle/>
          <a:p>
            <a:r>
              <a:rPr lang="en-US" dirty="0"/>
              <a:t>Abstract Factory</a:t>
            </a:r>
          </a:p>
          <a:p>
            <a:r>
              <a:rPr lang="en-US" dirty="0"/>
              <a:t>Factory Methods thường được gọi là phương thức mẫu</a:t>
            </a:r>
          </a:p>
          <a:p>
            <a:r>
              <a:rPr lang="en-US"/>
              <a:t>Prototypes </a:t>
            </a:r>
            <a:r>
              <a:rPr lang="en-US" dirty="0"/>
              <a:t>không yêu cầu phải tạo các lớp con</a:t>
            </a:r>
          </a:p>
        </p:txBody>
      </p:sp>
    </p:spTree>
    <p:extLst>
      <p:ext uri="{BB962C8B-B14F-4D97-AF65-F5344CB8AC3E}">
        <p14:creationId xmlns:p14="http://schemas.microsoft.com/office/powerpoint/2010/main" val="163995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Sơ đồ lớp</a:t>
            </a:r>
          </a:p>
        </p:txBody>
      </p:sp>
      <p:pic>
        <p:nvPicPr>
          <p:cNvPr id="5" name="Picture 4"/>
          <p:cNvPicPr>
            <a:picLocks noChangeAspect="1"/>
          </p:cNvPicPr>
          <p:nvPr/>
        </p:nvPicPr>
        <p:blipFill>
          <a:blip r:embed="rId2"/>
          <a:stretch>
            <a:fillRect/>
          </a:stretch>
        </p:blipFill>
        <p:spPr>
          <a:xfrm>
            <a:off x="440472" y="1828800"/>
            <a:ext cx="9067800" cy="3732453"/>
          </a:xfrm>
          <a:prstGeom prst="rect">
            <a:avLst/>
          </a:prstGeom>
        </p:spPr>
      </p:pic>
    </p:spTree>
    <p:extLst>
      <p:ext uri="{BB962C8B-B14F-4D97-AF65-F5344CB8AC3E}">
        <p14:creationId xmlns:p14="http://schemas.microsoft.com/office/powerpoint/2010/main" val="387722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Code mẫu</a:t>
            </a:r>
          </a:p>
        </p:txBody>
      </p:sp>
      <p:pic>
        <p:nvPicPr>
          <p:cNvPr id="7" name="Picture 6"/>
          <p:cNvPicPr>
            <a:picLocks noChangeAspect="1"/>
          </p:cNvPicPr>
          <p:nvPr/>
        </p:nvPicPr>
        <p:blipFill>
          <a:blip r:embed="rId2"/>
          <a:stretch>
            <a:fillRect/>
          </a:stretch>
        </p:blipFill>
        <p:spPr>
          <a:xfrm>
            <a:off x="1065212" y="1930400"/>
            <a:ext cx="8761429" cy="3179976"/>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1651278" y="5513696"/>
            <a:ext cx="8915400" cy="369332"/>
          </a:xfrm>
          <a:prstGeom prst="rect">
            <a:avLst/>
          </a:prstGeom>
          <a:noFill/>
        </p:spPr>
        <p:txBody>
          <a:bodyPr wrap="square" rtlCol="0">
            <a:spAutoFit/>
          </a:bodyPr>
          <a:lstStyle/>
          <a:p>
            <a:pPr algn="ctr"/>
            <a:r>
              <a:rPr lang="en-US" dirty="0">
                <a:latin typeface="Constantia" panose="02030602050306030303" pitchFamily="18" charset="0"/>
              </a:rPr>
              <a:t>Sourcecode đính kèm trong demo</a:t>
            </a:r>
          </a:p>
        </p:txBody>
      </p:sp>
    </p:spTree>
    <p:extLst>
      <p:ext uri="{BB962C8B-B14F-4D97-AF65-F5344CB8AC3E}">
        <p14:creationId xmlns:p14="http://schemas.microsoft.com/office/powerpoint/2010/main" val="396741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r>
              <a:rPr lang="en-US" dirty="0"/>
              <a:t>	</a:t>
            </a:r>
          </a:p>
        </p:txBody>
      </p:sp>
      <p:sp>
        <p:nvSpPr>
          <p:cNvPr id="3" name="Content Placeholder 2"/>
          <p:cNvSpPr>
            <a:spLocks noGrp="1"/>
          </p:cNvSpPr>
          <p:nvPr>
            <p:ph idx="1"/>
          </p:nvPr>
        </p:nvSpPr>
        <p:spPr/>
        <p:txBody>
          <a:bodyPr/>
          <a:lstStyle/>
          <a:p>
            <a:r>
              <a:rPr lang="en-US" dirty="0" err="1"/>
              <a:t>Tên</a:t>
            </a:r>
            <a:r>
              <a:rPr lang="en-US" dirty="0"/>
              <a:t> </a:t>
            </a:r>
            <a:r>
              <a:rPr lang="en-US" dirty="0" err="1"/>
              <a:t>chính</a:t>
            </a:r>
            <a:r>
              <a:rPr lang="en-US" dirty="0"/>
              <a:t> </a:t>
            </a:r>
            <a:r>
              <a:rPr lang="en-US" dirty="0" err="1"/>
              <a:t>thức</a:t>
            </a:r>
            <a:r>
              <a:rPr lang="en-US" dirty="0"/>
              <a:t>: Factory method</a:t>
            </a:r>
          </a:p>
          <a:p>
            <a:r>
              <a:rPr lang="en-US" dirty="0" err="1"/>
              <a:t>Phân</a:t>
            </a:r>
            <a:r>
              <a:rPr lang="en-US" dirty="0"/>
              <a:t> </a:t>
            </a:r>
            <a:r>
              <a:rPr lang="en-US" dirty="0" err="1"/>
              <a:t>loại</a:t>
            </a:r>
            <a:r>
              <a:rPr lang="en-US" b="1" dirty="0"/>
              <a:t>: </a:t>
            </a:r>
            <a:r>
              <a:rPr lang="en-US" dirty="0"/>
              <a:t>Creational Pattern</a:t>
            </a:r>
          </a:p>
          <a:p>
            <a:r>
              <a:rPr lang="en-US" dirty="0" err="1"/>
              <a:t>Tên</a:t>
            </a:r>
            <a:r>
              <a:rPr lang="en-US" dirty="0"/>
              <a:t> </a:t>
            </a:r>
            <a:r>
              <a:rPr lang="en-US" dirty="0" err="1"/>
              <a:t>khác</a:t>
            </a:r>
            <a:r>
              <a:rPr lang="en-US" dirty="0"/>
              <a:t>: Virtual Constructor</a:t>
            </a:r>
          </a:p>
        </p:txBody>
      </p:sp>
    </p:spTree>
    <p:extLst>
      <p:ext uri="{BB962C8B-B14F-4D97-AF65-F5344CB8AC3E}">
        <p14:creationId xmlns:p14="http://schemas.microsoft.com/office/powerpoint/2010/main" val="4211702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Định</a:t>
            </a:r>
            <a:r>
              <a:rPr lang="en-US" dirty="0"/>
              <a:t> </a:t>
            </a:r>
            <a:r>
              <a:rPr lang="en-US" dirty="0" err="1"/>
              <a:t>nghĩa</a:t>
            </a:r>
            <a:r>
              <a:rPr lang="en-US" dirty="0"/>
              <a:t>	</a:t>
            </a:r>
          </a:p>
        </p:txBody>
      </p:sp>
      <p:sp>
        <p:nvSpPr>
          <p:cNvPr id="4" name="Content Placeholder 3"/>
          <p:cNvSpPr>
            <a:spLocks noGrp="1"/>
          </p:cNvSpPr>
          <p:nvPr>
            <p:ph idx="1"/>
          </p:nvPr>
        </p:nvSpPr>
        <p:spPr/>
        <p:txBody>
          <a:bodyPr/>
          <a:lstStyle/>
          <a:p>
            <a:r>
              <a:rPr lang="vi-VN" dirty="0"/>
              <a:t>Mẫu Factory định nghĩa một giao diện cho việc tạo một đối tượng nhưng nó để cho các lớp con quyết định cách mà lớp đó được khởi tạo.</a:t>
            </a:r>
          </a:p>
          <a:p>
            <a:r>
              <a:rPr lang="vi-VN" dirty="0"/>
              <a:t>Factory cho phép một lớp trì hoãn việc cài đặt tới các lớp con</a:t>
            </a:r>
          </a:p>
          <a:p>
            <a:r>
              <a:rPr lang="vi-VN" dirty="0"/>
              <a:t>Toán tử new được xem là có hại trong mẫu này</a:t>
            </a:r>
          </a:p>
          <a:p>
            <a:endParaRPr lang="en-US" dirty="0"/>
          </a:p>
        </p:txBody>
      </p:sp>
    </p:spTree>
    <p:extLst>
      <p:ext uri="{BB962C8B-B14F-4D97-AF65-F5344CB8AC3E}">
        <p14:creationId xmlns:p14="http://schemas.microsoft.com/office/powerpoint/2010/main" val="5521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4" name="Content Placeholder 3"/>
          <p:cNvSpPr>
            <a:spLocks noGrp="1"/>
          </p:cNvSpPr>
          <p:nvPr>
            <p:ph idx="1"/>
          </p:nvPr>
        </p:nvSpPr>
        <p:spPr/>
        <p:txBody>
          <a:bodyPr/>
          <a:lstStyle/>
          <a:p>
            <a:r>
              <a:rPr lang="vi-VN" dirty="0"/>
              <a:t>Khi ta không biết chính xác những lớp chúng ta sẽ tạo ra. Ví dụ trường hợp tạo một hệ thống lưu trữ sách, chúng ta không biết những quyển sách cụ thể nào sẽ được lưu trữ nhưng hoàn toàn biết rằng chỉ những quyển sách mới được lưu trữ mà không phải thứ khác</a:t>
            </a:r>
          </a:p>
          <a:p>
            <a:r>
              <a:rPr lang="vi-VN" dirty="0"/>
              <a:t> Khi ta muốn tăng cường khả năng mở rộng mã nguồn. Ví dụ thực tế nhất là Đa hình trong lập trình hướng đối tượng</a:t>
            </a:r>
          </a:p>
          <a:p>
            <a:r>
              <a:rPr lang="vi-VN" dirty="0"/>
              <a:t> Một lớp không thể biết trước được nó sẽ tạo ra những loại lớp đối tượng nào</a:t>
            </a:r>
          </a:p>
          <a:p>
            <a:r>
              <a:rPr lang="vi-VN" dirty="0"/>
              <a:t> Một lớp chỉ sử dụng các lớp con của nó để xác định đối tượng mà nó tạo ra</a:t>
            </a:r>
          </a:p>
          <a:p>
            <a:r>
              <a:rPr lang="vi-VN" dirty="0"/>
              <a:t> Ta muốn định ra những gì mà lớp sẽ được tạo</a:t>
            </a:r>
          </a:p>
          <a:p>
            <a:endParaRPr lang="en-US" dirty="0"/>
          </a:p>
        </p:txBody>
      </p:sp>
    </p:spTree>
    <p:extLst>
      <p:ext uri="{BB962C8B-B14F-4D97-AF65-F5344CB8AC3E}">
        <p14:creationId xmlns:p14="http://schemas.microsoft.com/office/powerpoint/2010/main" val="280751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4" name="Content Placeholder 3"/>
          <p:cNvSpPr>
            <a:spLocks noGrp="1"/>
          </p:cNvSpPr>
          <p:nvPr>
            <p:ph idx="1"/>
          </p:nvPr>
        </p:nvSpPr>
        <p:spPr/>
        <p:txBody>
          <a:bodyPr/>
          <a:lstStyle/>
          <a:p>
            <a:r>
              <a:rPr lang="vi-VN" dirty="0"/>
              <a:t>Ứng dụng nhiều trong lập trình Game và hệ thống phân tích dữ liệu</a:t>
            </a:r>
          </a:p>
          <a:p>
            <a:r>
              <a:rPr lang="vi-VN" dirty="0"/>
              <a:t>Tăng tính bảo mật của hệ thống nhờ tính đa hình</a:t>
            </a:r>
          </a:p>
          <a:p>
            <a:r>
              <a:rPr lang="vi-VN" dirty="0"/>
              <a:t>Client chỉ dựa trên interface mà không quan tâm đến đối tượng nào sẽ được trả về, quá trình tạo ra đối tượng được che dấu hoàn toàn</a:t>
            </a:r>
          </a:p>
          <a:p>
            <a:r>
              <a:rPr lang="vi-VN" dirty="0"/>
              <a:t>Tạo sự linh hoạt trong việc sử dụng lại code</a:t>
            </a:r>
          </a:p>
          <a:p>
            <a:endParaRPr lang="en-US" dirty="0"/>
          </a:p>
        </p:txBody>
      </p:sp>
    </p:spTree>
    <p:extLst>
      <p:ext uri="{BB962C8B-B14F-4D97-AF65-F5344CB8AC3E}">
        <p14:creationId xmlns:p14="http://schemas.microsoft.com/office/powerpoint/2010/main" val="230782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Cấu trúc và mối quan hệ</a:t>
            </a:r>
          </a:p>
        </p:txBody>
      </p:sp>
      <p:sp>
        <p:nvSpPr>
          <p:cNvPr id="7" name="Content Placeholder 6"/>
          <p:cNvSpPr>
            <a:spLocks noGrp="1"/>
          </p:cNvSpPr>
          <p:nvPr>
            <p:ph sz="half" idx="2"/>
          </p:nvPr>
        </p:nvSpPr>
        <p:spPr>
          <a:xfrm>
            <a:off x="5789612" y="2057400"/>
            <a:ext cx="4182944" cy="3880773"/>
          </a:xfrm>
        </p:spPr>
        <p:txBody>
          <a:bodyPr/>
          <a:lstStyle/>
          <a:p>
            <a:r>
              <a:rPr lang="vi-VN" b="1" dirty="0"/>
              <a:t>Product</a:t>
            </a:r>
            <a:r>
              <a:rPr lang="vi-VN" dirty="0"/>
              <a:t>: định nghĩa interface của các đối tượng mà Factory Method tạo ra</a:t>
            </a:r>
          </a:p>
          <a:p>
            <a:r>
              <a:rPr lang="vi-VN" b="1" dirty="0"/>
              <a:t>ConcreteProduct</a:t>
            </a:r>
            <a:r>
              <a:rPr lang="vi-VN" dirty="0"/>
              <a:t>: Lớp thể hiện đối tượng sản phẩm cần tạo, hiện thực của interface Product</a:t>
            </a:r>
          </a:p>
          <a:p>
            <a:r>
              <a:rPr lang="vi-VN" b="1" dirty="0"/>
              <a:t>Creator</a:t>
            </a:r>
            <a:r>
              <a:rPr lang="vi-VN" dirty="0"/>
              <a:t>: Khai báo Factory Method, nó trả về đối tượng kiểu Product</a:t>
            </a:r>
          </a:p>
          <a:p>
            <a:r>
              <a:rPr lang="vi-VN" b="1" dirty="0"/>
              <a:t>ConcreteCreator</a:t>
            </a:r>
            <a:r>
              <a:rPr lang="vi-VN" dirty="0"/>
              <a:t>: thừa kế lớp Creator, override Factory Method để trả về một đối tượng của lớp ConcreteProduct tương ứng</a:t>
            </a:r>
          </a:p>
          <a:p>
            <a:endParaRPr lang="en-US" dirty="0"/>
          </a:p>
        </p:txBody>
      </p:sp>
      <p:pic>
        <p:nvPicPr>
          <p:cNvPr id="6" name="Picture 5" descr="https://lh4.googleusercontent.com/CEYUSORUL1J-QG6PJGJBl9wAgV4aKbqIz0MSnUS6rkPh0i4ba07UFp5xsp79pu1W_t1xANtybKu_7Ybqud246ExIpisZMZEkgibB9DfP0RLxA9NOuwf71EBFYMKcmFkENJzOo82y"/>
          <p:cNvPicPr/>
          <p:nvPr/>
        </p:nvPicPr>
        <p:blipFill>
          <a:blip r:embed="rId3">
            <a:extLst>
              <a:ext uri="{28A0092B-C50C-407E-A947-70E740481C1C}">
                <a14:useLocalDpi xmlns:a14="http://schemas.microsoft.com/office/drawing/2010/main" val="0"/>
              </a:ext>
            </a:extLst>
          </a:blip>
          <a:srcRect/>
          <a:stretch>
            <a:fillRect/>
          </a:stretch>
        </p:blipFill>
        <p:spPr bwMode="auto">
          <a:xfrm>
            <a:off x="836612" y="2590800"/>
            <a:ext cx="4735287" cy="2101004"/>
          </a:xfrm>
          <a:prstGeom prst="rect">
            <a:avLst/>
          </a:prstGeom>
          <a:noFill/>
          <a:ln>
            <a:noFill/>
          </a:ln>
        </p:spPr>
      </p:pic>
    </p:spTree>
    <p:extLst>
      <p:ext uri="{BB962C8B-B14F-4D97-AF65-F5344CB8AC3E}">
        <p14:creationId xmlns:p14="http://schemas.microsoft.com/office/powerpoint/2010/main" val="317715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4" name="Content Placeholder 3"/>
          <p:cNvSpPr>
            <a:spLocks noGrp="1"/>
          </p:cNvSpPr>
          <p:nvPr>
            <p:ph idx="1"/>
          </p:nvPr>
        </p:nvSpPr>
        <p:spPr/>
        <p:txBody>
          <a:bodyPr/>
          <a:lstStyle/>
          <a:p>
            <a:r>
              <a:rPr lang="vi-VN" dirty="0"/>
              <a:t>Dễ dàng cập nhật hệ thống khi mở rộng các sản phẩm</a:t>
            </a:r>
            <a:r>
              <a:rPr lang="en-US" dirty="0"/>
              <a:t>.</a:t>
            </a:r>
            <a:endParaRPr lang="vi-VN" dirty="0"/>
          </a:p>
          <a:p>
            <a:r>
              <a:rPr lang="vi-VN" dirty="0"/>
              <a:t>Code đơn giản, dễ bảo trì và tính bảo mật cao do người dùng chỉ quan tâm đến lớp giao diện</a:t>
            </a:r>
            <a:r>
              <a:rPr lang="en-US" dirty="0"/>
              <a:t>.</a:t>
            </a:r>
            <a:endParaRPr lang="vi-VN" dirty="0"/>
          </a:p>
          <a:p>
            <a:r>
              <a:rPr lang="vi-VN" dirty="0"/>
              <a:t>Hạn chế về mặt tạo đối tượng, khi phải định nghĩa lại các phương thức cho lớp mới được tạo ra</a:t>
            </a:r>
            <a:r>
              <a:rPr lang="en-US" dirty="0"/>
              <a:t>.</a:t>
            </a:r>
            <a:endParaRPr lang="vi-VN" dirty="0"/>
          </a:p>
          <a:p>
            <a:r>
              <a:rPr lang="vi-VN" dirty="0"/>
              <a:t>Khi có thêm một ConcreteProduct mới tao phải thay đổi mã nguồn ở khá nhiều ch</a:t>
            </a:r>
            <a:r>
              <a:rPr lang="en-US" dirty="0"/>
              <a:t>ỗ</a:t>
            </a:r>
            <a:r>
              <a:rPr lang="vi-VN" dirty="0"/>
              <a:t> cho ConcreteProduct đó</a:t>
            </a:r>
            <a:r>
              <a:rPr lang="en-US" dirty="0"/>
              <a:t>.</a:t>
            </a:r>
            <a:endParaRPr lang="vi-VN" dirty="0"/>
          </a:p>
          <a:p>
            <a:endParaRPr lang="en-US" dirty="0"/>
          </a:p>
        </p:txBody>
      </p:sp>
    </p:spTree>
    <p:extLst>
      <p:ext uri="{BB962C8B-B14F-4D97-AF65-F5344CB8AC3E}">
        <p14:creationId xmlns:p14="http://schemas.microsoft.com/office/powerpoint/2010/main" val="24868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4" name="Content Placeholder 3"/>
          <p:cNvSpPr>
            <a:spLocks noGrp="1"/>
          </p:cNvSpPr>
          <p:nvPr>
            <p:ph idx="1"/>
          </p:nvPr>
        </p:nvSpPr>
        <p:spPr/>
        <p:txBody>
          <a:bodyPr/>
          <a:lstStyle/>
          <a:p>
            <a:r>
              <a:rPr lang="vi-VN" dirty="0"/>
              <a:t> Nên sử dụng mẫu Factory Method khi ta hiểu rõ hoàn toàn hệ thống của chúng ta cần gì</a:t>
            </a:r>
          </a:p>
          <a:p>
            <a:r>
              <a:rPr lang="vi-VN" dirty="0"/>
              <a:t> Không nhất thiết phải có đủ các thành phần theo mô hình chuẩn của mẫu Factory Method. Vì mẫu Factory nhấn mạnh việc đa hình hóa nên ta có thể tùy biến các lớp phù hợp với ngữ cảnh. Nhưng về bản chất thì phải giữ đúng theo lý thuyết</a:t>
            </a:r>
          </a:p>
          <a:p>
            <a:endParaRPr lang="en-US" dirty="0"/>
          </a:p>
        </p:txBody>
      </p:sp>
    </p:spTree>
    <p:extLst>
      <p:ext uri="{BB962C8B-B14F-4D97-AF65-F5344CB8AC3E}">
        <p14:creationId xmlns:p14="http://schemas.microsoft.com/office/powerpoint/2010/main" val="385339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Content Placeholder 3"/>
          <p:cNvSpPr>
            <a:spLocks noGrp="1"/>
          </p:cNvSpPr>
          <p:nvPr>
            <p:ph idx="1"/>
          </p:nvPr>
        </p:nvSpPr>
        <p:spPr/>
        <p:txBody>
          <a:bodyPr/>
          <a:lstStyle/>
          <a:p>
            <a:r>
              <a:rPr lang="en-US" dirty="0" err="1"/>
              <a:t>Bài</a:t>
            </a:r>
            <a:r>
              <a:rPr lang="en-US" dirty="0"/>
              <a:t> </a:t>
            </a:r>
            <a:r>
              <a:rPr lang="en-US" dirty="0" err="1"/>
              <a:t>toán</a:t>
            </a:r>
            <a:r>
              <a:rPr lang="en-US" dirty="0"/>
              <a:t>: Ta </a:t>
            </a:r>
            <a:r>
              <a:rPr lang="en-US" dirty="0" err="1"/>
              <a:t>muốn</a:t>
            </a:r>
            <a:r>
              <a:rPr lang="en-US" dirty="0"/>
              <a:t> </a:t>
            </a:r>
            <a:r>
              <a:rPr lang="en-US" dirty="0" err="1"/>
              <a:t>tạo</a:t>
            </a:r>
            <a:r>
              <a:rPr lang="en-US" dirty="0"/>
              <a:t> </a:t>
            </a:r>
            <a:r>
              <a:rPr lang="en-US" dirty="0" err="1"/>
              <a:t>một</a:t>
            </a:r>
            <a:r>
              <a:rPr lang="en-US" dirty="0"/>
              <a:t> </a:t>
            </a:r>
            <a:r>
              <a:rPr lang="en-US" dirty="0" err="1"/>
              <a:t>danh</a:t>
            </a:r>
            <a:r>
              <a:rPr lang="en-US" dirty="0"/>
              <a:t> </a:t>
            </a:r>
            <a:r>
              <a:rPr lang="en-US" dirty="0" err="1"/>
              <a:t>sách</a:t>
            </a:r>
            <a:r>
              <a:rPr lang="en-US" dirty="0"/>
              <a:t> </a:t>
            </a:r>
            <a:r>
              <a:rPr lang="en-US" dirty="0" err="1"/>
              <a:t>để</a:t>
            </a:r>
            <a:r>
              <a:rPr lang="en-US" dirty="0"/>
              <a:t> </a:t>
            </a:r>
            <a:r>
              <a:rPr lang="en-US" dirty="0" err="1"/>
              <a:t>quản</a:t>
            </a:r>
            <a:r>
              <a:rPr lang="en-US" dirty="0"/>
              <a:t> </a:t>
            </a:r>
            <a:r>
              <a:rPr lang="en-US" dirty="0" err="1"/>
              <a:t>lý</a:t>
            </a:r>
            <a:r>
              <a:rPr lang="en-US" dirty="0"/>
              <a:t> </a:t>
            </a:r>
            <a:r>
              <a:rPr lang="en-US" dirty="0" err="1"/>
              <a:t>các</a:t>
            </a:r>
            <a:r>
              <a:rPr lang="en-US" dirty="0"/>
              <a:t> </a:t>
            </a:r>
            <a:r>
              <a:rPr lang="en-US" dirty="0" err="1"/>
              <a:t>loại</a:t>
            </a:r>
            <a:r>
              <a:rPr lang="en-US" dirty="0"/>
              <a:t> </a:t>
            </a:r>
            <a:r>
              <a:rPr lang="en-US" dirty="0" err="1"/>
              <a:t>sách</a:t>
            </a:r>
            <a:r>
              <a:rPr lang="en-US" dirty="0"/>
              <a:t>. </a:t>
            </a:r>
            <a:r>
              <a:rPr lang="en-US" dirty="0" err="1"/>
              <a:t>Và</a:t>
            </a:r>
            <a:r>
              <a:rPr lang="en-US" dirty="0"/>
              <a:t> ban </a:t>
            </a:r>
            <a:r>
              <a:rPr lang="en-US" dirty="0" err="1"/>
              <a:t>đầu</a:t>
            </a:r>
            <a:r>
              <a:rPr lang="en-US" dirty="0"/>
              <a:t> </a:t>
            </a:r>
            <a:r>
              <a:rPr lang="en-US" dirty="0" err="1"/>
              <a:t>chỉ</a:t>
            </a:r>
            <a:r>
              <a:rPr lang="en-US" dirty="0"/>
              <a:t> </a:t>
            </a:r>
            <a:r>
              <a:rPr lang="en-US" dirty="0" err="1"/>
              <a:t>có</a:t>
            </a:r>
            <a:r>
              <a:rPr lang="en-US" dirty="0"/>
              <a:t> 3 </a:t>
            </a:r>
            <a:r>
              <a:rPr lang="en-US" dirty="0" err="1"/>
              <a:t>loại</a:t>
            </a:r>
            <a:r>
              <a:rPr lang="en-US" dirty="0"/>
              <a:t> </a:t>
            </a:r>
            <a:r>
              <a:rPr lang="en-US" dirty="0" err="1"/>
              <a:t>sách</a:t>
            </a:r>
            <a:r>
              <a:rPr lang="en-US" dirty="0"/>
              <a:t> </a:t>
            </a:r>
            <a:r>
              <a:rPr lang="en-US" dirty="0" err="1"/>
              <a:t>là</a:t>
            </a:r>
            <a:r>
              <a:rPr lang="en-US" dirty="0"/>
              <a:t> </a:t>
            </a:r>
            <a:r>
              <a:rPr lang="en-US" dirty="0" err="1"/>
              <a:t>Toán</a:t>
            </a:r>
            <a:r>
              <a:rPr lang="en-US" dirty="0"/>
              <a:t>, </a:t>
            </a:r>
            <a:r>
              <a:rPr lang="en-US" dirty="0" err="1"/>
              <a:t>Lý</a:t>
            </a:r>
            <a:r>
              <a:rPr lang="en-US" dirty="0"/>
              <a:t>, </a:t>
            </a:r>
            <a:r>
              <a:rPr lang="en-US" dirty="0" err="1"/>
              <a:t>Hóa</a:t>
            </a:r>
            <a:endParaRPr lang="en-US" dirty="0"/>
          </a:p>
          <a:p>
            <a:r>
              <a:rPr lang="en-US" dirty="0" err="1"/>
              <a:t>Yêu</a:t>
            </a:r>
            <a:r>
              <a:rPr lang="en-US" dirty="0"/>
              <a:t> </a:t>
            </a:r>
            <a:r>
              <a:rPr lang="en-US" dirty="0" err="1"/>
              <a:t>cầu</a:t>
            </a:r>
            <a:r>
              <a:rPr lang="en-US" dirty="0"/>
              <a:t>: </a:t>
            </a:r>
            <a:r>
              <a:rPr lang="en-US" dirty="0" err="1"/>
              <a:t>Xây</a:t>
            </a:r>
            <a:r>
              <a:rPr lang="en-US" dirty="0"/>
              <a:t> </a:t>
            </a:r>
            <a:r>
              <a:rPr lang="en-US" dirty="0" err="1"/>
              <a:t>dựng</a:t>
            </a:r>
            <a:r>
              <a:rPr lang="en-US" dirty="0"/>
              <a:t> </a:t>
            </a:r>
            <a:r>
              <a:rPr lang="en-US" dirty="0" err="1"/>
              <a:t>chức</a:t>
            </a:r>
            <a:r>
              <a:rPr lang="en-US" dirty="0"/>
              <a:t> </a:t>
            </a:r>
            <a:r>
              <a:rPr lang="en-US" dirty="0" err="1"/>
              <a:t>năng</a:t>
            </a:r>
            <a:r>
              <a:rPr lang="en-US" dirty="0"/>
              <a:t> </a:t>
            </a:r>
            <a:r>
              <a:rPr lang="en-US" dirty="0" err="1"/>
              <a:t>thêm</a:t>
            </a:r>
            <a:r>
              <a:rPr lang="en-US" dirty="0"/>
              <a:t> </a:t>
            </a:r>
            <a:r>
              <a:rPr lang="en-US" dirty="0" err="1"/>
              <a:t>các</a:t>
            </a:r>
            <a:r>
              <a:rPr lang="en-US" dirty="0"/>
              <a:t> </a:t>
            </a:r>
            <a:r>
              <a:rPr lang="en-US" dirty="0" err="1"/>
              <a:t>loại</a:t>
            </a:r>
            <a:r>
              <a:rPr lang="en-US" dirty="0"/>
              <a:t> </a:t>
            </a:r>
            <a:r>
              <a:rPr lang="en-US" dirty="0" err="1"/>
              <a:t>sách</a:t>
            </a:r>
            <a:r>
              <a:rPr lang="en-US" dirty="0"/>
              <a:t> </a:t>
            </a:r>
            <a:r>
              <a:rPr lang="en-US" dirty="0" err="1"/>
              <a:t>vào</a:t>
            </a:r>
            <a:r>
              <a:rPr lang="en-US" dirty="0"/>
              <a:t> </a:t>
            </a:r>
            <a:r>
              <a:rPr lang="en-US" dirty="0" err="1"/>
              <a:t>danh</a:t>
            </a:r>
            <a:r>
              <a:rPr lang="en-US" dirty="0"/>
              <a:t> </a:t>
            </a:r>
            <a:r>
              <a:rPr lang="en-US" dirty="0" err="1"/>
              <a:t>sách</a:t>
            </a:r>
            <a:r>
              <a:rPr lang="en-US" dirty="0"/>
              <a:t> </a:t>
            </a:r>
            <a:r>
              <a:rPr lang="en-US" dirty="0" err="1"/>
              <a:t>và</a:t>
            </a:r>
            <a:r>
              <a:rPr lang="en-US" dirty="0"/>
              <a:t> </a:t>
            </a:r>
            <a:r>
              <a:rPr lang="en-US" dirty="0" err="1"/>
              <a:t>tạo</a:t>
            </a:r>
            <a:r>
              <a:rPr lang="en-US" dirty="0"/>
              <a:t> </a:t>
            </a:r>
            <a:r>
              <a:rPr lang="en-US" dirty="0" err="1"/>
              <a:t>thêm</a:t>
            </a:r>
            <a:r>
              <a:rPr lang="en-US" dirty="0"/>
              <a:t> </a:t>
            </a:r>
            <a:r>
              <a:rPr lang="en-US" dirty="0" err="1"/>
              <a:t>sách</a:t>
            </a:r>
            <a:r>
              <a:rPr lang="en-US" dirty="0"/>
              <a:t> </a:t>
            </a:r>
            <a:r>
              <a:rPr lang="en-US" dirty="0" err="1"/>
              <a:t>mới</a:t>
            </a:r>
            <a:r>
              <a:rPr lang="en-US" dirty="0"/>
              <a:t>: </a:t>
            </a:r>
            <a:r>
              <a:rPr lang="en-US" dirty="0" err="1"/>
              <a:t>Ngữ</a:t>
            </a:r>
            <a:r>
              <a:rPr lang="en-US" dirty="0"/>
              <a:t> </a:t>
            </a:r>
            <a:r>
              <a:rPr lang="en-US" dirty="0" err="1"/>
              <a:t>Văn</a:t>
            </a:r>
            <a:r>
              <a:rPr lang="en-US" dirty="0"/>
              <a:t>, </a:t>
            </a:r>
            <a:r>
              <a:rPr lang="en-US" dirty="0" err="1"/>
              <a:t>Lịch</a:t>
            </a:r>
            <a:r>
              <a:rPr lang="en-US" dirty="0"/>
              <a:t> </a:t>
            </a:r>
            <a:r>
              <a:rPr lang="en-US" dirty="0" err="1"/>
              <a:t>sử</a:t>
            </a:r>
            <a:endParaRPr lang="en-US" dirty="0"/>
          </a:p>
          <a:p>
            <a:endParaRPr lang="en-US" dirty="0"/>
          </a:p>
        </p:txBody>
      </p:sp>
    </p:spTree>
    <p:extLst>
      <p:ext uri="{BB962C8B-B14F-4D97-AF65-F5344CB8AC3E}">
        <p14:creationId xmlns:p14="http://schemas.microsoft.com/office/powerpoint/2010/main" val="205757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673</Words>
  <Application>Microsoft Office PowerPoint</Application>
  <PresentationFormat>Custom</PresentationFormat>
  <Paragraphs>55</Paragraphs>
  <Slides>13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Century Gothic</vt:lpstr>
      <vt:lpstr>Constantia</vt:lpstr>
      <vt:lpstr>Courier New</vt:lpstr>
      <vt:lpstr>Trebuchet MS</vt:lpstr>
      <vt:lpstr>Verdana</vt:lpstr>
      <vt:lpstr>Wingdings 3</vt:lpstr>
      <vt:lpstr>Facet</vt:lpstr>
      <vt:lpstr>Mẫu Factory Method</vt:lpstr>
      <vt:lpstr>Giới thiệu </vt:lpstr>
      <vt:lpstr>Định nghĩa </vt:lpstr>
      <vt:lpstr>Khi nào sử dụng? </vt:lpstr>
      <vt:lpstr>Khả năng ứng dụng</vt:lpstr>
      <vt:lpstr>Cấu trúc và mối quan hệ</vt:lpstr>
      <vt:lpstr>Các hệ quả mang lại</vt:lpstr>
      <vt:lpstr>Các chú ý liên quan đến cài đặt</vt:lpstr>
      <vt:lpstr>Demo</vt:lpstr>
      <vt:lpstr>Ví dụ về các hệ thống thực tế</vt:lpstr>
      <vt:lpstr>Các mẫu liên quan</vt:lpstr>
      <vt:lpstr>Sơ đồ lớp</vt:lpstr>
      <vt:lpstr>Code mẫu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2016-10-16T14:17:38Z</dcterms:created>
  <dcterms:modified xsi:type="dcterms:W3CDTF">2017-01-07T09:16:03Z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