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21" r:id="rId2"/>
  </p:sldMasterIdLst>
  <p:notesMasterIdLst>
    <p:notesMasterId r:id="rId16"/>
  </p:notesMasterIdLst>
  <p:handoutMasterIdLst>
    <p:handoutMasterId r:id="rId17"/>
  </p:handoutMasterIdLst>
  <p:sldIdLst>
    <p:sldId id="295" r:id="rId3"/>
    <p:sldId id="296" r:id="rId4"/>
    <p:sldId id="276" r:id="rId5"/>
    <p:sldId id="277" r:id="rId6"/>
    <p:sldId id="287" r:id="rId7"/>
    <p:sldId id="278" r:id="rId8"/>
    <p:sldId id="281" r:id="rId9"/>
    <p:sldId id="282" r:id="rId10"/>
    <p:sldId id="292" r:id="rId11"/>
    <p:sldId id="284" r:id="rId12"/>
    <p:sldId id="285" r:id="rId13"/>
    <p:sldId id="293" r:id="rId14"/>
    <p:sldId id="294"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1616" autoAdjust="0"/>
  </p:normalViewPr>
  <p:slideViewPr>
    <p:cSldViewPr>
      <p:cViewPr varScale="1">
        <p:scale>
          <a:sx n="93" d="100"/>
          <a:sy n="93" d="100"/>
        </p:scale>
        <p:origin x="1230" y="90"/>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215755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92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28609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3182529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519206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0711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86631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34544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86341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6816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12339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6446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59764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3032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1413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2831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01809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FE8FB1-0A7A-443E-AAF7-31D4FA1AA312}" type="datetimeFigureOut">
              <a:rPr lang="en-US" smtClean="0"/>
              <a:pPr/>
              <a:t>1/7/2017</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63278560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t>Mẫu</a:t>
            </a:r>
            <a:r>
              <a:rPr lang="en-US" b="1" dirty="0"/>
              <a:t> </a:t>
            </a:r>
            <a:r>
              <a:rPr lang="en-US" b="1" dirty="0"/>
              <a:t>Singleton</a:t>
            </a:r>
            <a:endParaRPr lang="en-US" b="1" dirty="0"/>
          </a:p>
        </p:txBody>
      </p:sp>
      <p:sp>
        <p:nvSpPr>
          <p:cNvPr id="3" name="Subtitle 2"/>
          <p:cNvSpPr>
            <a:spLocks noGrp="1"/>
          </p:cNvSpPr>
          <p:nvPr>
            <p:ph type="subTitle" idx="1"/>
          </p:nvPr>
        </p:nvSpPr>
        <p:spPr/>
        <p:txBody>
          <a:bodyPr>
            <a:noAutofit/>
          </a:bodyPr>
          <a:lstStyle/>
          <a:p>
            <a:r>
              <a:rPr lang="en-US" sz="1999" dirty="0">
                <a:latin typeface="Candara" panose="020E0502030303020204" pitchFamily="34" charset="0"/>
              </a:rPr>
              <a:t>Nhóm 28:</a:t>
            </a:r>
          </a:p>
          <a:p>
            <a:r>
              <a:rPr lang="en-US" sz="1999" dirty="0">
                <a:latin typeface="Candara" panose="020E0502030303020204" pitchFamily="34" charset="0"/>
              </a:rPr>
              <a:t>	Văn Vũ Tuấn</a:t>
            </a:r>
          </a:p>
          <a:p>
            <a:r>
              <a:rPr lang="en-US" sz="1999" dirty="0">
                <a:latin typeface="Candara" panose="020E0502030303020204" pitchFamily="34" charset="0"/>
              </a:rPr>
              <a:t>Phạm Ngọc Linh</a:t>
            </a:r>
          </a:p>
          <a:p>
            <a:r>
              <a:rPr lang="en-US" sz="1999" dirty="0">
                <a:latin typeface="Candara" panose="020E0502030303020204" pitchFamily="34" charset="0"/>
              </a:rPr>
              <a:t>Huỳnh Đức Đăng Khoa</a:t>
            </a:r>
          </a:p>
        </p:txBody>
      </p:sp>
    </p:spTree>
    <p:extLst>
      <p:ext uri="{BB962C8B-B14F-4D97-AF65-F5344CB8AC3E}">
        <p14:creationId xmlns:p14="http://schemas.microsoft.com/office/powerpoint/2010/main" val="216924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4" name="Content Placeholder 3"/>
          <p:cNvSpPr>
            <a:spLocks noGrp="1"/>
          </p:cNvSpPr>
          <p:nvPr>
            <p:ph idx="1"/>
          </p:nvPr>
        </p:nvSpPr>
        <p:spPr/>
        <p:txBody>
          <a:bodyPr/>
          <a:lstStyle/>
          <a:p>
            <a:r>
              <a:rPr lang="en-US" dirty="0"/>
              <a:t> Win32: </a:t>
            </a:r>
            <a:r>
              <a:rPr lang="en-US" dirty="0" err="1"/>
              <a:t>GetProcessHeap</a:t>
            </a:r>
            <a:endParaRPr lang="en-US" dirty="0"/>
          </a:p>
          <a:p>
            <a:r>
              <a:rPr lang="en-US" dirty="0"/>
              <a:t> MFC: </a:t>
            </a:r>
            <a:r>
              <a:rPr lang="en-US" dirty="0" err="1"/>
              <a:t>AfxGetApp</a:t>
            </a:r>
            <a:r>
              <a:rPr lang="en-US" dirty="0"/>
              <a:t>, </a:t>
            </a:r>
            <a:r>
              <a:rPr lang="en-US" dirty="0" err="1"/>
              <a:t>AfxGetMainWnd</a:t>
            </a:r>
            <a:endParaRPr lang="en-US" dirty="0"/>
          </a:p>
          <a:p>
            <a:r>
              <a:rPr lang="en-US" dirty="0"/>
              <a:t> .NET: </a:t>
            </a:r>
            <a:r>
              <a:rPr lang="en-US" dirty="0" err="1"/>
              <a:t>System.AppDomain.CurrentDomain</a:t>
            </a:r>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20240"/>
            <a:ext cx="10055781" cy="4023360"/>
          </a:xfrm>
        </p:spPr>
        <p:txBody>
          <a:bodyPr>
            <a:normAutofit/>
          </a:bodyPr>
          <a:lstStyle/>
          <a:p>
            <a:pPr>
              <a:lnSpc>
                <a:spcPct val="150000"/>
              </a:lnSpc>
              <a:spcBef>
                <a:spcPts val="0"/>
              </a:spcBef>
              <a:spcAft>
                <a:spcPts val="0"/>
              </a:spcAft>
            </a:pPr>
            <a:r>
              <a:rPr lang="vi-VN" dirty="0"/>
              <a:t>Abstract Factory: </a:t>
            </a:r>
            <a:endParaRPr lang="en-US" dirty="0"/>
          </a:p>
          <a:p>
            <a:pPr lvl="1">
              <a:lnSpc>
                <a:spcPct val="150000"/>
              </a:lnSpc>
              <a:spcBef>
                <a:spcPts val="0"/>
              </a:spcBef>
            </a:pPr>
            <a:r>
              <a:rPr lang="en-US" dirty="0"/>
              <a:t>T</a:t>
            </a:r>
            <a:r>
              <a:rPr lang="vi-VN" dirty="0"/>
              <a:t>hường là Singleton để trả về các đối tượng factory duy nhất</a:t>
            </a:r>
          </a:p>
          <a:p>
            <a:pPr>
              <a:lnSpc>
                <a:spcPct val="150000"/>
              </a:lnSpc>
              <a:spcBef>
                <a:spcPts val="0"/>
              </a:spcBef>
              <a:spcAft>
                <a:spcPts val="0"/>
              </a:spcAft>
            </a:pPr>
            <a:r>
              <a:rPr lang="vi-VN" dirty="0"/>
              <a:t>Builder: </a:t>
            </a:r>
            <a:endParaRPr lang="en-US" dirty="0"/>
          </a:p>
          <a:p>
            <a:pPr lvl="1">
              <a:lnSpc>
                <a:spcPct val="150000"/>
              </a:lnSpc>
              <a:spcBef>
                <a:spcPts val="0"/>
              </a:spcBef>
            </a:pPr>
            <a:r>
              <a:rPr lang="en-US" dirty="0"/>
              <a:t>D</a:t>
            </a:r>
            <a:r>
              <a:rPr lang="vi-VN" dirty="0"/>
              <a:t>ùng để xây dựng một đối tượng phức tạp, trong đó Singleton được dùng để tạo một đối tượng truy cập tổng quát (Director).</a:t>
            </a:r>
          </a:p>
          <a:p>
            <a:pPr>
              <a:lnSpc>
                <a:spcPct val="150000"/>
              </a:lnSpc>
              <a:spcBef>
                <a:spcPts val="0"/>
              </a:spcBef>
              <a:spcAft>
                <a:spcPts val="0"/>
              </a:spcAft>
            </a:pPr>
            <a:r>
              <a:rPr lang="vi-VN" dirty="0"/>
              <a:t>Prototype: </a:t>
            </a:r>
            <a:endParaRPr lang="en-US" dirty="0"/>
          </a:p>
          <a:p>
            <a:pPr lvl="1">
              <a:lnSpc>
                <a:spcPct val="150000"/>
              </a:lnSpc>
              <a:spcBef>
                <a:spcPts val="0"/>
              </a:spcBef>
            </a:pPr>
            <a:r>
              <a:rPr lang="en-US" dirty="0"/>
              <a:t>D</a:t>
            </a:r>
            <a:r>
              <a:rPr lang="vi-VN" dirty="0"/>
              <a:t>ùng để sao chép một đối tượng, hoặc tạo ra một đối tượng khác từ Prototype của nó, trong đó Singleton được dùng để chắc chắn chỉ có một Prototype.</a:t>
            </a:r>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5" name="Picture 4"/>
          <p:cNvPicPr>
            <a:picLocks noChangeAspect="1"/>
          </p:cNvPicPr>
          <p:nvPr/>
        </p:nvPicPr>
        <p:blipFill>
          <a:blip r:embed="rId2"/>
          <a:stretch>
            <a:fillRect/>
          </a:stretch>
        </p:blipFill>
        <p:spPr>
          <a:xfrm>
            <a:off x="2665412" y="2286000"/>
            <a:ext cx="6287529" cy="3276600"/>
          </a:xfrm>
          <a:prstGeom prst="rect">
            <a:avLst/>
          </a:prstGeom>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9" name="Picture 8"/>
          <p:cNvPicPr>
            <a:picLocks noChangeAspect="1"/>
          </p:cNvPicPr>
          <p:nvPr/>
        </p:nvPicPr>
        <p:blipFill>
          <a:blip r:embed="rId2"/>
          <a:stretch>
            <a:fillRect/>
          </a:stretch>
        </p:blipFill>
        <p:spPr>
          <a:xfrm>
            <a:off x="303212" y="2057400"/>
            <a:ext cx="3886200" cy="1748234"/>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3"/>
          <a:stretch>
            <a:fillRect/>
          </a:stretch>
        </p:blipFill>
        <p:spPr>
          <a:xfrm>
            <a:off x="4494212" y="2954263"/>
            <a:ext cx="7086600" cy="22963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Giới</a:t>
            </a:r>
            <a:r>
              <a:rPr lang="en-US" b="1" dirty="0"/>
              <a:t> </a:t>
            </a:r>
            <a:r>
              <a:rPr lang="en-US" b="1" dirty="0" err="1"/>
              <a:t>thiệu</a:t>
            </a:r>
            <a:r>
              <a:rPr lang="en-US" b="1" dirty="0"/>
              <a:t>	</a:t>
            </a:r>
          </a:p>
        </p:txBody>
      </p:sp>
      <p:sp>
        <p:nvSpPr>
          <p:cNvPr id="3" name="Content Placeholder 2"/>
          <p:cNvSpPr>
            <a:spLocks noGrp="1"/>
          </p:cNvSpPr>
          <p:nvPr>
            <p:ph idx="1"/>
          </p:nvPr>
        </p:nvSpPr>
        <p:spPr/>
        <p:txBody>
          <a:bodyPr>
            <a:normAutofit/>
          </a:bodyPr>
          <a:lstStyle/>
          <a:p>
            <a:r>
              <a:rPr lang="en-US" sz="1999" dirty="0" err="1">
                <a:latin typeface="Candara" panose="020E0502030303020204" pitchFamily="34" charset="0"/>
              </a:rPr>
              <a:t>Tên</a:t>
            </a:r>
            <a:r>
              <a:rPr lang="en-US" sz="1999" dirty="0">
                <a:latin typeface="Candara" panose="020E0502030303020204" pitchFamily="34" charset="0"/>
              </a:rPr>
              <a:t> </a:t>
            </a:r>
            <a:r>
              <a:rPr lang="en-US" sz="1999" dirty="0" err="1">
                <a:latin typeface="Candara" panose="020E0502030303020204" pitchFamily="34" charset="0"/>
              </a:rPr>
              <a:t>chính</a:t>
            </a:r>
            <a:r>
              <a:rPr lang="en-US" sz="1999" dirty="0">
                <a:latin typeface="Candara" panose="020E0502030303020204" pitchFamily="34" charset="0"/>
              </a:rPr>
              <a:t> </a:t>
            </a:r>
            <a:r>
              <a:rPr lang="en-US" sz="1999" dirty="0" err="1">
                <a:latin typeface="Candara" panose="020E0502030303020204" pitchFamily="34" charset="0"/>
              </a:rPr>
              <a:t>thức</a:t>
            </a:r>
            <a:r>
              <a:rPr lang="en-US" sz="1999" dirty="0">
                <a:latin typeface="Candara" panose="020E0502030303020204" pitchFamily="34" charset="0"/>
              </a:rPr>
              <a:t>: Singleton Pattern</a:t>
            </a:r>
          </a:p>
          <a:p>
            <a:r>
              <a:rPr lang="en-US" sz="1999" dirty="0" err="1">
                <a:latin typeface="Candara" panose="020E0502030303020204" pitchFamily="34" charset="0"/>
              </a:rPr>
              <a:t>Phân</a:t>
            </a:r>
            <a:r>
              <a:rPr lang="en-US" sz="1999" dirty="0">
                <a:latin typeface="Candara" panose="020E0502030303020204" pitchFamily="34" charset="0"/>
              </a:rPr>
              <a:t> </a:t>
            </a:r>
            <a:r>
              <a:rPr lang="en-US" sz="1999" dirty="0" err="1">
                <a:latin typeface="Candara" panose="020E0502030303020204" pitchFamily="34" charset="0"/>
              </a:rPr>
              <a:t>loại</a:t>
            </a:r>
            <a:r>
              <a:rPr lang="en-US" sz="1999" dirty="0">
                <a:latin typeface="Candara" panose="020E0502030303020204" pitchFamily="34" charset="0"/>
              </a:rPr>
              <a:t>: Creational Pattern</a:t>
            </a:r>
          </a:p>
          <a:p>
            <a:r>
              <a:rPr lang="en-US" sz="1999" dirty="0" err="1">
                <a:latin typeface="Candara" panose="020E0502030303020204" pitchFamily="34" charset="0"/>
              </a:rPr>
              <a:t>Tên</a:t>
            </a:r>
            <a:r>
              <a:rPr lang="en-US" sz="1999" dirty="0">
                <a:latin typeface="Candara" panose="020E0502030303020204" pitchFamily="34" charset="0"/>
              </a:rPr>
              <a:t> </a:t>
            </a:r>
            <a:r>
              <a:rPr lang="en-US" sz="1999" dirty="0" err="1">
                <a:latin typeface="Candara" panose="020E0502030303020204" pitchFamily="34" charset="0"/>
              </a:rPr>
              <a:t>khác</a:t>
            </a:r>
            <a:r>
              <a:rPr lang="en-US" sz="1999" dirty="0">
                <a:latin typeface="Candara" panose="020E0502030303020204" pitchFamily="34" charset="0"/>
              </a:rPr>
              <a:t>: </a:t>
            </a:r>
            <a:r>
              <a:rPr lang="en-US" sz="1999" dirty="0" err="1">
                <a:latin typeface="Candara" panose="020E0502030303020204" pitchFamily="34" charset="0"/>
              </a:rPr>
              <a:t>Không</a:t>
            </a:r>
            <a:r>
              <a:rPr lang="en-US" sz="1999" dirty="0">
                <a:latin typeface="Candara" panose="020E0502030303020204" pitchFamily="34" charset="0"/>
              </a:rPr>
              <a:t> </a:t>
            </a:r>
            <a:r>
              <a:rPr lang="en-US" sz="1999" dirty="0" err="1">
                <a:latin typeface="Candara" panose="020E0502030303020204" pitchFamily="34" charset="0"/>
              </a:rPr>
              <a:t>có</a:t>
            </a:r>
            <a:endParaRPr lang="en-US" sz="1999" dirty="0">
              <a:latin typeface="Candara" panose="020E0502030303020204" pitchFamily="34" charset="0"/>
            </a:endParaRPr>
          </a:p>
        </p:txBody>
      </p:sp>
    </p:spTree>
    <p:extLst>
      <p:ext uri="{BB962C8B-B14F-4D97-AF65-F5344CB8AC3E}">
        <p14:creationId xmlns:p14="http://schemas.microsoft.com/office/powerpoint/2010/main" val="421170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4" name="Content Placeholder 3"/>
          <p:cNvSpPr>
            <a:spLocks noGrp="1"/>
          </p:cNvSpPr>
          <p:nvPr>
            <p:ph idx="1"/>
          </p:nvPr>
        </p:nvSpPr>
        <p:spPr/>
        <p:txBody>
          <a:bodyPr/>
          <a:lstStyle/>
          <a:p>
            <a:r>
              <a:rPr lang="vi-VN" dirty="0"/>
              <a:t>Mẫu singleton đảm bảo rằng chỉ có duy nhất thể hiện (instance) duy nhất trong toàn bộ chương trình. Nên mẫu Singleton cung cấp một điểm truy cập toàn cục từ bất kỳ nơi nào trong hệ thống</a:t>
            </a:r>
          </a:p>
          <a:p>
            <a:endParaRPr lang="en-US"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4" name="Content Placeholder 3"/>
          <p:cNvSpPr>
            <a:spLocks noGrp="1"/>
          </p:cNvSpPr>
          <p:nvPr>
            <p:ph idx="1"/>
          </p:nvPr>
        </p:nvSpPr>
        <p:spPr/>
        <p:txBody>
          <a:bodyPr/>
          <a:lstStyle/>
          <a:p>
            <a:r>
              <a:rPr lang="vi-VN" dirty="0"/>
              <a:t>Khi ta cần:</a:t>
            </a:r>
          </a:p>
          <a:p>
            <a:pPr lvl="1"/>
            <a:r>
              <a:rPr lang="vi-VN" dirty="0"/>
              <a:t>Đảm bảo rằng chỉ có một thể hiện của lớp</a:t>
            </a:r>
          </a:p>
          <a:p>
            <a:pPr lvl="1"/>
            <a:r>
              <a:rPr lang="vi-VN" dirty="0"/>
              <a:t>Quản lý việc truy cập tốt hơn vì chỉ có một thể hiện duy nhất</a:t>
            </a:r>
          </a:p>
          <a:p>
            <a:pPr lvl="1"/>
            <a:r>
              <a:rPr lang="vi-VN" dirty="0"/>
              <a:t>Quản lý số lượng thể hiện của một lớp. Trường hợp này không nhất thiết chỉ có một thể hiện, ta cần kiểm soát số lượng thể hiện trong giớn hạn chỉ định</a:t>
            </a:r>
          </a:p>
          <a:p>
            <a:endParaRPr lang="en-US"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4" name="Content Placeholder 3"/>
          <p:cNvSpPr>
            <a:spLocks noGrp="1"/>
          </p:cNvSpPr>
          <p:nvPr>
            <p:ph idx="1"/>
          </p:nvPr>
        </p:nvSpPr>
        <p:spPr/>
        <p:txBody>
          <a:bodyPr/>
          <a:lstStyle/>
          <a:p>
            <a:r>
              <a:rPr lang="vi-VN" dirty="0"/>
              <a:t>Mẫu singleton được ứng dụng trong lớp java.lang.Runtime, phương thức thường sử dụng nhất là getRuntime()</a:t>
            </a:r>
          </a:p>
          <a:p>
            <a:r>
              <a:rPr lang="vi-VN" dirty="0"/>
              <a:t>Lớp java.awt.Desktop với phương thức getDesktop() cũng là lớp Singleton</a:t>
            </a:r>
          </a:p>
          <a:p>
            <a:endParaRPr lang="en-US" dirty="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trúc và mối quan hệ</a:t>
            </a:r>
          </a:p>
        </p:txBody>
      </p:sp>
      <p:sp>
        <p:nvSpPr>
          <p:cNvPr id="4" name="Content Placeholder 3"/>
          <p:cNvSpPr>
            <a:spLocks noGrp="1"/>
          </p:cNvSpPr>
          <p:nvPr>
            <p:ph sz="half" idx="2"/>
          </p:nvPr>
        </p:nvSpPr>
        <p:spPr/>
        <p:txBody>
          <a:bodyPr/>
          <a:lstStyle/>
          <a:p>
            <a:r>
              <a:rPr lang="vi-VN" dirty="0"/>
              <a:t>Dữ liệu thành viên instance (private và static) là đối tượng duy nhất của lớp Singleton</a:t>
            </a:r>
          </a:p>
          <a:p>
            <a:r>
              <a:rPr lang="vi-VN" dirty="0"/>
              <a:t>Constructor của lớp Singleton được định nghĩa thành protected hoặc private</a:t>
            </a:r>
          </a:p>
          <a:p>
            <a:r>
              <a:rPr lang="vi-VN" dirty="0"/>
              <a:t>Phương thức getInstance() dùng để khởi tạo đối tượng duy nhất, định nghĩa thành public và static. Client chỉ dùng getInstance() để tạo đối tượng cho lớp Singleton.</a:t>
            </a:r>
          </a:p>
          <a:p>
            <a:endParaRPr lang="en-US" dirty="0"/>
          </a:p>
        </p:txBody>
      </p:sp>
      <p:pic>
        <p:nvPicPr>
          <p:cNvPr id="1026" name="Picture 2" descr="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2" y="2514600"/>
            <a:ext cx="3884281" cy="220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Các</a:t>
            </a:r>
            <a:r>
              <a:rPr lang="en-US" dirty="0"/>
              <a:t> </a:t>
            </a:r>
            <a:r>
              <a:rPr lang="en-US" dirty="0" err="1"/>
              <a:t>hệ</a:t>
            </a:r>
            <a:r>
              <a:rPr lang="en-US" dirty="0"/>
              <a:t> </a:t>
            </a:r>
            <a:r>
              <a:rPr lang="en-US" dirty="0" err="1"/>
              <a:t>quả</a:t>
            </a:r>
            <a:r>
              <a:rPr lang="en-US" dirty="0"/>
              <a:t> </a:t>
            </a:r>
            <a:r>
              <a:rPr lang="en-US" dirty="0" err="1"/>
              <a:t>mang</a:t>
            </a:r>
            <a:r>
              <a:rPr lang="en-US" dirty="0"/>
              <a:t> </a:t>
            </a:r>
            <a:r>
              <a:rPr lang="en-US" dirty="0" err="1"/>
              <a:t>lại</a:t>
            </a:r>
            <a:endParaRPr lang="en-US" dirty="0"/>
          </a:p>
        </p:txBody>
      </p:sp>
      <p:sp>
        <p:nvSpPr>
          <p:cNvPr id="4" name="Content Placeholder 3"/>
          <p:cNvSpPr>
            <a:spLocks noGrp="1"/>
          </p:cNvSpPr>
          <p:nvPr>
            <p:ph idx="1"/>
          </p:nvPr>
        </p:nvSpPr>
        <p:spPr/>
        <p:txBody>
          <a:bodyPr/>
          <a:lstStyle/>
          <a:p>
            <a:r>
              <a:rPr lang="vi-VN" dirty="0"/>
              <a:t>Kiểm soát truy cập đến một thể hiện (instance) duy nhất</a:t>
            </a:r>
          </a:p>
          <a:p>
            <a:r>
              <a:rPr lang="vi-VN" dirty="0"/>
              <a:t>Tên namespace được giảm: tránh trùng tên các biến toàn cục và cải thiện việc sử dụng biến môi trường</a:t>
            </a:r>
          </a:p>
          <a:p>
            <a:r>
              <a:rPr lang="vi-VN" dirty="0"/>
              <a:t>Cho phép có sub-class một cách dễ dàng bằng cách cấu hình ứng dụng với một thể hiện của sub-class đó</a:t>
            </a:r>
          </a:p>
          <a:p>
            <a:r>
              <a:rPr lang="vi-VN" dirty="0"/>
              <a:t>Dễ dàng thay đổi code và cho phép có nhiều thể hiện từ một Single Class</a:t>
            </a:r>
          </a:p>
          <a:p>
            <a:endParaRPr lang="en-US"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r>
              <a:rPr lang="en-US" dirty="0" err="1"/>
              <a:t>Một</a:t>
            </a:r>
            <a:r>
              <a:rPr lang="en-US" dirty="0"/>
              <a:t> singleton class nên chỉ có duy nhất một thể hiện trong toàn bộ hệ thống</a:t>
            </a:r>
          </a:p>
          <a:p>
            <a:pPr>
              <a:lnSpc>
                <a:spcPct val="150000"/>
              </a:lnSpc>
              <a:spcBef>
                <a:spcPts val="0"/>
              </a:spcBef>
              <a:spcAft>
                <a:spcPts val="0"/>
              </a:spcAft>
            </a:pPr>
            <a:r>
              <a:rPr lang="en-US" dirty="0" err="1"/>
              <a:t>Thể</a:t>
            </a:r>
            <a:r>
              <a:rPr lang="en-US" dirty="0"/>
              <a:t> hiện của singleton class mang vai trò là biến toàn cục với khả năng được mở rộng bằng những phương thức</a:t>
            </a:r>
          </a:p>
          <a:p>
            <a:pPr>
              <a:lnSpc>
                <a:spcPct val="150000"/>
              </a:lnSpc>
              <a:spcBef>
                <a:spcPts val="0"/>
              </a:spcBef>
              <a:spcAft>
                <a:spcPts val="0"/>
              </a:spcAft>
            </a:pPr>
            <a:r>
              <a:rPr lang="en-US" dirty="0" err="1"/>
              <a:t>Việc</a:t>
            </a:r>
            <a:r>
              <a:rPr lang="en-US" dirty="0"/>
              <a:t> cài đặt cực kỳ đơn giản chỉ cần vài dòng code là triển khai được mẫu singleton này</a:t>
            </a:r>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Content Placeholder 3"/>
          <p:cNvSpPr>
            <a:spLocks noGrp="1"/>
          </p:cNvSpPr>
          <p:nvPr>
            <p:ph idx="1"/>
          </p:nvPr>
        </p:nvSpPr>
        <p:spPr/>
        <p:txBody>
          <a:bodyPr/>
          <a:lstStyle/>
          <a:p>
            <a:r>
              <a:rPr lang="vi-VN" dirty="0"/>
              <a:t>Bài toán: Bất kỳ chương trình nào cũng cần lưu trữ dữ liệu. Với mỗi đối tượng dữ liệu ta định nghĩa cho chúng thành một bảng đại đại diện cho chúng trong toàn bộ chương trình. Mỗi bảng dữ liệu là duy nhất và khác nhau</a:t>
            </a:r>
          </a:p>
          <a:p>
            <a:r>
              <a:rPr lang="vi-VN" dirty="0"/>
              <a:t>Yêu cầu: Ràng buộc mỗi bảng dữ liệu chi có duy nhất một thể hiện trong toàn bộ chương trình</a:t>
            </a:r>
          </a:p>
          <a:p>
            <a:endParaRPr lang="en-US"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545</Words>
  <Application>Microsoft Office PowerPoint</Application>
  <PresentationFormat>Custom</PresentationFormat>
  <Paragraphs>54</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Candara</vt:lpstr>
      <vt:lpstr>Century Gothic</vt:lpstr>
      <vt:lpstr>Trebuchet MS</vt:lpstr>
      <vt:lpstr>Verdana</vt:lpstr>
      <vt:lpstr>Wingdings 3</vt:lpstr>
      <vt:lpstr>Facet</vt:lpstr>
      <vt:lpstr>Mẫu Singleton</vt:lpstr>
      <vt:lpstr>Giới thiệu </vt:lpstr>
      <vt:lpstr>Định nghĩa </vt:lpstr>
      <vt:lpstr>Khi nào sử dụng? </vt:lpstr>
      <vt:lpstr>Khả năng ứng dụng</vt:lpstr>
      <vt:lpstr>Cấu trúc và mối quan hệ</vt:lpstr>
      <vt:lpstr>Các hệ quả mang lại</vt:lpstr>
      <vt:lpstr>Các chú ý liên quan đến cài đặt</vt:lpstr>
      <vt:lpstr>Demo</vt:lpstr>
      <vt:lpstr>Ví dụ về một số hệ thống thực tế</vt:lpstr>
      <vt:lpstr>Các mẫu liên quan</vt:lpstr>
      <vt:lpstr>Sơ đồ lớp</vt:lpstr>
      <vt:lpstr>Code mẫu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2017-01-07T09:21:47Z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