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21" r:id="rId2"/>
  </p:sldMasterIdLst>
  <p:notesMasterIdLst>
    <p:notesMasterId r:id="rId18"/>
  </p:notesMasterIdLst>
  <p:handoutMasterIdLst>
    <p:handoutMasterId r:id="rId19"/>
  </p:handoutMasterIdLst>
  <p:sldIdLst>
    <p:sldId id="297" r:id="rId3"/>
    <p:sldId id="298" r:id="rId4"/>
    <p:sldId id="276" r:id="rId5"/>
    <p:sldId id="277" r:id="rId6"/>
    <p:sldId id="287" r:id="rId7"/>
    <p:sldId id="278" r:id="rId8"/>
    <p:sldId id="281" r:id="rId9"/>
    <p:sldId id="282" r:id="rId10"/>
    <p:sldId id="295" r:id="rId11"/>
    <p:sldId id="296" r:id="rId12"/>
    <p:sldId id="284" r:id="rId13"/>
    <p:sldId id="285" r:id="rId14"/>
    <p:sldId id="292" r:id="rId15"/>
    <p:sldId id="293" r:id="rId16"/>
    <p:sldId id="294" r:id="rId1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61007" autoAdjust="0"/>
  </p:normalViewPr>
  <p:slideViewPr>
    <p:cSldViewPr>
      <p:cViewPr varScale="1">
        <p:scale>
          <a:sx n="70" d="100"/>
          <a:sy n="70" d="100"/>
        </p:scale>
        <p:origin x="1386" y="54"/>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1/7/2017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1/7/2017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3</a:t>
            </a:fld>
            <a:endParaRPr lang="en-US"/>
          </a:p>
        </p:txBody>
      </p:sp>
    </p:spTree>
    <p:extLst>
      <p:ext uri="{BB962C8B-B14F-4D97-AF65-F5344CB8AC3E}">
        <p14:creationId xmlns:p14="http://schemas.microsoft.com/office/powerpoint/2010/main" val="1177798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4</a:t>
            </a:fld>
            <a:endParaRPr lang="en-US"/>
          </a:p>
        </p:txBody>
      </p:sp>
    </p:spTree>
    <p:extLst>
      <p:ext uri="{BB962C8B-B14F-4D97-AF65-F5344CB8AC3E}">
        <p14:creationId xmlns:p14="http://schemas.microsoft.com/office/powerpoint/2010/main" val="1071599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vi-VN" sz="1200" b="1"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5</a:t>
            </a:fld>
            <a:endParaRPr lang="en-US"/>
          </a:p>
        </p:txBody>
      </p:sp>
    </p:spTree>
    <p:extLst>
      <p:ext uri="{BB962C8B-B14F-4D97-AF65-F5344CB8AC3E}">
        <p14:creationId xmlns:p14="http://schemas.microsoft.com/office/powerpoint/2010/main" val="1790935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6</a:t>
            </a:fld>
            <a:endParaRPr lang="en-US"/>
          </a:p>
        </p:txBody>
      </p:sp>
    </p:spTree>
    <p:extLst>
      <p:ext uri="{BB962C8B-B14F-4D97-AF65-F5344CB8AC3E}">
        <p14:creationId xmlns:p14="http://schemas.microsoft.com/office/powerpoint/2010/main" val="1284623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15</a:t>
            </a:fld>
            <a:endParaRPr lang="en-US"/>
          </a:p>
        </p:txBody>
      </p:sp>
    </p:spTree>
    <p:extLst>
      <p:ext uri="{BB962C8B-B14F-4D97-AF65-F5344CB8AC3E}">
        <p14:creationId xmlns:p14="http://schemas.microsoft.com/office/powerpoint/2010/main" val="1876903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0914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4277273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latin typeface="Arial"/>
              </a:rPr>
              <a:t>”</a:t>
            </a:r>
            <a:endParaRPr lang="en-US" sz="1799" dirty="0">
              <a:solidFill>
                <a:schemeClr val="accent1">
                  <a:lumMod val="60000"/>
                  <a:lumOff val="40000"/>
                </a:schemeClr>
              </a:solidFill>
              <a:latin typeface="Arial"/>
            </a:endParaRPr>
          </a:p>
        </p:txBody>
      </p:sp>
    </p:spTree>
    <p:extLst>
      <p:ext uri="{BB962C8B-B14F-4D97-AF65-F5344CB8AC3E}">
        <p14:creationId xmlns:p14="http://schemas.microsoft.com/office/powerpoint/2010/main" val="2710289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2023180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1269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1511803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037467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07381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049765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869322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345098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256164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223293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435328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941057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640180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AFE8FB1-0A7A-443E-AAF7-31D4FA1AA312}" type="datetimeFigureOut">
              <a:rPr lang="en-US" smtClean="0"/>
              <a:pPr/>
              <a:t>1/7/2017</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2716328140"/>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b="1" dirty="0" err="1"/>
              <a:t>Mẫu</a:t>
            </a:r>
            <a:r>
              <a:rPr lang="en-US" b="1" dirty="0"/>
              <a:t> Adapter</a:t>
            </a:r>
            <a:endParaRPr lang="en-US" b="1" dirty="0"/>
          </a:p>
        </p:txBody>
      </p:sp>
      <p:sp>
        <p:nvSpPr>
          <p:cNvPr id="6" name="Subtitle 5"/>
          <p:cNvSpPr>
            <a:spLocks noGrp="1"/>
          </p:cNvSpPr>
          <p:nvPr>
            <p:ph type="subTitle" idx="1"/>
          </p:nvPr>
        </p:nvSpPr>
        <p:spPr/>
        <p:txBody>
          <a:bodyPr>
            <a:normAutofit fontScale="62500" lnSpcReduction="20000"/>
          </a:bodyPr>
          <a:lstStyle/>
          <a:p>
            <a:r>
              <a:rPr lang="en-US" dirty="0" err="1"/>
              <a:t>Nhóm</a:t>
            </a:r>
            <a:r>
              <a:rPr lang="en-US" dirty="0"/>
              <a:t> </a:t>
            </a:r>
            <a:r>
              <a:rPr lang="en-US" dirty="0" err="1"/>
              <a:t>trình</a:t>
            </a:r>
            <a:r>
              <a:rPr lang="en-US" dirty="0"/>
              <a:t> </a:t>
            </a:r>
            <a:r>
              <a:rPr lang="en-US" dirty="0" err="1"/>
              <a:t>bày</a:t>
            </a:r>
            <a:r>
              <a:rPr lang="en-US" dirty="0"/>
              <a:t>: 28</a:t>
            </a:r>
          </a:p>
          <a:p>
            <a:r>
              <a:rPr lang="en-US" dirty="0" err="1"/>
              <a:t>Văn</a:t>
            </a:r>
            <a:r>
              <a:rPr lang="en-US" dirty="0"/>
              <a:t> </a:t>
            </a:r>
            <a:r>
              <a:rPr lang="en-US" dirty="0" err="1"/>
              <a:t>Vũ</a:t>
            </a:r>
            <a:r>
              <a:rPr lang="en-US" dirty="0"/>
              <a:t> </a:t>
            </a:r>
            <a:r>
              <a:rPr lang="en-US" dirty="0" err="1"/>
              <a:t>Tuấn</a:t>
            </a:r>
            <a:endParaRPr lang="en-US" dirty="0"/>
          </a:p>
          <a:p>
            <a:r>
              <a:rPr lang="en-US" dirty="0" err="1"/>
              <a:t>Phạm</a:t>
            </a:r>
            <a:r>
              <a:rPr lang="en-US" dirty="0"/>
              <a:t> </a:t>
            </a:r>
            <a:r>
              <a:rPr lang="en-US" dirty="0" err="1"/>
              <a:t>Ngọc</a:t>
            </a:r>
            <a:r>
              <a:rPr lang="en-US" dirty="0"/>
              <a:t> Linh</a:t>
            </a:r>
          </a:p>
          <a:p>
            <a:r>
              <a:rPr lang="en-US" dirty="0" err="1"/>
              <a:t>Huỳnh</a:t>
            </a:r>
            <a:r>
              <a:rPr lang="en-US" dirty="0"/>
              <a:t> </a:t>
            </a:r>
            <a:r>
              <a:rPr lang="en-US" dirty="0" err="1"/>
              <a:t>Đức</a:t>
            </a:r>
            <a:r>
              <a:rPr lang="en-US" dirty="0"/>
              <a:t> </a:t>
            </a:r>
            <a:r>
              <a:rPr lang="en-US" dirty="0" err="1"/>
              <a:t>Đăng</a:t>
            </a:r>
            <a:r>
              <a:rPr lang="en-US" dirty="0"/>
              <a:t> </a:t>
            </a:r>
            <a:r>
              <a:rPr lang="en-US" dirty="0" err="1"/>
              <a:t>Khoa</a:t>
            </a:r>
            <a:endParaRPr lang="en-US" dirty="0"/>
          </a:p>
          <a:p>
            <a:endParaRPr lang="en-US" dirty="0"/>
          </a:p>
        </p:txBody>
      </p:sp>
    </p:spTree>
    <p:extLst>
      <p:ext uri="{BB962C8B-B14F-4D97-AF65-F5344CB8AC3E}">
        <p14:creationId xmlns:p14="http://schemas.microsoft.com/office/powerpoint/2010/main" val="250236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chú ý liên quan đến cài đặt</a:t>
            </a:r>
          </a:p>
        </p:txBody>
      </p:sp>
      <p:sp>
        <p:nvSpPr>
          <p:cNvPr id="2" name="Content Placeholder 1"/>
          <p:cNvSpPr>
            <a:spLocks noGrp="1"/>
          </p:cNvSpPr>
          <p:nvPr>
            <p:ph sz="half" idx="1"/>
          </p:nvPr>
        </p:nvSpPr>
        <p:spPr/>
        <p:txBody>
          <a:bodyPr>
            <a:normAutofit lnSpcReduction="10000"/>
          </a:bodyPr>
          <a:lstStyle/>
          <a:p>
            <a:pPr>
              <a:lnSpc>
                <a:spcPct val="150000"/>
              </a:lnSpc>
              <a:spcBef>
                <a:spcPts val="0"/>
              </a:spcBef>
              <a:spcAft>
                <a:spcPts val="0"/>
              </a:spcAft>
            </a:pPr>
            <a:r>
              <a:rPr lang="vi-VN" dirty="0"/>
              <a:t>Tiếp hợp đối tượng (dùng tích hợp – composition)</a:t>
            </a:r>
            <a:endParaRPr lang="en-US" dirty="0"/>
          </a:p>
        </p:txBody>
      </p:sp>
      <p:sp>
        <p:nvSpPr>
          <p:cNvPr id="5" name="Content Placeholder 4"/>
          <p:cNvSpPr>
            <a:spLocks noGrp="1"/>
          </p:cNvSpPr>
          <p:nvPr>
            <p:ph sz="half" idx="2"/>
          </p:nvPr>
        </p:nvSpPr>
        <p:spPr>
          <a:xfrm>
            <a:off x="5445494" y="2160589"/>
            <a:ext cx="4891967" cy="3880773"/>
          </a:xfrm>
        </p:spPr>
        <p:txBody>
          <a:bodyPr>
            <a:normAutofit lnSpcReduction="10000"/>
          </a:bodyPr>
          <a:lstStyle/>
          <a:p>
            <a:r>
              <a:rPr lang="vi-VN" dirty="0"/>
              <a:t>Một lớp mới (Adapter) sẽ tham chiếu đến một (hoặc nhiều) đối tượng của lớp có sẳn với giao diện không tương thích (Adaptee), đồng thời cài đặt giao diện mà người dùng mong muốn (Target). </a:t>
            </a:r>
            <a:endParaRPr lang="en-US" dirty="0"/>
          </a:p>
          <a:p>
            <a:r>
              <a:rPr lang="vi-VN" dirty="0"/>
              <a:t>Trong lớp mới này, khi cài đặt các phương thức của giao diện người dùng mong muốn, sẽ gọi phương thức cần thiết thông qua đối tượng thuộc lớp có giao diện không tương thích. </a:t>
            </a:r>
            <a:endParaRPr lang="en-US" dirty="0"/>
          </a:p>
          <a:p>
            <a:r>
              <a:rPr lang="vi-VN" dirty="0"/>
              <a:t>Tiếp hợp lớp tránh được vấn đề đa thừa kế, không có trong các ngôn ngữ hiện đại (Java, C#).</a:t>
            </a:r>
          </a:p>
          <a:p>
            <a:endParaRPr lang="en-US" dirty="0"/>
          </a:p>
        </p:txBody>
      </p:sp>
      <p:pic>
        <p:nvPicPr>
          <p:cNvPr id="3074" name="Picture 2" descr="adapte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732" y="3200400"/>
            <a:ext cx="4646341"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3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Ví dụ về một số hệ thống thực tế</a:t>
            </a:r>
          </a:p>
        </p:txBody>
      </p:sp>
      <p:sp>
        <p:nvSpPr>
          <p:cNvPr id="4" name="Content Placeholder 3"/>
          <p:cNvSpPr>
            <a:spLocks noGrp="1"/>
          </p:cNvSpPr>
          <p:nvPr>
            <p:ph idx="1"/>
          </p:nvPr>
        </p:nvSpPr>
        <p:spPr/>
        <p:txBody>
          <a:bodyPr/>
          <a:lstStyle/>
          <a:p>
            <a:r>
              <a:rPr lang="vi-VN" dirty="0"/>
              <a:t> Ta thường hay bắt gặp các loại adapter như: power adapter (chuyển đổi điện áp), laptop adapter (bộ sạc của laptop) hay memory card adapter</a:t>
            </a:r>
          </a:p>
          <a:p>
            <a:r>
              <a:rPr lang="vi-VN" dirty="0"/>
              <a:t> Một ví dụ khác là thẻ nhớ, trên thị trường có rất nhiều loại thẻ nhớ nhưng loại thịnh hành nhất ngày nay vẫn là loại micro-SD vì tính nhỏ gọn và phổ biến của nó, vậy nếu bạn có một thẻ micro-SD và một máy ảnh sử dụng thẻ SD, làm sao để có thể cắm thẻ micro-SD này vào máy ảnh? Khi đó ta sẽ sử dụng một adapter để chuyển “bề ngoài” của thẻ micro-SD thành SD để có thể cắm vào máy ảnh</a:t>
            </a:r>
          </a:p>
          <a:p>
            <a:endParaRPr lang="en-US" dirty="0"/>
          </a:p>
        </p:txBody>
      </p:sp>
    </p:spTree>
    <p:extLst>
      <p:ext uri="{BB962C8B-B14F-4D97-AF65-F5344CB8AC3E}">
        <p14:creationId xmlns:p14="http://schemas.microsoft.com/office/powerpoint/2010/main" val="287752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mẫu liên quan</a:t>
            </a:r>
          </a:p>
        </p:txBody>
      </p:sp>
      <p:sp>
        <p:nvSpPr>
          <p:cNvPr id="2" name="Content Placeholder 1"/>
          <p:cNvSpPr>
            <a:spLocks noGrp="1"/>
          </p:cNvSpPr>
          <p:nvPr>
            <p:ph idx="1"/>
          </p:nvPr>
        </p:nvSpPr>
        <p:spPr/>
        <p:txBody>
          <a:bodyPr>
            <a:normAutofit/>
          </a:bodyPr>
          <a:lstStyle/>
          <a:p>
            <a:pPr>
              <a:lnSpc>
                <a:spcPct val="150000"/>
              </a:lnSpc>
              <a:spcBef>
                <a:spcPts val="0"/>
              </a:spcBef>
              <a:spcAft>
                <a:spcPts val="0"/>
              </a:spcAft>
            </a:pPr>
            <a:r>
              <a:rPr lang="vi-VN" dirty="0"/>
              <a:t>Bridge: có cấu trúc tương tự, nhưng mục tiêu khác (tách một giao diện khỏi phần cài đặt).</a:t>
            </a:r>
          </a:p>
          <a:p>
            <a:pPr>
              <a:lnSpc>
                <a:spcPct val="150000"/>
              </a:lnSpc>
              <a:spcBef>
                <a:spcPts val="0"/>
              </a:spcBef>
              <a:spcAft>
                <a:spcPts val="0"/>
              </a:spcAft>
            </a:pPr>
            <a:r>
              <a:rPr lang="vi-VN" dirty="0"/>
              <a:t>Decorator: bổ sung thêm chức năng nhưng không làm thay đổi giao diện, trong mẫu thiết kế Decorator, một Adapter sẽ phối hợp hai đối tượng khác nhau.</a:t>
            </a:r>
          </a:p>
          <a:p>
            <a:pPr>
              <a:lnSpc>
                <a:spcPct val="150000"/>
              </a:lnSpc>
              <a:spcBef>
                <a:spcPts val="0"/>
              </a:spcBef>
              <a:spcAft>
                <a:spcPts val="0"/>
              </a:spcAft>
            </a:pPr>
            <a:r>
              <a:rPr lang="vi-VN" dirty="0"/>
              <a:t>Proxy: Định nghĩa một giao diện đại diện cho các đối tượng khác mà không làm thay đổi giao diện của các đối tượng được đại diện, điều này thực hiện được nhờ các Adapter.</a:t>
            </a:r>
          </a:p>
        </p:txBody>
      </p:sp>
    </p:spTree>
    <p:extLst>
      <p:ext uri="{BB962C8B-B14F-4D97-AF65-F5344CB8AC3E}">
        <p14:creationId xmlns:p14="http://schemas.microsoft.com/office/powerpoint/2010/main" val="163995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4" name="Content Placeholder 3"/>
          <p:cNvSpPr>
            <a:spLocks noGrp="1"/>
          </p:cNvSpPr>
          <p:nvPr>
            <p:ph idx="1"/>
          </p:nvPr>
        </p:nvSpPr>
        <p:spPr/>
        <p:txBody>
          <a:bodyPr/>
          <a:lstStyle/>
          <a:p>
            <a:r>
              <a:rPr lang="vi-VN" dirty="0"/>
              <a:t>Bài toán: Hệ thống hiện tại chỉ hỗ trợ chuẩn hóa duy nhất một chuỗi đầu vào (chuỗi này nhập thủ công). Người dùng mong muốn nâng cấp hệ thống với chức năng chuẩn hóa chuổi với một danh sách các chuỗi cùng lúc</a:t>
            </a:r>
          </a:p>
          <a:p>
            <a:r>
              <a:rPr lang="vi-VN" dirty="0"/>
              <a:t>Yêu cầu: Nâng cấp hệ thống với yêu của khách hàng</a:t>
            </a:r>
          </a:p>
          <a:p>
            <a:endParaRPr lang="en-US" dirty="0"/>
          </a:p>
        </p:txBody>
      </p:sp>
    </p:spTree>
    <p:extLst>
      <p:ext uri="{BB962C8B-B14F-4D97-AF65-F5344CB8AC3E}">
        <p14:creationId xmlns:p14="http://schemas.microsoft.com/office/powerpoint/2010/main" val="2057573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Sơ đồ lớp</a:t>
            </a:r>
          </a:p>
        </p:txBody>
      </p:sp>
      <p:pic>
        <p:nvPicPr>
          <p:cNvPr id="4" name="Picture 3"/>
          <p:cNvPicPr>
            <a:picLocks noChangeAspect="1"/>
          </p:cNvPicPr>
          <p:nvPr/>
        </p:nvPicPr>
        <p:blipFill>
          <a:blip r:embed="rId2"/>
          <a:stretch>
            <a:fillRect/>
          </a:stretch>
        </p:blipFill>
        <p:spPr>
          <a:xfrm>
            <a:off x="984627" y="1930400"/>
            <a:ext cx="7979490" cy="3847915"/>
          </a:xfrm>
          <a:prstGeom prst="rect">
            <a:avLst/>
          </a:prstGeom>
        </p:spPr>
      </p:pic>
    </p:spTree>
    <p:extLst>
      <p:ext uri="{BB962C8B-B14F-4D97-AF65-F5344CB8AC3E}">
        <p14:creationId xmlns:p14="http://schemas.microsoft.com/office/powerpoint/2010/main" val="387722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Code mẫu</a:t>
            </a:r>
          </a:p>
        </p:txBody>
      </p:sp>
      <p:pic>
        <p:nvPicPr>
          <p:cNvPr id="3" name="Picture 2"/>
          <p:cNvPicPr>
            <a:picLocks noChangeAspect="1"/>
          </p:cNvPicPr>
          <p:nvPr/>
        </p:nvPicPr>
        <p:blipFill>
          <a:blip r:embed="rId3"/>
          <a:stretch>
            <a:fillRect/>
          </a:stretch>
        </p:blipFill>
        <p:spPr>
          <a:xfrm>
            <a:off x="709782" y="3581400"/>
            <a:ext cx="5476190" cy="2352381"/>
          </a:xfrm>
          <a:prstGeom prst="rect">
            <a:avLst/>
          </a:prstGeom>
          <a:ln>
            <a:noFill/>
          </a:ln>
          <a:effectLst/>
        </p:spPr>
      </p:pic>
      <p:pic>
        <p:nvPicPr>
          <p:cNvPr id="4" name="Picture 3"/>
          <p:cNvPicPr>
            <a:picLocks noChangeAspect="1"/>
          </p:cNvPicPr>
          <p:nvPr/>
        </p:nvPicPr>
        <p:blipFill>
          <a:blip r:embed="rId4"/>
          <a:stretch>
            <a:fillRect/>
          </a:stretch>
        </p:blipFill>
        <p:spPr>
          <a:xfrm>
            <a:off x="709782" y="1676339"/>
            <a:ext cx="4933333" cy="685714"/>
          </a:xfrm>
          <a:prstGeom prst="rect">
            <a:avLst/>
          </a:prstGeom>
          <a:ln>
            <a:noFill/>
          </a:ln>
          <a:effectLst/>
        </p:spPr>
      </p:pic>
      <p:pic>
        <p:nvPicPr>
          <p:cNvPr id="5" name="Picture 4"/>
          <p:cNvPicPr>
            <a:picLocks noChangeAspect="1"/>
          </p:cNvPicPr>
          <p:nvPr/>
        </p:nvPicPr>
        <p:blipFill>
          <a:blip r:embed="rId5"/>
          <a:stretch>
            <a:fillRect/>
          </a:stretch>
        </p:blipFill>
        <p:spPr>
          <a:xfrm>
            <a:off x="6780212" y="4620533"/>
            <a:ext cx="2628571" cy="1104762"/>
          </a:xfrm>
          <a:prstGeom prst="rect">
            <a:avLst/>
          </a:prstGeom>
          <a:ln>
            <a:noFill/>
          </a:ln>
          <a:effectLst/>
        </p:spPr>
      </p:pic>
      <p:pic>
        <p:nvPicPr>
          <p:cNvPr id="6" name="Picture 5"/>
          <p:cNvPicPr>
            <a:picLocks noChangeAspect="1"/>
          </p:cNvPicPr>
          <p:nvPr/>
        </p:nvPicPr>
        <p:blipFill>
          <a:blip r:embed="rId6"/>
          <a:stretch>
            <a:fillRect/>
          </a:stretch>
        </p:blipFill>
        <p:spPr>
          <a:xfrm>
            <a:off x="6246812" y="1288661"/>
            <a:ext cx="4780952" cy="2647619"/>
          </a:xfrm>
          <a:prstGeom prst="rect">
            <a:avLst/>
          </a:prstGeom>
          <a:ln>
            <a:noFill/>
          </a:ln>
          <a:effectLst/>
        </p:spPr>
      </p:pic>
    </p:spTree>
    <p:extLst>
      <p:ext uri="{BB962C8B-B14F-4D97-AF65-F5344CB8AC3E}">
        <p14:creationId xmlns:p14="http://schemas.microsoft.com/office/powerpoint/2010/main" val="396741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Thông</a:t>
            </a:r>
            <a:r>
              <a:rPr lang="en-US" dirty="0"/>
              <a:t> tin </a:t>
            </a:r>
            <a:r>
              <a:rPr lang="en-US" dirty="0" err="1"/>
              <a:t>mẫu</a:t>
            </a:r>
            <a:endParaRPr lang="en-US" dirty="0"/>
          </a:p>
        </p:txBody>
      </p:sp>
      <p:sp>
        <p:nvSpPr>
          <p:cNvPr id="3" name="Content Placeholder 2"/>
          <p:cNvSpPr>
            <a:spLocks noGrp="1"/>
          </p:cNvSpPr>
          <p:nvPr>
            <p:ph idx="1"/>
          </p:nvPr>
        </p:nvSpPr>
        <p:spPr/>
        <p:txBody>
          <a:bodyPr/>
          <a:lstStyle/>
          <a:p>
            <a:r>
              <a:rPr lang="en-US" dirty="0" err="1"/>
              <a:t>Tên</a:t>
            </a:r>
            <a:r>
              <a:rPr lang="en-US" dirty="0"/>
              <a:t> </a:t>
            </a:r>
            <a:r>
              <a:rPr lang="en-US" dirty="0" err="1"/>
              <a:t>chính</a:t>
            </a:r>
            <a:r>
              <a:rPr lang="en-US" dirty="0"/>
              <a:t> </a:t>
            </a:r>
            <a:r>
              <a:rPr lang="en-US" dirty="0" err="1"/>
              <a:t>thức</a:t>
            </a:r>
            <a:r>
              <a:rPr lang="en-US" dirty="0"/>
              <a:t>: Adapter Pattern</a:t>
            </a:r>
          </a:p>
          <a:p>
            <a:r>
              <a:rPr lang="en-US" dirty="0" err="1"/>
              <a:t>Phân</a:t>
            </a:r>
            <a:r>
              <a:rPr lang="en-US" dirty="0"/>
              <a:t> </a:t>
            </a:r>
            <a:r>
              <a:rPr lang="en-US" dirty="0" err="1"/>
              <a:t>loại</a:t>
            </a:r>
            <a:r>
              <a:rPr lang="en-US" dirty="0"/>
              <a:t>: Structural Pattern</a:t>
            </a:r>
          </a:p>
          <a:p>
            <a:r>
              <a:rPr lang="en-US" dirty="0" err="1"/>
              <a:t>Tên</a:t>
            </a:r>
            <a:r>
              <a:rPr lang="en-US" dirty="0"/>
              <a:t> </a:t>
            </a:r>
            <a:r>
              <a:rPr lang="en-US" dirty="0" err="1"/>
              <a:t>khác</a:t>
            </a:r>
            <a:r>
              <a:rPr lang="en-US" dirty="0"/>
              <a:t>: Wrapper</a:t>
            </a:r>
          </a:p>
          <a:p>
            <a:endParaRPr lang="en-US" dirty="0"/>
          </a:p>
        </p:txBody>
      </p:sp>
    </p:spTree>
    <p:extLst>
      <p:ext uri="{BB962C8B-B14F-4D97-AF65-F5344CB8AC3E}">
        <p14:creationId xmlns:p14="http://schemas.microsoft.com/office/powerpoint/2010/main" val="1853300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Định nghĩa	</a:t>
            </a:r>
            <a:endParaRPr lang="en-US" dirty="0"/>
          </a:p>
        </p:txBody>
      </p:sp>
      <p:sp>
        <p:nvSpPr>
          <p:cNvPr id="2" name="Content Placeholder 1"/>
          <p:cNvSpPr>
            <a:spLocks noGrp="1"/>
          </p:cNvSpPr>
          <p:nvPr>
            <p:ph idx="1"/>
          </p:nvPr>
        </p:nvSpPr>
        <p:spPr/>
        <p:txBody>
          <a:bodyPr>
            <a:normAutofit/>
          </a:bodyPr>
          <a:lstStyle/>
          <a:p>
            <a:pPr lvl="1">
              <a:lnSpc>
                <a:spcPct val="150000"/>
              </a:lnSpc>
              <a:spcBef>
                <a:spcPts val="0"/>
              </a:spcBef>
              <a:spcAft>
                <a:spcPts val="0"/>
              </a:spcAft>
            </a:pPr>
            <a:r>
              <a:rPr lang="en-US" sz="2000" dirty="0"/>
              <a:t>Mẫu Adapter giữ vai trò trung gian giữa hai lớp, chuyển đổi giao diện thành một giao diện khác mà phù hợp với yêu cầu</a:t>
            </a:r>
          </a:p>
          <a:p>
            <a:pPr lvl="1">
              <a:lnSpc>
                <a:spcPct val="150000"/>
              </a:lnSpc>
              <a:spcBef>
                <a:spcPts val="0"/>
              </a:spcBef>
              <a:spcAft>
                <a:spcPts val="0"/>
              </a:spcAft>
            </a:pPr>
            <a:r>
              <a:rPr lang="en-US" sz="2000" dirty="0"/>
              <a:t>Giúp kết nối các lớp có giao diện không tương thích để làm việc với nhau</a:t>
            </a:r>
          </a:p>
        </p:txBody>
      </p:sp>
    </p:spTree>
    <p:extLst>
      <p:ext uri="{BB962C8B-B14F-4D97-AF65-F5344CB8AC3E}">
        <p14:creationId xmlns:p14="http://schemas.microsoft.com/office/powerpoint/2010/main" val="55215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Khi nào sử dụng?	</a:t>
            </a:r>
            <a:endParaRPr lang="en-US" dirty="0"/>
          </a:p>
        </p:txBody>
      </p:sp>
      <p:sp>
        <p:nvSpPr>
          <p:cNvPr id="4" name="Content Placeholder 3"/>
          <p:cNvSpPr>
            <a:spLocks noGrp="1"/>
          </p:cNvSpPr>
          <p:nvPr>
            <p:ph idx="1"/>
          </p:nvPr>
        </p:nvSpPr>
        <p:spPr/>
        <p:txBody>
          <a:bodyPr/>
          <a:lstStyle/>
          <a:p>
            <a:r>
              <a:rPr lang="vi-VN" dirty="0"/>
              <a:t>Khi ta muốn:</a:t>
            </a:r>
          </a:p>
          <a:p>
            <a:pPr lvl="1"/>
            <a:r>
              <a:rPr lang="vi-VN" dirty="0"/>
              <a:t>Chuyển đổi một lớp với một giao diện thành giao diện mà ta mong muốn</a:t>
            </a:r>
          </a:p>
          <a:p>
            <a:pPr lvl="1"/>
            <a:r>
              <a:rPr lang="vi-VN" dirty="0"/>
              <a:t>Xây dựng, mở rộng các phương thức của lớp có sẵn phù hợp với yêu cầu</a:t>
            </a:r>
            <a:endParaRPr lang="en-US" dirty="0"/>
          </a:p>
          <a:p>
            <a:pPr lvl="1"/>
            <a:r>
              <a:rPr lang="vi-VN" dirty="0"/>
              <a:t>Tái sử dụng giao diện cũ. Giảm thiểu việc viết lại mã lệnh</a:t>
            </a:r>
          </a:p>
          <a:p>
            <a:endParaRPr lang="en-US" dirty="0"/>
          </a:p>
        </p:txBody>
      </p:sp>
    </p:spTree>
    <p:extLst>
      <p:ext uri="{BB962C8B-B14F-4D97-AF65-F5344CB8AC3E}">
        <p14:creationId xmlns:p14="http://schemas.microsoft.com/office/powerpoint/2010/main" val="280751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 năng ứng dụng</a:t>
            </a:r>
          </a:p>
        </p:txBody>
      </p:sp>
      <p:sp>
        <p:nvSpPr>
          <p:cNvPr id="4" name="Content Placeholder 3"/>
          <p:cNvSpPr>
            <a:spLocks noGrp="1"/>
          </p:cNvSpPr>
          <p:nvPr>
            <p:ph idx="1"/>
          </p:nvPr>
        </p:nvSpPr>
        <p:spPr/>
        <p:txBody>
          <a:bodyPr/>
          <a:lstStyle/>
          <a:p>
            <a:r>
              <a:rPr lang="en-US" dirty="0" err="1"/>
              <a:t>Ứng</a:t>
            </a:r>
            <a:r>
              <a:rPr lang="en-US" dirty="0"/>
              <a:t> </a:t>
            </a:r>
            <a:r>
              <a:rPr lang="en-US" dirty="0" err="1"/>
              <a:t>dụng</a:t>
            </a:r>
            <a:r>
              <a:rPr lang="en-US" dirty="0"/>
              <a:t> </a:t>
            </a:r>
            <a:r>
              <a:rPr lang="en-US" dirty="0" err="1"/>
              <a:t>khá</a:t>
            </a:r>
            <a:r>
              <a:rPr lang="en-US" dirty="0"/>
              <a:t> </a:t>
            </a:r>
            <a:r>
              <a:rPr lang="en-US" dirty="0" err="1"/>
              <a:t>nhiều</a:t>
            </a:r>
            <a:r>
              <a:rPr lang="en-US" dirty="0"/>
              <a:t> </a:t>
            </a:r>
            <a:r>
              <a:rPr lang="en-US" dirty="0" err="1"/>
              <a:t>trong</a:t>
            </a:r>
            <a:r>
              <a:rPr lang="en-US" dirty="0"/>
              <a:t> </a:t>
            </a:r>
            <a:r>
              <a:rPr lang="en-US" dirty="0" err="1"/>
              <a:t>lập</a:t>
            </a:r>
            <a:r>
              <a:rPr lang="en-US" dirty="0"/>
              <a:t> </a:t>
            </a:r>
            <a:r>
              <a:rPr lang="en-US" dirty="0" err="1"/>
              <a:t>trình</a:t>
            </a:r>
            <a:r>
              <a:rPr lang="en-US" dirty="0"/>
              <a:t> Game</a:t>
            </a:r>
          </a:p>
          <a:p>
            <a:r>
              <a:rPr lang="en-US" dirty="0" err="1"/>
              <a:t>Ứng</a:t>
            </a:r>
            <a:r>
              <a:rPr lang="en-US" dirty="0"/>
              <a:t> </a:t>
            </a:r>
            <a:r>
              <a:rPr lang="en-US" dirty="0" err="1"/>
              <a:t>dụng</a:t>
            </a:r>
            <a:r>
              <a:rPr lang="en-US" dirty="0"/>
              <a:t> </a:t>
            </a:r>
            <a:r>
              <a:rPr lang="en-US" dirty="0" err="1"/>
              <a:t>cả</a:t>
            </a:r>
            <a:r>
              <a:rPr lang="en-US" dirty="0"/>
              <a:t> </a:t>
            </a:r>
            <a:r>
              <a:rPr lang="en-US" dirty="0" err="1"/>
              <a:t>trong</a:t>
            </a:r>
            <a:r>
              <a:rPr lang="en-US" dirty="0"/>
              <a:t> </a:t>
            </a:r>
            <a:r>
              <a:rPr lang="en-US" dirty="0" err="1"/>
              <a:t>các</a:t>
            </a:r>
            <a:r>
              <a:rPr lang="en-US" dirty="0"/>
              <a:t> </a:t>
            </a:r>
            <a:r>
              <a:rPr lang="en-US" dirty="0" err="1"/>
              <a:t>ngành</a:t>
            </a:r>
            <a:r>
              <a:rPr lang="en-US" dirty="0"/>
              <a:t> </a:t>
            </a:r>
            <a:r>
              <a:rPr lang="en-US" dirty="0" err="1"/>
              <a:t>thiết</a:t>
            </a:r>
            <a:r>
              <a:rPr lang="en-US" dirty="0"/>
              <a:t> </a:t>
            </a:r>
            <a:r>
              <a:rPr lang="en-US" dirty="0" err="1"/>
              <a:t>kế</a:t>
            </a:r>
            <a:endParaRPr lang="en-US" dirty="0"/>
          </a:p>
          <a:p>
            <a:endParaRPr lang="en-US" dirty="0"/>
          </a:p>
        </p:txBody>
      </p:sp>
    </p:spTree>
    <p:extLst>
      <p:ext uri="{BB962C8B-B14F-4D97-AF65-F5344CB8AC3E}">
        <p14:creationId xmlns:p14="http://schemas.microsoft.com/office/powerpoint/2010/main" val="23078229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Cấu </a:t>
            </a:r>
            <a:r>
              <a:rPr lang="en-US" dirty="0" err="1"/>
              <a:t>trúc</a:t>
            </a:r>
            <a:r>
              <a:rPr lang="en-US" dirty="0"/>
              <a:t> - </a:t>
            </a:r>
            <a:r>
              <a:rPr lang="en-US" dirty="0" err="1"/>
              <a:t>Mối</a:t>
            </a:r>
            <a:r>
              <a:rPr lang="en-US" dirty="0"/>
              <a:t> quan hệ</a:t>
            </a:r>
          </a:p>
        </p:txBody>
      </p:sp>
      <p:sp>
        <p:nvSpPr>
          <p:cNvPr id="6" name="Content Placeholder 5"/>
          <p:cNvSpPr>
            <a:spLocks noGrp="1"/>
          </p:cNvSpPr>
          <p:nvPr>
            <p:ph sz="half" idx="2"/>
          </p:nvPr>
        </p:nvSpPr>
        <p:spPr>
          <a:xfrm>
            <a:off x="699984" y="4495800"/>
            <a:ext cx="9429730" cy="1823373"/>
          </a:xfrm>
        </p:spPr>
        <p:txBody>
          <a:bodyPr/>
          <a:lstStyle/>
          <a:p>
            <a:r>
              <a:rPr lang="vi-VN" dirty="0"/>
              <a:t>Target: định nghĩa một giao diện đặc biệt mà Client sử dụng.</a:t>
            </a:r>
          </a:p>
          <a:p>
            <a:r>
              <a:rPr lang="vi-VN" dirty="0"/>
              <a:t>Client: cộng tác với các đối tượng tương thích với giao diện Target.</a:t>
            </a:r>
          </a:p>
          <a:p>
            <a:r>
              <a:rPr lang="vi-VN" dirty="0"/>
              <a:t>Adaptee: định nghĩa một giao diện đã tồn tại mà cần phải làm biến đổi cho thích hợp.</a:t>
            </a:r>
          </a:p>
          <a:p>
            <a:r>
              <a:rPr lang="vi-VN" dirty="0"/>
              <a:t>Adapter: làm tương thích giao diện của Adaptee với giao diện của Target.</a:t>
            </a:r>
          </a:p>
        </p:txBody>
      </p:sp>
      <p:pic>
        <p:nvPicPr>
          <p:cNvPr id="2"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3412" y="1524000"/>
            <a:ext cx="6931106"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15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hệ quả mang lại</a:t>
            </a:r>
            <a:endParaRPr lang="en-US" dirty="0"/>
          </a:p>
        </p:txBody>
      </p:sp>
      <p:sp>
        <p:nvSpPr>
          <p:cNvPr id="4" name="Content Placeholder 3"/>
          <p:cNvSpPr>
            <a:spLocks noGrp="1"/>
          </p:cNvSpPr>
          <p:nvPr>
            <p:ph idx="1"/>
          </p:nvPr>
        </p:nvSpPr>
        <p:spPr/>
        <p:txBody>
          <a:bodyPr/>
          <a:lstStyle/>
          <a:p>
            <a:r>
              <a:rPr lang="vi-VN" dirty="0"/>
              <a:t>Hệ thống dễ dàng phát triển mà không ảnh hưởng đến code cũ</a:t>
            </a:r>
          </a:p>
          <a:p>
            <a:r>
              <a:rPr lang="vi-VN" dirty="0"/>
              <a:t>Khả năng tái sử dụng code cũ cao</a:t>
            </a:r>
          </a:p>
          <a:p>
            <a:r>
              <a:rPr lang="vi-VN" dirty="0"/>
              <a:t>Tùy biến phù hợp với từng yêu cầu là thách thức lớn</a:t>
            </a:r>
          </a:p>
          <a:p>
            <a:r>
              <a:rPr lang="vi-VN" dirty="0"/>
              <a:t>Hệ thống có thể sẽ trì trệ nếu quá lạm dụng adapter</a:t>
            </a:r>
          </a:p>
          <a:p>
            <a:endParaRPr lang="en-US" dirty="0"/>
          </a:p>
        </p:txBody>
      </p:sp>
    </p:spTree>
    <p:extLst>
      <p:ext uri="{BB962C8B-B14F-4D97-AF65-F5344CB8AC3E}">
        <p14:creationId xmlns:p14="http://schemas.microsoft.com/office/powerpoint/2010/main" val="248686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chú ý liên quan đến cài đặt</a:t>
            </a:r>
          </a:p>
        </p:txBody>
      </p:sp>
      <p:sp>
        <p:nvSpPr>
          <p:cNvPr id="2" name="Content Placeholder 1"/>
          <p:cNvSpPr>
            <a:spLocks noGrp="1"/>
          </p:cNvSpPr>
          <p:nvPr>
            <p:ph idx="1"/>
          </p:nvPr>
        </p:nvSpPr>
        <p:spPr/>
        <p:txBody>
          <a:bodyPr/>
          <a:lstStyle/>
          <a:p>
            <a:pPr>
              <a:lnSpc>
                <a:spcPct val="150000"/>
              </a:lnSpc>
              <a:spcBef>
                <a:spcPts val="0"/>
              </a:spcBef>
              <a:spcAft>
                <a:spcPts val="0"/>
              </a:spcAft>
            </a:pPr>
            <a:r>
              <a:rPr lang="en-US" dirty="0"/>
              <a:t>Có 2 cách cài </a:t>
            </a:r>
            <a:r>
              <a:rPr lang="en-US" dirty="0" err="1"/>
              <a:t>đặt</a:t>
            </a:r>
            <a:r>
              <a:rPr lang="en-US" dirty="0"/>
              <a:t> Adapter</a:t>
            </a:r>
          </a:p>
          <a:p>
            <a:pPr lvl="1">
              <a:lnSpc>
                <a:spcPct val="150000"/>
              </a:lnSpc>
              <a:spcBef>
                <a:spcPts val="0"/>
              </a:spcBef>
            </a:pPr>
            <a:r>
              <a:rPr lang="en-US" dirty="0" err="1"/>
              <a:t>Tiếp</a:t>
            </a:r>
            <a:r>
              <a:rPr lang="en-US" dirty="0"/>
              <a:t> hợp lớp (dùng thừa kế – inheritance)</a:t>
            </a:r>
          </a:p>
          <a:p>
            <a:pPr lvl="1">
              <a:lnSpc>
                <a:spcPct val="150000"/>
              </a:lnSpc>
              <a:spcBef>
                <a:spcPts val="0"/>
              </a:spcBef>
            </a:pPr>
            <a:r>
              <a:rPr lang="vi-VN" dirty="0"/>
              <a:t>Tiếp hợp đối tượng (dùng tích hợp – composition)</a:t>
            </a:r>
            <a:endParaRPr lang="en-US" dirty="0"/>
          </a:p>
        </p:txBody>
      </p:sp>
    </p:spTree>
    <p:extLst>
      <p:ext uri="{BB962C8B-B14F-4D97-AF65-F5344CB8AC3E}">
        <p14:creationId xmlns:p14="http://schemas.microsoft.com/office/powerpoint/2010/main" val="3853396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Các</a:t>
            </a:r>
            <a:r>
              <a:rPr lang="en-US" dirty="0"/>
              <a:t> </a:t>
            </a:r>
            <a:r>
              <a:rPr lang="en-US" dirty="0" err="1"/>
              <a:t>chú</a:t>
            </a:r>
            <a:r>
              <a:rPr lang="en-US" dirty="0"/>
              <a:t> ý </a:t>
            </a:r>
            <a:r>
              <a:rPr lang="en-US" dirty="0" err="1"/>
              <a:t>liên</a:t>
            </a:r>
            <a:r>
              <a:rPr lang="en-US" dirty="0"/>
              <a:t> </a:t>
            </a:r>
            <a:r>
              <a:rPr lang="en-US" dirty="0" err="1"/>
              <a:t>quan</a:t>
            </a:r>
            <a:r>
              <a:rPr lang="en-US" dirty="0"/>
              <a:t> </a:t>
            </a:r>
            <a:r>
              <a:rPr lang="en-US" dirty="0" err="1"/>
              <a:t>đến</a:t>
            </a:r>
            <a:r>
              <a:rPr lang="en-US" dirty="0"/>
              <a:t> </a:t>
            </a:r>
            <a:r>
              <a:rPr lang="en-US" dirty="0" err="1"/>
              <a:t>cài</a:t>
            </a:r>
            <a:r>
              <a:rPr lang="en-US" dirty="0"/>
              <a:t> </a:t>
            </a:r>
            <a:r>
              <a:rPr lang="en-US" dirty="0" err="1"/>
              <a:t>đặt</a:t>
            </a:r>
            <a:endParaRPr lang="en-US" dirty="0"/>
          </a:p>
        </p:txBody>
      </p:sp>
      <p:sp>
        <p:nvSpPr>
          <p:cNvPr id="5" name="Text Placeholder 4"/>
          <p:cNvSpPr>
            <a:spLocks noGrp="1"/>
          </p:cNvSpPr>
          <p:nvPr>
            <p:ph sz="half" idx="1"/>
          </p:nvPr>
        </p:nvSpPr>
        <p:spPr/>
        <p:txBody>
          <a:bodyPr>
            <a:normAutofit lnSpcReduction="10000"/>
          </a:bodyPr>
          <a:lstStyle/>
          <a:p>
            <a:r>
              <a:rPr lang="en-US" dirty="0" err="1"/>
              <a:t>Tiếp</a:t>
            </a:r>
            <a:r>
              <a:rPr lang="en-US" dirty="0"/>
              <a:t> </a:t>
            </a:r>
            <a:r>
              <a:rPr lang="en-US" dirty="0" err="1"/>
              <a:t>hợp</a:t>
            </a:r>
            <a:r>
              <a:rPr lang="en-US" dirty="0"/>
              <a:t> </a:t>
            </a:r>
            <a:r>
              <a:rPr lang="en-US" dirty="0" err="1"/>
              <a:t>lớp</a:t>
            </a:r>
            <a:r>
              <a:rPr lang="en-US" dirty="0"/>
              <a:t> (</a:t>
            </a:r>
            <a:r>
              <a:rPr lang="en-US" dirty="0" err="1"/>
              <a:t>dùng</a:t>
            </a:r>
            <a:r>
              <a:rPr lang="en-US" dirty="0"/>
              <a:t> </a:t>
            </a:r>
            <a:r>
              <a:rPr lang="en-US" dirty="0" err="1"/>
              <a:t>thừa</a:t>
            </a:r>
            <a:r>
              <a:rPr lang="en-US" dirty="0"/>
              <a:t> </a:t>
            </a:r>
            <a:r>
              <a:rPr lang="en-US" dirty="0" err="1"/>
              <a:t>kế</a:t>
            </a:r>
            <a:r>
              <a:rPr lang="en-US" dirty="0"/>
              <a:t> – inheritance)</a:t>
            </a:r>
          </a:p>
          <a:p>
            <a:endParaRPr lang="en-US" dirty="0"/>
          </a:p>
        </p:txBody>
      </p:sp>
      <p:sp>
        <p:nvSpPr>
          <p:cNvPr id="8" name="Content Placeholder 7"/>
          <p:cNvSpPr>
            <a:spLocks noGrp="1"/>
          </p:cNvSpPr>
          <p:nvPr>
            <p:ph sz="half" idx="2"/>
          </p:nvPr>
        </p:nvSpPr>
        <p:spPr>
          <a:xfrm>
            <a:off x="5088644" y="2160590"/>
            <a:ext cx="4815767" cy="3880773"/>
          </a:xfrm>
        </p:spPr>
        <p:txBody>
          <a:bodyPr>
            <a:normAutofit lnSpcReduction="10000"/>
          </a:bodyPr>
          <a:lstStyle/>
          <a:p>
            <a:r>
              <a:rPr lang="vi-VN" dirty="0"/>
              <a:t>Một lớp mới (Adapter) sẽ kế thừa lớp có sẳn với giao diện không tương thích (Adaptee), đồng thời cài đặt giao diện mà người dùng mong muốn (Target). </a:t>
            </a:r>
            <a:endParaRPr lang="en-US" dirty="0"/>
          </a:p>
          <a:p>
            <a:r>
              <a:rPr lang="vi-VN" dirty="0"/>
              <a:t>Trong lớp mới, khi cài đặt các phương thức của giao diện người dùng mong muốn, phương thức này sẽ gọi các phương thức cần thiết mà nó thừa kế được từ lớp có giao diện không tương thích. </a:t>
            </a:r>
            <a:endParaRPr lang="en-US" dirty="0"/>
          </a:p>
          <a:p>
            <a:r>
              <a:rPr lang="vi-VN" dirty="0"/>
              <a:t>Tiếp hợp lớp đơn giản nhưng dễ gặp trường hợp đụng độ (trùng) tên phương thức</a:t>
            </a:r>
          </a:p>
          <a:p>
            <a:endParaRPr lang="en-US" dirty="0"/>
          </a:p>
        </p:txBody>
      </p:sp>
      <p:pic>
        <p:nvPicPr>
          <p:cNvPr id="2050" name="Picture 2" descr="adapter1"/>
          <p:cNvPicPr>
            <a:picLocks noChangeAspect="1" noChangeArrowheads="1"/>
          </p:cNvPicPr>
          <p:nvPr/>
        </p:nvPicPr>
        <p:blipFill rotWithShape="1">
          <a:blip r:embed="rId2">
            <a:extLst>
              <a:ext uri="{28A0092B-C50C-407E-A947-70E740481C1C}">
                <a14:useLocalDpi xmlns:a14="http://schemas.microsoft.com/office/drawing/2010/main" val="0"/>
              </a:ext>
            </a:extLst>
          </a:blip>
          <a:srcRect t="4762"/>
          <a:stretch/>
        </p:blipFill>
        <p:spPr bwMode="auto">
          <a:xfrm>
            <a:off x="524442" y="3200400"/>
            <a:ext cx="440422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239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644</Words>
  <Application>Microsoft Office PowerPoint</Application>
  <PresentationFormat>Custom</PresentationFormat>
  <Paragraphs>62</Paragraphs>
  <Slides>15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Trebuchet MS</vt:lpstr>
      <vt:lpstr>Verdana</vt:lpstr>
      <vt:lpstr>Wingdings 3</vt:lpstr>
      <vt:lpstr>Facet</vt:lpstr>
      <vt:lpstr>Mẫu Adapter</vt:lpstr>
      <vt:lpstr>Thông tin mẫu</vt:lpstr>
      <vt:lpstr>Định nghĩa </vt:lpstr>
      <vt:lpstr>Khi nào sử dụng? </vt:lpstr>
      <vt:lpstr>Khả năng ứng dụng</vt:lpstr>
      <vt:lpstr>Cấu trúc - Mối quan hệ</vt:lpstr>
      <vt:lpstr>Các hệ quả mang lại</vt:lpstr>
      <vt:lpstr>Các chú ý liên quan đến cài đặt</vt:lpstr>
      <vt:lpstr>Các chú ý liên quan đến cài đặt</vt:lpstr>
      <vt:lpstr>Các chú ý liên quan đến cài đặt</vt:lpstr>
      <vt:lpstr>Ví dụ về một số hệ thống thực tế</vt:lpstr>
      <vt:lpstr>Các mẫu liên quan</vt:lpstr>
      <vt:lpstr>Demo</vt:lpstr>
      <vt:lpstr>Sơ đồ lớp</vt:lpstr>
      <vt:lpstr>Code mẫu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2016-10-16T14:17:38Z</dcterms:created>
  <dcterms:modified xsi:type="dcterms:W3CDTF">2017-01-07T09:31:59Z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