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21" r:id="rId2"/>
  </p:sldMasterIdLst>
  <p:notesMasterIdLst>
    <p:notesMasterId r:id="rId16"/>
  </p:notesMasterIdLst>
  <p:handoutMasterIdLst>
    <p:handoutMasterId r:id="rId17"/>
  </p:handoutMasterIdLst>
  <p:sldIdLst>
    <p:sldId id="295" r:id="rId3"/>
    <p:sldId id="275" r:id="rId4"/>
    <p:sldId id="276" r:id="rId5"/>
    <p:sldId id="277" r:id="rId6"/>
    <p:sldId id="287" r:id="rId7"/>
    <p:sldId id="278" r:id="rId8"/>
    <p:sldId id="281" r:id="rId9"/>
    <p:sldId id="282" r:id="rId10"/>
    <p:sldId id="292" r:id="rId11"/>
    <p:sldId id="284" r:id="rId12"/>
    <p:sldId id="285" r:id="rId13"/>
    <p:sldId id="293" r:id="rId14"/>
    <p:sldId id="294"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61593" autoAdjust="0"/>
  </p:normalViewPr>
  <p:slideViewPr>
    <p:cSldViewPr>
      <p:cViewPr varScale="1">
        <p:scale>
          <a:sx n="70" d="100"/>
          <a:sy n="70" d="100"/>
        </p:scale>
        <p:origin x="2106"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070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142687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679010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418649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2888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62106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77411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197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385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51176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57858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0374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9833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20634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8504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49543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FE8FB1-0A7A-443E-AAF7-31D4FA1AA312}" type="datetimeFigureOut">
              <a:rPr lang="en-US" smtClean="0"/>
              <a:pPr/>
              <a:t>1/7/2017</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050018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err="1"/>
              <a:t>Mẫu</a:t>
            </a:r>
            <a:r>
              <a:rPr lang="en-US" b="1" dirty="0"/>
              <a:t> Bridge</a:t>
            </a:r>
            <a:endParaRPr lang="en-US" b="1" dirty="0"/>
          </a:p>
        </p:txBody>
      </p:sp>
      <p:sp>
        <p:nvSpPr>
          <p:cNvPr id="5" name="Subtitle 4"/>
          <p:cNvSpPr>
            <a:spLocks noGrp="1"/>
          </p:cNvSpPr>
          <p:nvPr>
            <p:ph type="subTitle" idx="1"/>
          </p:nvPr>
        </p:nvSpPr>
        <p:spPr/>
        <p:txBody>
          <a:bodyPr>
            <a:normAutofit fontScale="62500" lnSpcReduction="20000"/>
          </a:bodyPr>
          <a:lstStyle/>
          <a:p>
            <a:r>
              <a:rPr lang="en-US" dirty="0" err="1"/>
              <a:t>Nhóm</a:t>
            </a:r>
            <a:r>
              <a:rPr lang="en-US" dirty="0"/>
              <a:t> </a:t>
            </a:r>
            <a:r>
              <a:rPr lang="en-US" dirty="0" err="1"/>
              <a:t>trình</a:t>
            </a:r>
            <a:r>
              <a:rPr lang="en-US" dirty="0"/>
              <a:t> </a:t>
            </a:r>
            <a:r>
              <a:rPr lang="en-US" dirty="0" err="1"/>
              <a:t>bày</a:t>
            </a:r>
            <a:r>
              <a:rPr lang="en-US" dirty="0"/>
              <a:t>: 28</a:t>
            </a:r>
          </a:p>
          <a:p>
            <a:r>
              <a:rPr lang="en-US" dirty="0" err="1"/>
              <a:t>Văn</a:t>
            </a:r>
            <a:r>
              <a:rPr lang="en-US" dirty="0"/>
              <a:t> </a:t>
            </a:r>
            <a:r>
              <a:rPr lang="en-US" dirty="0" err="1"/>
              <a:t>Vũ</a:t>
            </a:r>
            <a:r>
              <a:rPr lang="en-US" dirty="0"/>
              <a:t> </a:t>
            </a:r>
            <a:r>
              <a:rPr lang="en-US" dirty="0" err="1"/>
              <a:t>Tuấn</a:t>
            </a:r>
            <a:endParaRPr lang="en-US" dirty="0"/>
          </a:p>
          <a:p>
            <a:r>
              <a:rPr lang="en-US" dirty="0" err="1"/>
              <a:t>Phạm</a:t>
            </a:r>
            <a:r>
              <a:rPr lang="en-US" dirty="0"/>
              <a:t> </a:t>
            </a:r>
            <a:r>
              <a:rPr lang="en-US" dirty="0" err="1"/>
              <a:t>Ngọc</a:t>
            </a:r>
            <a:r>
              <a:rPr lang="en-US" dirty="0"/>
              <a:t> Linh</a:t>
            </a:r>
          </a:p>
          <a:p>
            <a:r>
              <a:rPr lang="en-US" dirty="0" err="1"/>
              <a:t>Huỳnh</a:t>
            </a:r>
            <a:r>
              <a:rPr lang="en-US" dirty="0"/>
              <a:t> </a:t>
            </a:r>
            <a:r>
              <a:rPr lang="en-US" dirty="0" err="1"/>
              <a:t>Đức</a:t>
            </a:r>
            <a:r>
              <a:rPr lang="en-US" dirty="0"/>
              <a:t> </a:t>
            </a:r>
            <a:r>
              <a:rPr lang="en-US" dirty="0" err="1"/>
              <a:t>Đăng</a:t>
            </a:r>
            <a:r>
              <a:rPr lang="en-US" dirty="0"/>
              <a:t> </a:t>
            </a:r>
            <a:r>
              <a:rPr lang="en-US" dirty="0" err="1"/>
              <a:t>Khoa</a:t>
            </a:r>
            <a:endParaRPr lang="en-US" dirty="0"/>
          </a:p>
          <a:p>
            <a:endParaRPr lang="en-US" dirty="0"/>
          </a:p>
          <a:p>
            <a:endParaRPr lang="en-US" dirty="0"/>
          </a:p>
        </p:txBody>
      </p:sp>
    </p:spTree>
    <p:extLst>
      <p:ext uri="{BB962C8B-B14F-4D97-AF65-F5344CB8AC3E}">
        <p14:creationId xmlns:p14="http://schemas.microsoft.com/office/powerpoint/2010/main" val="379578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4" name="Content Placeholder 3"/>
          <p:cNvSpPr>
            <a:spLocks noGrp="1"/>
          </p:cNvSpPr>
          <p:nvPr>
            <p:ph idx="1"/>
          </p:nvPr>
        </p:nvSpPr>
        <p:spPr/>
        <p:txBody>
          <a:bodyPr/>
          <a:lstStyle/>
          <a:p>
            <a:r>
              <a:rPr lang="en-US" dirty="0" err="1"/>
              <a:t>Ứng</a:t>
            </a:r>
            <a:r>
              <a:rPr lang="en-US" dirty="0"/>
              <a:t> </a:t>
            </a:r>
            <a:r>
              <a:rPr lang="en-US" dirty="0" err="1"/>
              <a:t>dụng</a:t>
            </a:r>
            <a:r>
              <a:rPr lang="en-US" dirty="0"/>
              <a:t> </a:t>
            </a:r>
            <a:r>
              <a:rPr lang="en-US" dirty="0" err="1"/>
              <a:t>vào</a:t>
            </a:r>
            <a:r>
              <a:rPr lang="en-US" dirty="0"/>
              <a:t> </a:t>
            </a:r>
            <a:r>
              <a:rPr lang="en-US" dirty="0" err="1"/>
              <a:t>lập</a:t>
            </a:r>
            <a:r>
              <a:rPr lang="en-US" dirty="0"/>
              <a:t> </a:t>
            </a:r>
            <a:r>
              <a:rPr lang="en-US" dirty="0" err="1"/>
              <a:t>trình</a:t>
            </a:r>
            <a:r>
              <a:rPr lang="en-US" dirty="0"/>
              <a:t> </a:t>
            </a:r>
            <a:r>
              <a:rPr lang="en-US" dirty="0" err="1"/>
              <a:t>đa</a:t>
            </a:r>
            <a:r>
              <a:rPr lang="en-US" dirty="0"/>
              <a:t> </a:t>
            </a:r>
            <a:r>
              <a:rPr lang="en-US" dirty="0" err="1"/>
              <a:t>nền</a:t>
            </a:r>
            <a:r>
              <a:rPr lang="en-US" dirty="0"/>
              <a:t> </a:t>
            </a:r>
            <a:r>
              <a:rPr lang="en-US" dirty="0" err="1"/>
              <a:t>tảng</a:t>
            </a:r>
            <a:endParaRPr lang="en-US" dirty="0"/>
          </a:p>
          <a:p>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a:lnSpc>
                <a:spcPct val="150000"/>
              </a:lnSpc>
              <a:spcBef>
                <a:spcPts val="0"/>
              </a:spcBef>
              <a:spcAft>
                <a:spcPts val="0"/>
              </a:spcAft>
            </a:pPr>
            <a:r>
              <a:rPr lang="en-US" b="1" dirty="0"/>
              <a:t>A</a:t>
            </a:r>
            <a:r>
              <a:rPr lang="vi-VN" b="1" dirty="0"/>
              <a:t>bstract Factory</a:t>
            </a:r>
            <a:r>
              <a:rPr lang="vi-VN" dirty="0"/>
              <a:t> cũng có thể tạo ra và cấu hình một Bridge.</a:t>
            </a:r>
          </a:p>
          <a:p>
            <a:pPr>
              <a:lnSpc>
                <a:spcPct val="150000"/>
              </a:lnSpc>
              <a:spcBef>
                <a:spcPts val="0"/>
              </a:spcBef>
              <a:spcAft>
                <a:spcPts val="0"/>
              </a:spcAft>
            </a:pPr>
            <a:r>
              <a:rPr lang="vi-VN" b="1" dirty="0"/>
              <a:t>Adapter</a:t>
            </a:r>
            <a:r>
              <a:rPr lang="vi-VN" dirty="0"/>
              <a:t> có thể được cơ cấu theo hướng để 2 lớp không có quan hệ gì với nhau có</a:t>
            </a:r>
            <a:r>
              <a:rPr lang="en-US" dirty="0"/>
              <a:t> </a:t>
            </a:r>
            <a:r>
              <a:rPr lang="vi-VN" dirty="0"/>
              <a:t>thể làm việc với nhau được. Nó thường ứng dụng cho các hệ thống sau khi đã</a:t>
            </a:r>
            <a:r>
              <a:rPr lang="en-US" dirty="0"/>
              <a:t> </a:t>
            </a:r>
            <a:r>
              <a:rPr lang="vi-VN" dirty="0"/>
              <a:t>được thiết kế. Bridge xét ở một khía cạnh khác nó kết thúc một thiết kế để lớp trừu</a:t>
            </a:r>
            <a:r>
              <a:rPr lang="en-US" dirty="0"/>
              <a:t> </a:t>
            </a:r>
            <a:r>
              <a:rPr lang="vi-VN" dirty="0"/>
              <a:t>tượng và lớp cài đặt có thể tuỳ biến một cách độc lập.</a:t>
            </a:r>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057400"/>
            <a:ext cx="5638800" cy="34295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7" name="Picture 6"/>
          <p:cNvPicPr>
            <a:picLocks noChangeAspect="1"/>
          </p:cNvPicPr>
          <p:nvPr/>
        </p:nvPicPr>
        <p:blipFill>
          <a:blip r:embed="rId2"/>
          <a:stretch>
            <a:fillRect/>
          </a:stretch>
        </p:blipFill>
        <p:spPr>
          <a:xfrm>
            <a:off x="760413" y="1930401"/>
            <a:ext cx="10363200" cy="3568424"/>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370012" y="5791200"/>
            <a:ext cx="9067800" cy="369332"/>
          </a:xfrm>
          <a:prstGeom prst="rect">
            <a:avLst/>
          </a:prstGeom>
          <a:noFill/>
        </p:spPr>
        <p:txBody>
          <a:bodyPr wrap="square" rtlCol="0">
            <a:spAutoFit/>
          </a:bodyPr>
          <a:lstStyle/>
          <a:p>
            <a:pPr algn="ctr"/>
            <a:r>
              <a:rPr lang="en-US" dirty="0">
                <a:latin typeface="Constantia" panose="02030602050306030303" pitchFamily="18" charset="0"/>
              </a:rPr>
              <a:t>Mã nguồn đính kèm trong demo</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a:latin typeface="Constantia" panose="02030602050306030303" pitchFamily="18" charset="0"/>
              </a:rPr>
              <a:t>Bridge</a:t>
            </a:r>
            <a:endParaRPr lang="en-US" dirty="0">
              <a:latin typeface="Constantia" panose="02030602050306030303" pitchFamily="18" charset="0"/>
            </a:endParaRPr>
          </a:p>
        </p:txBody>
      </p:sp>
      <p:sp>
        <p:nvSpPr>
          <p:cNvPr id="4" name="Text Placeholder 3"/>
          <p:cNvSpPr>
            <a:spLocks noGrp="1"/>
          </p:cNvSpPr>
          <p:nvPr>
            <p:ph idx="1"/>
          </p:nvPr>
        </p:nvSpPr>
        <p:spPr/>
        <p:txBody>
          <a:bodyPr>
            <a:normAutofit/>
          </a:bodyPr>
          <a:lstStyle/>
          <a:p>
            <a:pPr>
              <a:lnSpc>
                <a:spcPct val="150000"/>
              </a:lnSpc>
              <a:spcBef>
                <a:spcPts val="0"/>
              </a:spcBef>
            </a:pPr>
            <a:r>
              <a:rPr lang="en-US" dirty="0" err="1"/>
              <a:t>Tên</a:t>
            </a:r>
            <a:r>
              <a:rPr lang="en-US" dirty="0"/>
              <a:t> </a:t>
            </a:r>
            <a:r>
              <a:rPr lang="en-US" dirty="0" err="1"/>
              <a:t>chính</a:t>
            </a:r>
            <a:r>
              <a:rPr lang="en-US" dirty="0"/>
              <a:t> </a:t>
            </a:r>
            <a:r>
              <a:rPr lang="en-US" dirty="0" err="1"/>
              <a:t>thức</a:t>
            </a:r>
            <a:r>
              <a:rPr lang="en-US" dirty="0"/>
              <a:t>: Bridge Pattern</a:t>
            </a:r>
          </a:p>
          <a:p>
            <a:pPr>
              <a:lnSpc>
                <a:spcPct val="150000"/>
              </a:lnSpc>
              <a:spcBef>
                <a:spcPts val="0"/>
              </a:spcBef>
            </a:pPr>
            <a:r>
              <a:rPr lang="en-US" dirty="0" err="1"/>
              <a:t>Phân</a:t>
            </a:r>
            <a:r>
              <a:rPr lang="en-US" dirty="0"/>
              <a:t> </a:t>
            </a:r>
            <a:r>
              <a:rPr lang="en-US" dirty="0" err="1"/>
              <a:t>loại</a:t>
            </a:r>
            <a:r>
              <a:rPr lang="en-US" dirty="0"/>
              <a:t>: Structural Pattern</a:t>
            </a:r>
          </a:p>
          <a:p>
            <a:pPr>
              <a:lnSpc>
                <a:spcPct val="150000"/>
              </a:lnSpc>
              <a:spcBef>
                <a:spcPts val="0"/>
              </a:spcBef>
            </a:pPr>
            <a:r>
              <a:rPr lang="en-US" dirty="0" err="1"/>
              <a:t>Tên</a:t>
            </a:r>
            <a:r>
              <a:rPr lang="en-US" dirty="0"/>
              <a:t> </a:t>
            </a:r>
            <a:r>
              <a:rPr lang="en-US" dirty="0" err="1"/>
              <a:t>khác</a:t>
            </a:r>
            <a:r>
              <a:rPr lang="en-US" dirty="0"/>
              <a:t>: </a:t>
            </a:r>
            <a:r>
              <a:rPr lang="en-US" dirty="0" err="1"/>
              <a:t>Không</a:t>
            </a:r>
            <a:endParaRPr lang="en-US" dirty="0"/>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4" name="Content Placeholder 3"/>
          <p:cNvSpPr>
            <a:spLocks noGrp="1"/>
          </p:cNvSpPr>
          <p:nvPr>
            <p:ph idx="1"/>
          </p:nvPr>
        </p:nvSpPr>
        <p:spPr/>
        <p:txBody>
          <a:bodyPr/>
          <a:lstStyle/>
          <a:p>
            <a:r>
              <a:rPr lang="vi-VN" dirty="0"/>
              <a:t>Brige Pattern là để tách rời phần xử lý (giải thuật…) với phần chủ thể (nơi thực thi các giải thuật đó). Phần xử lý hầu như chỉ có tác dụng bên trong phần chủ thể và không bao giờ được sử dụng ở các nơi khác</a:t>
            </a:r>
          </a:p>
          <a:p>
            <a:r>
              <a:rPr lang="vi-VN" dirty="0"/>
              <a:t>Mẫu Bridge được sử dụng để tách thành phần ảo và thành phần thực thi riêng biệt</a:t>
            </a:r>
          </a:p>
          <a:p>
            <a:r>
              <a:rPr lang="vi-VN" dirty="0"/>
              <a:t>Thay vì liên hệ với nhau bằng quan hệ kế thừa, hai thành phần này liên hệ với nhau thông qua quan hệ “chứa trong”</a:t>
            </a:r>
          </a:p>
          <a:p>
            <a:endParaRPr lang="en-US"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4" name="Content Placeholder 3"/>
          <p:cNvSpPr>
            <a:spLocks noGrp="1"/>
          </p:cNvSpPr>
          <p:nvPr>
            <p:ph idx="1"/>
          </p:nvPr>
        </p:nvSpPr>
        <p:spPr/>
        <p:txBody>
          <a:bodyPr/>
          <a:lstStyle/>
          <a:p>
            <a:r>
              <a:rPr lang="vi-VN" dirty="0"/>
              <a:t>Mẫu thiết kế Bridge thường được dùng như một cầu nối giữa 2 nhóm đối tượng khác nhau</a:t>
            </a:r>
          </a:p>
          <a:p>
            <a:r>
              <a:rPr lang="vi-VN" dirty="0"/>
              <a:t>Khi ta muốn ràng buộc run-time của việc implement</a:t>
            </a:r>
          </a:p>
          <a:p>
            <a:r>
              <a:rPr lang="vi-VN" dirty="0"/>
              <a:t>Khi ta có một sự gia tăng của các lớp con từ một interface kết dính với nhiều implementation</a:t>
            </a:r>
          </a:p>
          <a:p>
            <a:r>
              <a:rPr lang="vi-VN" dirty="0"/>
              <a:t>Khi ta muốn chia sẻ một implementation trong nhiều đối tượng</a:t>
            </a:r>
          </a:p>
          <a:p>
            <a:r>
              <a:rPr lang="vi-VN" dirty="0"/>
              <a:t>Khi ta cần bản đồ phân cấp lớp trực giao.</a:t>
            </a:r>
          </a:p>
          <a:p>
            <a:endParaRPr lang="en-US"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4" name="Content Placeholder 3"/>
          <p:cNvSpPr>
            <a:spLocks noGrp="1"/>
          </p:cNvSpPr>
          <p:nvPr>
            <p:ph idx="1"/>
          </p:nvPr>
        </p:nvSpPr>
        <p:spPr/>
        <p:txBody>
          <a:bodyPr/>
          <a:lstStyle/>
          <a:p>
            <a:r>
              <a:rPr lang="en-US" dirty="0" err="1"/>
              <a:t>Ứng</a:t>
            </a:r>
            <a:r>
              <a:rPr lang="en-US" dirty="0"/>
              <a:t> </a:t>
            </a:r>
            <a:r>
              <a:rPr lang="en-US" dirty="0" err="1"/>
              <a:t>dụng</a:t>
            </a:r>
            <a:r>
              <a:rPr lang="en-US" dirty="0"/>
              <a:t> </a:t>
            </a:r>
            <a:r>
              <a:rPr lang="en-US" dirty="0" err="1"/>
              <a:t>trong</a:t>
            </a:r>
            <a:r>
              <a:rPr lang="en-US" dirty="0"/>
              <a:t> </a:t>
            </a:r>
            <a:r>
              <a:rPr lang="en-US" dirty="0" err="1"/>
              <a:t>lập</a:t>
            </a:r>
            <a:r>
              <a:rPr lang="en-US" dirty="0"/>
              <a:t> </a:t>
            </a:r>
            <a:r>
              <a:rPr lang="en-US" dirty="0" err="1"/>
              <a:t>trình</a:t>
            </a:r>
            <a:r>
              <a:rPr lang="en-US" dirty="0"/>
              <a:t> </a:t>
            </a:r>
            <a:r>
              <a:rPr lang="en-US" dirty="0" err="1"/>
              <a:t>đa</a:t>
            </a:r>
            <a:r>
              <a:rPr lang="en-US" dirty="0"/>
              <a:t> </a:t>
            </a:r>
            <a:r>
              <a:rPr lang="en-US" dirty="0" err="1"/>
              <a:t>nền</a:t>
            </a:r>
            <a:r>
              <a:rPr lang="en-US" dirty="0"/>
              <a:t> </a:t>
            </a:r>
            <a:r>
              <a:rPr lang="en-US" dirty="0" err="1"/>
              <a:t>tảng</a:t>
            </a:r>
            <a:endParaRPr lang="en-US" dirty="0"/>
          </a:p>
          <a:p>
            <a:endParaRPr lang="en-US"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trúc và mối quan hệ</a:t>
            </a:r>
          </a:p>
        </p:txBody>
      </p:sp>
      <p:pic>
        <p:nvPicPr>
          <p:cNvPr id="9" name="Content Placeholder 8"/>
          <p:cNvPicPr>
            <a:picLocks noGrp="1" noChangeAspect="1"/>
          </p:cNvPicPr>
          <p:nvPr>
            <p:ph sz="half" idx="1"/>
          </p:nvPr>
        </p:nvPicPr>
        <p:blipFill>
          <a:blip r:embed="rId3"/>
          <a:stretch>
            <a:fillRect/>
          </a:stretch>
        </p:blipFill>
        <p:spPr>
          <a:xfrm>
            <a:off x="677158" y="2438400"/>
            <a:ext cx="4507556" cy="2895600"/>
          </a:xfrm>
          <a:prstGeom prst="rect">
            <a:avLst/>
          </a:prstGeom>
        </p:spPr>
      </p:pic>
      <p:sp>
        <p:nvSpPr>
          <p:cNvPr id="8" name="Content Placeholder 7"/>
          <p:cNvSpPr>
            <a:spLocks noGrp="1"/>
          </p:cNvSpPr>
          <p:nvPr>
            <p:ph sz="half" idx="2"/>
          </p:nvPr>
        </p:nvSpPr>
        <p:spPr>
          <a:xfrm>
            <a:off x="5484812" y="2133600"/>
            <a:ext cx="4182944" cy="3880773"/>
          </a:xfrm>
        </p:spPr>
        <p:txBody>
          <a:bodyPr>
            <a:normAutofit fontScale="85000" lnSpcReduction="10000"/>
          </a:bodyPr>
          <a:lstStyle/>
          <a:p>
            <a:r>
              <a:rPr lang="vi-VN" dirty="0"/>
              <a:t>Abstraction: là lớp trừu tượng khai báo các chức năng và cấu trúc cơ bản, trong lớp này có 1 thuộc tính là 1 thể hiện của giao tiếp Implementation, thể hiện này bằng các phương thức của mình sẽ thực hiện các chức năng abstractionAp() của lớp Abstraction.</a:t>
            </a:r>
          </a:p>
          <a:p>
            <a:r>
              <a:rPr lang="vi-VN" dirty="0"/>
              <a:t>Implementation : là giao tiếp thực thi của lớp các chức năng nào đó của Abstraction.</a:t>
            </a:r>
          </a:p>
          <a:p>
            <a:r>
              <a:rPr lang="vi-VN" dirty="0"/>
              <a:t>RefineAbstraction: là định nghĩa các chức năng mới hoặc chức năng đã có trong Abstraction</a:t>
            </a:r>
          </a:p>
          <a:p>
            <a:r>
              <a:rPr lang="vi-VN" dirty="0"/>
              <a:t>ConcreteImplement: là các lớp định nghĩa tường minh các thực thi trong lớp giao tiếp Implementation.</a:t>
            </a:r>
          </a:p>
          <a:p>
            <a:endParaRPr lang="en-US" dirty="0"/>
          </a:p>
          <a:p>
            <a:endParaRPr lang="en-US" dirty="0"/>
          </a:p>
        </p:txBody>
      </p:sp>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5" name="Content Placeholder 4"/>
          <p:cNvSpPr>
            <a:spLocks noGrp="1"/>
          </p:cNvSpPr>
          <p:nvPr>
            <p:ph idx="1"/>
          </p:nvPr>
        </p:nvSpPr>
        <p:spPr/>
        <p:txBody>
          <a:bodyPr/>
          <a:lstStyle/>
          <a:p>
            <a:r>
              <a:rPr lang="vi-VN" dirty="0"/>
              <a:t>Tách rời những xử lý của một lớp ra lớp khác</a:t>
            </a:r>
          </a:p>
          <a:p>
            <a:r>
              <a:rPr lang="vi-VN" dirty="0"/>
              <a:t>Giúp cho việc mở rộng chương trình được tốt hơn</a:t>
            </a:r>
          </a:p>
          <a:p>
            <a:r>
              <a:rPr lang="vi-VN" dirty="0"/>
              <a:t>Che giấu những chi tiết xử lý từ client</a:t>
            </a:r>
          </a:p>
          <a:p>
            <a:r>
              <a:rPr lang="vi-VN" dirty="0"/>
              <a:t>Giảm số lượng những lớp con không cần thiết. Một số trường hợp sử dụng tính inheritance sẽ tăng số lượng subclass vô tội vạ.</a:t>
            </a:r>
          </a:p>
          <a:p>
            <a:r>
              <a:rPr lang="vi-VN" dirty="0"/>
              <a:t>Khi sử dụng Bridge Pattern, chúng ta đã tăng số lần gọi gián tiếp lên hai</a:t>
            </a:r>
          </a:p>
          <a:p>
            <a:endParaRPr lang="en-US"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4" name="Content Placeholder 3"/>
          <p:cNvSpPr>
            <a:spLocks noGrp="1"/>
          </p:cNvSpPr>
          <p:nvPr>
            <p:ph idx="1"/>
          </p:nvPr>
        </p:nvSpPr>
        <p:spPr/>
        <p:txBody>
          <a:bodyPr/>
          <a:lstStyle/>
          <a:p>
            <a:r>
              <a:rPr lang="vi-VN" dirty="0"/>
              <a:t>Mẫu Bridge khá giống với mẫu Stragegy, cần phải cẩn trọng trong việc cài đặt</a:t>
            </a:r>
          </a:p>
          <a:p>
            <a:r>
              <a:rPr lang="vi-VN" dirty="0"/>
              <a:t>Tính kế thừa trong hướng đối tượng thường gắn chặt abstraction và implementation. Sử dụng thiết kế Bridge sẽ giúp chúng ta giảm sự phụ thuộc giữa abstraction và implementation.</a:t>
            </a:r>
          </a:p>
          <a:p>
            <a:endParaRPr lang="en-US" dirty="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Content Placeholder 3"/>
          <p:cNvSpPr>
            <a:spLocks noGrp="1"/>
          </p:cNvSpPr>
          <p:nvPr>
            <p:ph idx="1"/>
          </p:nvPr>
        </p:nvSpPr>
        <p:spPr/>
        <p:txBody>
          <a:bodyPr/>
          <a:lstStyle/>
          <a:p>
            <a:r>
              <a:rPr lang="vi-VN" dirty="0"/>
              <a:t>Bài toán: Trong thực tế, có nhiều hệ điều hành khác nhau như Win, linux, MacOS,…Và mỗi hệ điều hành có cách hiển thị khác nhau. Để hiển thị các hình học như: hình chữ nhật, hình tròn… thì ta phải thực hiện vẽ các hình này trên các hệ điều hành trên. Sau đó mới hiển thị các hình này lên mỗi hệ điều hành cụ thể.</a:t>
            </a:r>
          </a:p>
          <a:p>
            <a:endParaRPr lang="en-US"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621</Words>
  <Application>Microsoft Office PowerPoint</Application>
  <PresentationFormat>Custom</PresentationFormat>
  <Paragraphs>50</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Constantia</vt:lpstr>
      <vt:lpstr>Trebuchet MS</vt:lpstr>
      <vt:lpstr>Verdana</vt:lpstr>
      <vt:lpstr>Wingdings 3</vt:lpstr>
      <vt:lpstr>Facet</vt:lpstr>
      <vt:lpstr>Mẫu Bridge</vt:lpstr>
      <vt:lpstr>Mẫu Bridge</vt:lpstr>
      <vt:lpstr>Định nghĩa </vt:lpstr>
      <vt:lpstr>Khi nào sử dụng? </vt:lpstr>
      <vt:lpstr>Khả năng ứng dụng</vt:lpstr>
      <vt:lpstr>Cấu trúc và mối quan hệ</vt:lpstr>
      <vt:lpstr>Các hệ quả mang lại</vt:lpstr>
      <vt:lpstr>Các chú ý liên quan đến cài đặt</vt:lpstr>
      <vt:lpstr>Demo</vt:lpstr>
      <vt:lpstr>Ví dụ về một số hệ thống thực tế</vt:lpstr>
      <vt:lpstr>Các mẫu liên quan</vt:lpstr>
      <vt:lpstr>Sơ đồ lớp</vt:lpstr>
      <vt:lpstr>Code mẫu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2017-01-07T09:38:58Z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