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7"/>
  </p:notesMasterIdLst>
  <p:handoutMasterIdLst>
    <p:handoutMasterId r:id="rId18"/>
  </p:handoutMasterIdLst>
  <p:sldIdLst>
    <p:sldId id="256" r:id="rId3"/>
    <p:sldId id="275" r:id="rId4"/>
    <p:sldId id="276" r:id="rId5"/>
    <p:sldId id="277" r:id="rId6"/>
    <p:sldId id="287" r:id="rId7"/>
    <p:sldId id="278" r:id="rId8"/>
    <p:sldId id="280" r:id="rId9"/>
    <p:sldId id="281" r:id="rId10"/>
    <p:sldId id="282" r:id="rId11"/>
    <p:sldId id="292" r:id="rId12"/>
    <p:sldId id="293" r:id="rId13"/>
    <p:sldId id="294" r:id="rId14"/>
    <p:sldId id="284" r:id="rId15"/>
    <p:sldId id="285"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108" d="100"/>
          <a:sy n="108" d="100"/>
        </p:scale>
        <p:origin x="666" y="10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12/7/2016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12/7/2016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12/7/2016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Proxy</a:t>
            </a: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 Người dùng A muốn truy cập để xem thông tin bảo mật của người dùng B. Nhưng để xem được thì cần phải có quyền hạn cho chức năng này. Người dùng A cần có quyền hạn của Admin để truy cập những thông tin đó.</a:t>
            </a:r>
          </a:p>
          <a:p>
            <a:pPr lvl="1">
              <a:lnSpc>
                <a:spcPct val="150000"/>
              </a:lnSpc>
              <a:spcBef>
                <a:spcPts val="0"/>
              </a:spcBef>
              <a:spcAft>
                <a:spcPts val="0"/>
              </a:spcAft>
            </a:pPr>
            <a:r>
              <a:rPr lang="en-US" sz="2000" dirty="0"/>
              <a:t>Yêu cầu: Xuất thông tin người dùng B ra màn hình khi người dùng A đủ quyền hạn truy cập (quyền Admin)</a:t>
            </a:r>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8612" y="1747155"/>
            <a:ext cx="8839200" cy="4220518"/>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3" name="Picture 2"/>
          <p:cNvPicPr>
            <a:picLocks noChangeAspect="1"/>
          </p:cNvPicPr>
          <p:nvPr/>
        </p:nvPicPr>
        <p:blipFill>
          <a:blip r:embed="rId2"/>
          <a:stretch>
            <a:fillRect/>
          </a:stretch>
        </p:blipFill>
        <p:spPr>
          <a:xfrm>
            <a:off x="543858" y="1889761"/>
            <a:ext cx="3395988" cy="3063239"/>
          </a:xfrm>
          <a:prstGeom prst="rect">
            <a:avLst/>
          </a:prstGeom>
        </p:spPr>
      </p:pic>
      <p:pic>
        <p:nvPicPr>
          <p:cNvPr id="4" name="Picture 3"/>
          <p:cNvPicPr>
            <a:picLocks noChangeAspect="1"/>
          </p:cNvPicPr>
          <p:nvPr/>
        </p:nvPicPr>
        <p:blipFill>
          <a:blip r:embed="rId3"/>
          <a:stretch>
            <a:fillRect/>
          </a:stretch>
        </p:blipFill>
        <p:spPr>
          <a:xfrm>
            <a:off x="543407" y="5130421"/>
            <a:ext cx="3382813" cy="1000029"/>
          </a:xfrm>
          <a:prstGeom prst="rect">
            <a:avLst/>
          </a:prstGeom>
        </p:spPr>
      </p:pic>
      <p:pic>
        <p:nvPicPr>
          <p:cNvPr id="5" name="Picture 4"/>
          <p:cNvPicPr>
            <a:picLocks noChangeAspect="1"/>
          </p:cNvPicPr>
          <p:nvPr/>
        </p:nvPicPr>
        <p:blipFill>
          <a:blip r:embed="rId4"/>
          <a:stretch>
            <a:fillRect/>
          </a:stretch>
        </p:blipFill>
        <p:spPr>
          <a:xfrm>
            <a:off x="4407529" y="2290984"/>
            <a:ext cx="2895600" cy="3339451"/>
          </a:xfrm>
          <a:prstGeom prst="rect">
            <a:avLst/>
          </a:prstGeom>
        </p:spPr>
      </p:pic>
      <p:pic>
        <p:nvPicPr>
          <p:cNvPr id="6" name="Picture 5"/>
          <p:cNvPicPr>
            <a:picLocks noChangeAspect="1"/>
          </p:cNvPicPr>
          <p:nvPr/>
        </p:nvPicPr>
        <p:blipFill>
          <a:blip r:embed="rId5"/>
          <a:stretch>
            <a:fillRect/>
          </a:stretch>
        </p:blipFill>
        <p:spPr>
          <a:xfrm>
            <a:off x="7736242" y="2281885"/>
            <a:ext cx="4007398" cy="1889046"/>
          </a:xfrm>
          <a:prstGeom prst="rect">
            <a:avLst/>
          </a:prstGeom>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Các hệ thống cần truy cập thông tin từ các hệ thống khác đa phần sử dụng kiến trúc Proxy</a:t>
            </a:r>
          </a:p>
          <a:p>
            <a:pPr lvl="1">
              <a:lnSpc>
                <a:spcPct val="150000"/>
              </a:lnSpc>
              <a:spcBef>
                <a:spcPts val="0"/>
              </a:spcBef>
              <a:spcAft>
                <a:spcPts val="0"/>
              </a:spcAft>
              <a:buFont typeface="Arial" panose="020B0604020202020204" pitchFamily="34" charset="0"/>
              <a:buChar char="•"/>
            </a:pPr>
            <a:r>
              <a:rPr lang="en-US" sz="2000" dirty="0"/>
              <a:t>Các máy khách sử dụng các dịch vụ WCF phụ thuộc vào các đối tượng proxy được WCF tự động tạo ra.</a:t>
            </a:r>
          </a:p>
          <a:p>
            <a:pPr lvl="1">
              <a:lnSpc>
                <a:spcPct val="150000"/>
              </a:lnSpc>
              <a:spcBef>
                <a:spcPts val="0"/>
              </a:spcBef>
              <a:spcAft>
                <a:spcPts val="0"/>
              </a:spcAft>
              <a:buFont typeface="Arial" panose="020B0604020202020204" pitchFamily="34" charset="0"/>
              <a:buChar char="•"/>
            </a:pPr>
            <a:r>
              <a:rPr lang="en-US" sz="2000" dirty="0"/>
              <a:t>Máy ATM có một proxy ảo lưu các thông tin ngân hàng được dùng khi xác nhận thẻ tín dụng,…</a:t>
            </a:r>
            <a:br>
              <a:rPr lang="en-US" sz="2000" dirty="0"/>
            </a:br>
            <a:endParaRPr lang="en-US" sz="2000"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lnSpcReduction="10000"/>
          </a:bodyPr>
          <a:lstStyle/>
          <a:p>
            <a:pPr lvl="1">
              <a:lnSpc>
                <a:spcPct val="150000"/>
              </a:lnSpc>
              <a:spcBef>
                <a:spcPts val="0"/>
              </a:spcBef>
              <a:spcAft>
                <a:spcPts val="0"/>
              </a:spcAft>
            </a:pPr>
            <a:r>
              <a:rPr lang="vi-VN" sz="2000" dirty="0"/>
              <a:t>Mẫu Adapter: </a:t>
            </a:r>
          </a:p>
          <a:p>
            <a:pPr lvl="2">
              <a:lnSpc>
                <a:spcPct val="150000"/>
              </a:lnSpc>
              <a:spcBef>
                <a:spcPts val="0"/>
              </a:spcBef>
              <a:spcAft>
                <a:spcPts val="0"/>
              </a:spcAft>
            </a:pPr>
            <a:r>
              <a:rPr lang="vi-VN" sz="2000" dirty="0"/>
              <a:t>Adapter hiện thực một giao diện khác cho đối tượng mà nó tham chiếu tới (đối tượng cần sự tương thích)</a:t>
            </a:r>
            <a:r>
              <a:rPr lang="en-US" sz="2000" dirty="0"/>
              <a:t>.</a:t>
            </a:r>
          </a:p>
          <a:p>
            <a:pPr lvl="2">
              <a:lnSpc>
                <a:spcPct val="150000"/>
              </a:lnSpc>
              <a:spcBef>
                <a:spcPts val="0"/>
              </a:spcBef>
              <a:spcAft>
                <a:spcPts val="0"/>
              </a:spcAft>
            </a:pPr>
            <a:r>
              <a:rPr lang="vi-VN" sz="2000" dirty="0"/>
              <a:t>Proxy hiện thực một giao diện tương tự như chủ thể của mà nó giữ tham chiếu.</a:t>
            </a:r>
            <a:endParaRPr lang="en-US" sz="2000" dirty="0"/>
          </a:p>
          <a:p>
            <a:pPr lvl="1">
              <a:lnSpc>
                <a:spcPct val="150000"/>
              </a:lnSpc>
              <a:spcBef>
                <a:spcPts val="0"/>
              </a:spcBef>
              <a:spcAft>
                <a:spcPts val="0"/>
              </a:spcAft>
            </a:pPr>
            <a:r>
              <a:rPr lang="vi-VN" sz="2000" dirty="0"/>
              <a:t>Mẫu Decorator:</a:t>
            </a:r>
          </a:p>
          <a:p>
            <a:pPr lvl="2">
              <a:lnSpc>
                <a:spcPct val="150000"/>
              </a:lnSpc>
              <a:spcBef>
                <a:spcPts val="0"/>
              </a:spcBef>
              <a:spcAft>
                <a:spcPts val="0"/>
              </a:spcAft>
            </a:pPr>
            <a:r>
              <a:rPr lang="vi-VN" sz="2000" dirty="0"/>
              <a:t>Một hiện thực của decorator có thể gần giống như các proxy, tuy nhiên một decorator sẽ thêm một trách nhiệm mới cho đối tượng được tham chiếu.</a:t>
            </a:r>
            <a:endParaRPr lang="en-US" sz="2000" dirty="0"/>
          </a:p>
          <a:p>
            <a:pPr lvl="2">
              <a:lnSpc>
                <a:spcPct val="150000"/>
              </a:lnSpc>
              <a:spcBef>
                <a:spcPts val="0"/>
              </a:spcBef>
              <a:spcAft>
                <a:spcPts val="0"/>
              </a:spcAft>
            </a:pPr>
            <a:r>
              <a:rPr lang="vi-VN" sz="2000" dirty="0"/>
              <a:t>Trong khi đó, một proxy sẽ kiểm soát các truy cập vào đối tượng mà nó đang giữ tham chiếu.</a:t>
            </a:r>
          </a:p>
          <a:p>
            <a:pPr>
              <a:lnSpc>
                <a:spcPct val="150000"/>
              </a:lnSpc>
              <a:spcBef>
                <a:spcPts val="0"/>
              </a:spcBef>
              <a:spcAft>
                <a:spcPts val="0"/>
              </a:spcAft>
            </a:pPr>
            <a:endParaRPr lang="en-US" sz="2000"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2040467"/>
            <a:ext cx="10055781" cy="4131733"/>
          </a:xfrm>
        </p:spPr>
        <p:txBody>
          <a:bodyPr>
            <a:normAutofit/>
          </a:bodyPr>
          <a:lstStyle/>
          <a:p>
            <a:pPr lvl="1">
              <a:lnSpc>
                <a:spcPct val="150000"/>
              </a:lnSpc>
              <a:spcBef>
                <a:spcPts val="0"/>
              </a:spcBef>
              <a:spcAft>
                <a:spcPts val="0"/>
              </a:spcAft>
            </a:pPr>
            <a:r>
              <a:rPr lang="vi-VN" sz="2000" dirty="0"/>
              <a:t>Cung cấp một</a:t>
            </a:r>
            <a:r>
              <a:rPr lang="en-US" sz="2000" dirty="0"/>
              <a:t> sự</a:t>
            </a:r>
            <a:r>
              <a:rPr lang="vi-VN" sz="2000" dirty="0"/>
              <a:t> thay thế hoặc kiểm soát truy cập vào</a:t>
            </a:r>
            <a:r>
              <a:rPr lang="en-US" sz="2000" dirty="0"/>
              <a:t> đối tượng khác từ đối tượng hiện tại</a:t>
            </a:r>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a:t>Khi ta cần khả năng kiểm soát các truy xuất đến đối tượng do nhiều lý do khác nhau:</a:t>
            </a:r>
          </a:p>
          <a:p>
            <a:pPr lvl="2">
              <a:lnSpc>
                <a:spcPct val="150000"/>
              </a:lnSpc>
              <a:spcBef>
                <a:spcPts val="0"/>
              </a:spcBef>
              <a:spcAft>
                <a:spcPts val="0"/>
              </a:spcAft>
              <a:buFont typeface="Courier New" panose="02070309020205020404" pitchFamily="49" charset="0"/>
              <a:buChar char="o"/>
            </a:pPr>
            <a:r>
              <a:rPr lang="en-US" sz="2000" dirty="0"/>
              <a:t>Khi đối tượng đó tốn nhiều tài nguyên để được khởi tạo và quá trình khởi tạo chúng mất nhiều thời gian.</a:t>
            </a:r>
          </a:p>
          <a:p>
            <a:pPr lvl="2">
              <a:lnSpc>
                <a:spcPct val="150000"/>
              </a:lnSpc>
              <a:spcBef>
                <a:spcPts val="0"/>
              </a:spcBef>
              <a:spcAft>
                <a:spcPts val="0"/>
              </a:spcAft>
              <a:buFont typeface="Courier New" panose="02070309020205020404" pitchFamily="49" charset="0"/>
              <a:buChar char="o"/>
            </a:pPr>
            <a:r>
              <a:rPr lang="en-US" sz="2000" dirty="0"/>
              <a:t>Khi đối tượng đó cần cung cấp các quyền truy cập vào chính nó</a:t>
            </a:r>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998134"/>
            <a:ext cx="9601201" cy="4097866"/>
          </a:xfrm>
        </p:spPr>
        <p:txBody>
          <a:bodyPr>
            <a:noAutofit/>
          </a:bodyPr>
          <a:lstStyle/>
          <a:p>
            <a:pPr lvl="1">
              <a:lnSpc>
                <a:spcPct val="150000"/>
              </a:lnSpc>
              <a:spcBef>
                <a:spcPts val="0"/>
              </a:spcBef>
              <a:spcAft>
                <a:spcPts val="0"/>
              </a:spcAft>
            </a:pPr>
            <a:r>
              <a:rPr lang="en-US" sz="2000" dirty="0"/>
              <a:t>Các tình huống thường thấy khi cần áp dụng một mẫu proxy:</a:t>
            </a:r>
          </a:p>
          <a:p>
            <a:pPr lvl="2">
              <a:lnSpc>
                <a:spcPct val="150000"/>
              </a:lnSpc>
              <a:spcBef>
                <a:spcPts val="0"/>
              </a:spcBef>
              <a:spcAft>
                <a:spcPts val="0"/>
              </a:spcAft>
            </a:pPr>
            <a:r>
              <a:rPr lang="en-US" sz="2000" dirty="0">
                <a:solidFill>
                  <a:schemeClr val="accent1"/>
                </a:solidFill>
              </a:rPr>
              <a:t>Proxy ảo</a:t>
            </a:r>
            <a:r>
              <a:rPr lang="en-US" sz="2000" dirty="0"/>
              <a:t>: Giữ chổ cho một đối tượng mà đối tượng đó tốn tài nguyên khi được tạo ra. Đối tượng đó được tạo ra chỉ khi có yêu cầu từ client</a:t>
            </a:r>
            <a:r>
              <a:rPr lang="vi-VN" sz="2000" dirty="0"/>
              <a:t> </a:t>
            </a:r>
            <a:endParaRPr lang="en-US" sz="2000" dirty="0"/>
          </a:p>
          <a:p>
            <a:pPr lvl="2">
              <a:lnSpc>
                <a:spcPct val="150000"/>
              </a:lnSpc>
              <a:spcBef>
                <a:spcPts val="0"/>
              </a:spcBef>
              <a:spcAft>
                <a:spcPts val="0"/>
              </a:spcAft>
            </a:pPr>
            <a:r>
              <a:rPr lang="en-US" sz="2000" dirty="0">
                <a:solidFill>
                  <a:schemeClr val="accent1"/>
                </a:solidFill>
              </a:rPr>
              <a:t>Proxy từ xa</a:t>
            </a:r>
            <a:r>
              <a:rPr lang="en-US" sz="2000" dirty="0"/>
              <a:t>: </a:t>
            </a:r>
            <a:r>
              <a:rPr lang="en-US" sz="2000" dirty="0">
                <a:solidFill>
                  <a:srgbClr val="FF0000"/>
                </a:solidFill>
              </a:rPr>
              <a:t>??????????</a:t>
            </a:r>
          </a:p>
          <a:p>
            <a:pPr lvl="2">
              <a:lnSpc>
                <a:spcPct val="150000"/>
              </a:lnSpc>
              <a:spcBef>
                <a:spcPts val="0"/>
              </a:spcBef>
              <a:spcAft>
                <a:spcPts val="0"/>
              </a:spcAft>
            </a:pPr>
            <a:r>
              <a:rPr lang="en-US" sz="2000" dirty="0">
                <a:solidFill>
                  <a:schemeClr val="accent1"/>
                </a:solidFill>
              </a:rPr>
              <a:t>Proxy bảo vệ</a:t>
            </a:r>
            <a:r>
              <a:rPr lang="en-US" sz="2000" dirty="0"/>
              <a:t>: Điều khiển truy cập đối một đối tượng RealObject nào đó. Việc truy cập đến RealObject sẽ được thông qua ProxyObject</a:t>
            </a:r>
          </a:p>
          <a:p>
            <a:pPr lvl="2">
              <a:lnSpc>
                <a:spcPct val="150000"/>
              </a:lnSpc>
              <a:spcBef>
                <a:spcPts val="0"/>
              </a:spcBef>
              <a:spcAft>
                <a:spcPts val="0"/>
              </a:spcAft>
            </a:pPr>
            <a:r>
              <a:rPr lang="en-US" sz="2000" dirty="0">
                <a:solidFill>
                  <a:schemeClr val="accent1"/>
                </a:solidFill>
              </a:rPr>
              <a:t>Liên kết thông minh</a:t>
            </a:r>
            <a:r>
              <a:rPr lang="en-US" sz="2000" dirty="0"/>
              <a:t>: bổ sung hành động cho đối tượng được truy cập như đếm số lượng tham chiếu, tải đối tượng vào bộ nhớ khi nó được tham chiếu lần đầu tiên, kiểm tra đối tượng có đang được truy cập bởi một đối tượng khác hay không</a:t>
            </a:r>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52720" y="2209800"/>
            <a:ext cx="5410200" cy="3299246"/>
          </a:xfrm>
          <a:prstGeom prst="rect">
            <a:avLst/>
          </a:prstGeom>
        </p:spPr>
      </p:pic>
      <p:sp>
        <p:nvSpPr>
          <p:cNvPr id="5" name="Content Placeholder 1"/>
          <p:cNvSpPr>
            <a:spLocks noGrp="1"/>
          </p:cNvSpPr>
          <p:nvPr>
            <p:ph idx="1"/>
          </p:nvPr>
        </p:nvSpPr>
        <p:spPr>
          <a:xfrm>
            <a:off x="5637212" y="1845734"/>
            <a:ext cx="5715000" cy="4326466"/>
          </a:xfrm>
        </p:spPr>
        <p:txBody>
          <a:bodyPr>
            <a:normAutofit/>
          </a:bodyPr>
          <a:lstStyle/>
          <a:p>
            <a:pPr lvl="1"/>
            <a:r>
              <a:rPr lang="en-US" sz="2200" b="1" dirty="0"/>
              <a:t>Subject </a:t>
            </a:r>
          </a:p>
          <a:p>
            <a:pPr lvl="2"/>
            <a:r>
              <a:rPr lang="en-US" sz="2200" dirty="0"/>
              <a:t>Định nghĩa một giao diện chung cho cả Real Subject và Proxy</a:t>
            </a:r>
            <a:endParaRPr lang="en-US" sz="2200" b="1" dirty="0"/>
          </a:p>
          <a:p>
            <a:pPr lvl="1"/>
            <a:r>
              <a:rPr lang="en-US" sz="2200" b="1" dirty="0"/>
              <a:t>Proxy</a:t>
            </a:r>
            <a:endParaRPr lang="en-US" sz="2200" dirty="0"/>
          </a:p>
          <a:p>
            <a:pPr lvl="2"/>
            <a:r>
              <a:rPr lang="en-US" sz="2200" dirty="0"/>
              <a:t>Giữ một tham chiếu cho phép truy cập đến đối tượng thực sự (Real Subject)</a:t>
            </a:r>
          </a:p>
          <a:p>
            <a:pPr lvl="2"/>
            <a:r>
              <a:rPr lang="en-US" sz="2200" dirty="0"/>
              <a:t>Hiện thực hóa giao diện chung (Subject).</a:t>
            </a:r>
          </a:p>
          <a:p>
            <a:pPr lvl="2"/>
            <a:r>
              <a:rPr lang="en-US" sz="2200" dirty="0"/>
              <a:t>Giữ quyền điều khiển và quyền truy cập vào đối tượng Real Subject</a:t>
            </a:r>
          </a:p>
          <a:p>
            <a:pPr lvl="1"/>
            <a:r>
              <a:rPr lang="en-US" sz="2200" b="1" dirty="0"/>
              <a:t>Real Subject </a:t>
            </a:r>
            <a:endParaRPr lang="en-US" sz="2200" dirty="0"/>
          </a:p>
          <a:p>
            <a:pPr lvl="2"/>
            <a:r>
              <a:rPr lang="en-US" sz="2200" dirty="0"/>
              <a:t>Đối tượng thực sự được sử dụng thông qua Proxy</a:t>
            </a:r>
            <a:endParaRPr lang="en-US" dirty="0"/>
          </a:p>
        </p:txBody>
      </p:sp>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303212" y="2133600"/>
            <a:ext cx="5624815" cy="3505200"/>
          </a:xfrm>
          <a:prstGeom prst="rect">
            <a:avLst/>
          </a:prstGeom>
        </p:spPr>
      </p:pic>
      <p:sp>
        <p:nvSpPr>
          <p:cNvPr id="5" name="Content Placeholder 1"/>
          <p:cNvSpPr txBox="1">
            <a:spLocks/>
          </p:cNvSpPr>
          <p:nvPr/>
        </p:nvSpPr>
        <p:spPr>
          <a:xfrm>
            <a:off x="5928027" y="2667000"/>
            <a:ext cx="5715000" cy="312420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Constantia" panose="02030602050306030303" pitchFamily="18" charset="0"/>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onstantia" panose="02030602050306030303" pitchFamily="18" charset="0"/>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200" dirty="0"/>
              <a:t>Đối tượng Proxy sẽ là đối tượng trung gian và là một lớp bảo vệ cho đối tượng RealSubject khi có truy cập đến đối tượng này</a:t>
            </a:r>
          </a:p>
          <a:p>
            <a:pPr lvl="1"/>
            <a:r>
              <a:rPr lang="en-US" sz="2200" dirty="0"/>
              <a:t>Không phải tất cả các truy cập đều phải thông qua Proxy</a:t>
            </a:r>
          </a:p>
        </p:txBody>
      </p:sp>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Che giấu thông tin của các đối tượng thực sự đối với các client sử dụng chúng bằng cách c</a:t>
            </a:r>
            <a:r>
              <a:rPr lang="vi-VN" sz="2000" dirty="0"/>
              <a:t>ung cấp mức truy cập gián tiếp vào đối tượng</a:t>
            </a:r>
            <a:r>
              <a:rPr lang="en-US" sz="2000" dirty="0"/>
              <a:t> đó và cơ chế </a:t>
            </a:r>
            <a:r>
              <a:rPr lang="en-US" sz="2000" b="1" dirty="0"/>
              <a:t> </a:t>
            </a:r>
            <a:r>
              <a:rPr lang="en-US" sz="2000" dirty="0"/>
              <a:t>th</a:t>
            </a:r>
            <a:r>
              <a:rPr lang="vi-VN" sz="2000" dirty="0"/>
              <a:t>am chiếu vào đối tượng đích và chuyển tiếp các yêu cầu đến đối tượng đó.</a:t>
            </a:r>
            <a:endParaRPr lang="en-US" sz="2000" dirty="0"/>
          </a:p>
          <a:p>
            <a:pPr lvl="1">
              <a:lnSpc>
                <a:spcPct val="150000"/>
              </a:lnSpc>
              <a:spcBef>
                <a:spcPts val="0"/>
              </a:spcBef>
              <a:spcAft>
                <a:spcPts val="0"/>
              </a:spcAft>
              <a:buFont typeface="Arial" panose="020B0604020202020204" pitchFamily="34" charset="0"/>
              <a:buChar char="•"/>
            </a:pPr>
            <a:r>
              <a:rPr lang="en-US" sz="2000" dirty="0"/>
              <a:t>Tối ưu hóa hoạt động của hệ thống nhờ cơ chế tải theo nhu cầu – demand loading.</a:t>
            </a:r>
          </a:p>
          <a:p>
            <a:pPr lvl="1">
              <a:lnSpc>
                <a:spcPct val="150000"/>
              </a:lnSpc>
              <a:spcBef>
                <a:spcPts val="0"/>
              </a:spcBef>
              <a:spcAft>
                <a:spcPts val="0"/>
              </a:spcAft>
              <a:buFont typeface="Arial" panose="020B0604020202020204" pitchFamily="34" charset="0"/>
              <a:buChar char="•"/>
            </a:pPr>
            <a:r>
              <a:rPr lang="vi-VN" sz="2000" dirty="0"/>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a:xfrm>
            <a:off x="1096994" y="2072640"/>
            <a:ext cx="10055781" cy="4023360"/>
          </a:xfrm>
        </p:spPr>
        <p:txBody>
          <a:bodyPr/>
          <a:lstStyle/>
          <a:p>
            <a:r>
              <a:rPr lang="en-US" dirty="0"/>
              <a:t>- Mẫu proxy cung cấp cùng một interface cho đối tượng thực và đối tượng Proxy</a:t>
            </a:r>
          </a:p>
          <a:p>
            <a:r>
              <a:rPr lang="en-US" dirty="0"/>
              <a:t>- Mẫu Decorator và mẫu Proxy có mục đích khác nhau nhưng cấu trúc thì giống nhau</a:t>
            </a:r>
          </a:p>
          <a:p>
            <a:r>
              <a:rPr lang="en-US" dirty="0"/>
              <a:t>- Đối tượng Proxy luôn luôn giữ một tham chiếu đến đối tượng thực sự</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1195</Words>
  <Application>Microsoft Office PowerPoint</Application>
  <PresentationFormat>Custom</PresentationFormat>
  <Paragraphs>79</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Constantia</vt:lpstr>
      <vt:lpstr>Courier New</vt:lpstr>
      <vt:lpstr>Verdana</vt:lpstr>
      <vt:lpstr>Retrospect</vt:lpstr>
      <vt:lpstr>DESIGN  PATTERN</vt:lpstr>
      <vt:lpstr>Mẫu Proxy</vt:lpstr>
      <vt:lpstr>Định nghĩa </vt:lpstr>
      <vt:lpstr>Khi nào sử dụng? </vt:lpstr>
      <vt:lpstr>Khả năng ứng dụng</vt:lpstr>
      <vt:lpstr>Cấu trúc</vt:lpstr>
      <vt:lpstr>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2016-12-07T05:50:11Z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