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6"/>
  </p:notesMasterIdLst>
  <p:handoutMasterIdLst>
    <p:handoutMasterId r:id="rId17"/>
  </p:handoutMasterIdLst>
  <p:sldIdLst>
    <p:sldId id="256" r:id="rId3"/>
    <p:sldId id="275" r:id="rId4"/>
    <p:sldId id="276" r:id="rId5"/>
    <p:sldId id="277" r:id="rId6"/>
    <p:sldId id="287" r:id="rId7"/>
    <p:sldId id="278" r:id="rId8"/>
    <p:sldId id="281" r:id="rId9"/>
    <p:sldId id="282" r:id="rId10"/>
    <p:sldId id="292" r:id="rId11"/>
    <p:sldId id="293" r:id="rId12"/>
    <p:sldId id="294" r:id="rId13"/>
    <p:sldId id="284" r:id="rId14"/>
    <p:sldId id="285"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1616" autoAdjust="0"/>
  </p:normalViewPr>
  <p:slideViewPr>
    <p:cSldViewPr>
      <p:cViewPr varScale="1">
        <p:scale>
          <a:sx n="61" d="100"/>
          <a:sy n="61" d="100"/>
        </p:scale>
        <p:origin x="1032" y="4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07/01/2017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07/01/2017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215755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07/01/2017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07/01/2017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07/01/2017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07/01/2017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07/01/2017</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07/01/2017</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Singleton</a:t>
            </a: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351212" y="1867690"/>
            <a:ext cx="6019800" cy="3880820"/>
          </a:xfrm>
          <a:prstGeom prst="rect">
            <a:avLst/>
          </a:prstGeom>
          <a:noFill/>
          <a:ln>
            <a:noFill/>
          </a:ln>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5" name="Picture 4"/>
          <p:cNvPicPr/>
          <p:nvPr/>
        </p:nvPicPr>
        <p:blipFill rotWithShape="1">
          <a:blip r:embed="rId2"/>
          <a:srcRect b="1174"/>
          <a:stretch/>
        </p:blipFill>
        <p:spPr bwMode="auto">
          <a:xfrm>
            <a:off x="303212" y="1828800"/>
            <a:ext cx="5003421" cy="3657600"/>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3"/>
          <a:stretch>
            <a:fillRect/>
          </a:stretch>
        </p:blipFill>
        <p:spPr>
          <a:xfrm>
            <a:off x="5637212" y="2438400"/>
            <a:ext cx="6242112" cy="2743200"/>
          </a:xfrm>
          <a:prstGeom prst="rect">
            <a:avLst/>
          </a:prstGeom>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buFont typeface="Courier New" panose="02070309020205020404" pitchFamily="49" charset="0"/>
              <a:buChar char="o"/>
            </a:pPr>
            <a:r>
              <a:rPr lang="en-US" sz="2000" dirty="0"/>
              <a:t> Win32: GetProcessHeap</a:t>
            </a:r>
          </a:p>
          <a:p>
            <a:pPr>
              <a:buFont typeface="Courier New" panose="02070309020205020404" pitchFamily="49" charset="0"/>
              <a:buChar char="o"/>
            </a:pPr>
            <a:r>
              <a:rPr lang="en-US" sz="2000" dirty="0"/>
              <a:t> MFC: AfxGetApp, AfxGetMainWnd</a:t>
            </a:r>
          </a:p>
          <a:p>
            <a:pPr>
              <a:buFont typeface="Courier New" panose="02070309020205020404" pitchFamily="49" charset="0"/>
              <a:buChar char="o"/>
            </a:pPr>
            <a:r>
              <a:rPr lang="en-US" sz="2000" dirty="0"/>
              <a:t> .NET: System.AppDomain.CurrentDomain</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vi-VN" dirty="0"/>
              <a:t>– Abstract Factory: thường là Singleton để trả về các đối tượng factory duy nhất</a:t>
            </a:r>
          </a:p>
          <a:p>
            <a:pPr>
              <a:lnSpc>
                <a:spcPct val="150000"/>
              </a:lnSpc>
              <a:spcBef>
                <a:spcPts val="0"/>
              </a:spcBef>
              <a:spcAft>
                <a:spcPts val="0"/>
              </a:spcAft>
            </a:pPr>
            <a:r>
              <a:rPr lang="vi-VN" dirty="0"/>
              <a:t>– Builder: dùng để xây dựng một đối tượng phức tạp, trong đó Singleton được dùng để tạo một đối tượng truy cập tổng quát (Director).</a:t>
            </a:r>
          </a:p>
          <a:p>
            <a:pPr>
              <a:lnSpc>
                <a:spcPct val="150000"/>
              </a:lnSpc>
              <a:spcBef>
                <a:spcPts val="0"/>
              </a:spcBef>
              <a:spcAft>
                <a:spcPts val="0"/>
              </a:spcAft>
            </a:pPr>
            <a:r>
              <a:rPr lang="vi-VN" dirty="0"/>
              <a:t>– Prototype: dùng để sao chép một đối tượng, hoặc tạo ra một đối tượng khác từ Prototype của nó, trong đó Singleton được dùng để chắc chắn chỉ có một Prototype.</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a:latin typeface="Constantia" panose="02030602050306030303" pitchFamily="18" charset="0"/>
              </a:rPr>
              <a:t>Singleton</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Singleton 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Creational 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Không có</a:t>
            </a: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en-US" sz="2000" dirty="0"/>
              <a:t>Mẫu singleton đảm bảo rằng chỉ có duy nhất thể hiện (instance) duy nhất trong toàn bộ chương trình. Nên mẫu Singleton cung cấp một điểm truy cập toàn cục từ bất kỳ nơi nào trong hệ thống</a:t>
            </a:r>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a:t>Khi ta cần:</a:t>
            </a:r>
          </a:p>
          <a:p>
            <a:pPr lvl="2">
              <a:lnSpc>
                <a:spcPct val="150000"/>
              </a:lnSpc>
              <a:spcBef>
                <a:spcPts val="0"/>
              </a:spcBef>
              <a:spcAft>
                <a:spcPts val="0"/>
              </a:spcAft>
              <a:buFont typeface="Courier New" panose="02070309020205020404" pitchFamily="49" charset="0"/>
              <a:buChar char="o"/>
            </a:pPr>
            <a:r>
              <a:rPr lang="en-US" sz="2000" dirty="0"/>
              <a:t>Đảm bảo rằng chỉ có một thể hiện của lớp</a:t>
            </a:r>
          </a:p>
          <a:p>
            <a:pPr lvl="2">
              <a:lnSpc>
                <a:spcPct val="150000"/>
              </a:lnSpc>
              <a:spcBef>
                <a:spcPts val="0"/>
              </a:spcBef>
              <a:spcAft>
                <a:spcPts val="0"/>
              </a:spcAft>
              <a:buFont typeface="Courier New" panose="02070309020205020404" pitchFamily="49" charset="0"/>
              <a:buChar char="o"/>
            </a:pPr>
            <a:r>
              <a:rPr lang="vi-VN" sz="2000" dirty="0"/>
              <a:t>Quản lý việc truy cập tốt hơn vì chỉ có một thể hiện duy nhất</a:t>
            </a:r>
            <a:endParaRPr lang="en-US" sz="2000" dirty="0"/>
          </a:p>
          <a:p>
            <a:pPr lvl="2">
              <a:lnSpc>
                <a:spcPct val="150000"/>
              </a:lnSpc>
              <a:spcBef>
                <a:spcPts val="0"/>
              </a:spcBef>
              <a:spcAft>
                <a:spcPts val="0"/>
              </a:spcAft>
              <a:buFont typeface="Courier New" panose="02070309020205020404" pitchFamily="49" charset="0"/>
              <a:buChar char="o"/>
            </a:pPr>
            <a:r>
              <a:rPr lang="vi-VN" sz="2000" dirty="0"/>
              <a:t>Quản lý số lượng thể hiện của một lớp. Trường hợp này không nhất thiết chỉ có một thể hiện, </a:t>
            </a:r>
            <a:r>
              <a:rPr lang="en-US" sz="2000" dirty="0"/>
              <a:t>ta</a:t>
            </a:r>
            <a:r>
              <a:rPr lang="vi-VN" sz="2000" dirty="0"/>
              <a:t> cần kiểm soát số lượng thể hiện trong giớn hạn chỉ địn</a:t>
            </a:r>
            <a:r>
              <a:rPr lang="en-US" sz="2000" dirty="0"/>
              <a:t>h</a:t>
            </a:r>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a:t>Mẫu singleton được ứng dụng trong lớp java.lang.Runtime, phương thức thường sử dụng nhất là getRuntime()</a:t>
            </a:r>
          </a:p>
          <a:p>
            <a:pPr lvl="1">
              <a:lnSpc>
                <a:spcPct val="150000"/>
              </a:lnSpc>
              <a:spcBef>
                <a:spcPts val="0"/>
              </a:spcBef>
              <a:spcAft>
                <a:spcPts val="0"/>
              </a:spcAft>
            </a:pPr>
            <a:r>
              <a:rPr lang="en-US" sz="2000" dirty="0"/>
              <a:t>Lớp java.awt.Desktop với phương thức getDesktop() cũng là lớp Singleton</a:t>
            </a:r>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trúc và mối quan hệ</a:t>
            </a:r>
          </a:p>
        </p:txBody>
      </p:sp>
      <p:sp>
        <p:nvSpPr>
          <p:cNvPr id="5" name="Content Placeholder 1"/>
          <p:cNvSpPr>
            <a:spLocks noGrp="1"/>
          </p:cNvSpPr>
          <p:nvPr>
            <p:ph idx="1"/>
          </p:nvPr>
        </p:nvSpPr>
        <p:spPr>
          <a:xfrm>
            <a:off x="5637212" y="1845734"/>
            <a:ext cx="5715000" cy="4326466"/>
          </a:xfrm>
        </p:spPr>
        <p:txBody>
          <a:bodyPr>
            <a:normAutofit/>
          </a:bodyPr>
          <a:lstStyle/>
          <a:p>
            <a:pPr lvl="2">
              <a:lnSpc>
                <a:spcPct val="150000"/>
              </a:lnSpc>
              <a:spcBef>
                <a:spcPts val="0"/>
              </a:spcBef>
              <a:spcAft>
                <a:spcPts val="0"/>
              </a:spcAft>
            </a:pPr>
            <a:r>
              <a:rPr lang="vi-VN" sz="2000" dirty="0"/>
              <a:t>Dữ liệu thành viên instance (private và static) là đối tượng duy nhất của lớp Singleton</a:t>
            </a:r>
            <a:endParaRPr lang="en-US" sz="2000" dirty="0"/>
          </a:p>
          <a:p>
            <a:pPr lvl="2">
              <a:lnSpc>
                <a:spcPct val="150000"/>
              </a:lnSpc>
              <a:spcBef>
                <a:spcPts val="0"/>
              </a:spcBef>
              <a:spcAft>
                <a:spcPts val="0"/>
              </a:spcAft>
            </a:pPr>
            <a:r>
              <a:rPr lang="vi-VN" sz="2000" dirty="0"/>
              <a:t>Constructor của lớp Singleton được định nghĩa thành </a:t>
            </a:r>
            <a:r>
              <a:rPr lang="vi-VN" sz="2000" i="1" dirty="0"/>
              <a:t>protected</a:t>
            </a:r>
            <a:r>
              <a:rPr lang="vi-VN" sz="2000" dirty="0"/>
              <a:t> hoặc </a:t>
            </a:r>
            <a:r>
              <a:rPr lang="vi-VN" sz="2000" i="1" dirty="0"/>
              <a:t>private</a:t>
            </a:r>
            <a:endParaRPr lang="en-US" sz="2000" i="1" dirty="0"/>
          </a:p>
          <a:p>
            <a:pPr lvl="2">
              <a:lnSpc>
                <a:spcPct val="150000"/>
              </a:lnSpc>
              <a:spcBef>
                <a:spcPts val="0"/>
              </a:spcBef>
              <a:spcAft>
                <a:spcPts val="0"/>
              </a:spcAft>
            </a:pPr>
            <a:r>
              <a:rPr lang="vi-VN" sz="2000" dirty="0"/>
              <a:t>Phương thức getInstance() dùng để khởi tạo đối tượng duy nhất, định nghĩa thành </a:t>
            </a:r>
            <a:r>
              <a:rPr lang="vi-VN" sz="2000" i="1" dirty="0"/>
              <a:t>public</a:t>
            </a:r>
            <a:r>
              <a:rPr lang="vi-VN" sz="2000" dirty="0"/>
              <a:t> và </a:t>
            </a:r>
            <a:r>
              <a:rPr lang="vi-VN" sz="2000" i="1" dirty="0"/>
              <a:t>static</a:t>
            </a:r>
            <a:r>
              <a:rPr lang="en-US" sz="2000" i="1" dirty="0"/>
              <a:t>. </a:t>
            </a:r>
            <a:r>
              <a:rPr lang="vi-VN" sz="2000" dirty="0"/>
              <a:t>Client chỉ dùng getInstance() để tạo đối tượng cho lớp Singleton.</a:t>
            </a:r>
            <a:endParaRPr lang="en-US" sz="2000" dirty="0"/>
          </a:p>
        </p:txBody>
      </p:sp>
      <p:pic>
        <p:nvPicPr>
          <p:cNvPr id="1026"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2" y="2514600"/>
            <a:ext cx="3884281" cy="22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Kiểm soát truy cập đến một thể hiện (instance) duy nhất</a:t>
            </a:r>
          </a:p>
          <a:p>
            <a:pPr lvl="1">
              <a:lnSpc>
                <a:spcPct val="150000"/>
              </a:lnSpc>
              <a:spcBef>
                <a:spcPts val="0"/>
              </a:spcBef>
              <a:spcAft>
                <a:spcPts val="0"/>
              </a:spcAft>
              <a:buFont typeface="Arial" panose="020B0604020202020204" pitchFamily="34" charset="0"/>
              <a:buChar char="•"/>
            </a:pPr>
            <a:r>
              <a:rPr lang="en-US" sz="2000" dirty="0"/>
              <a:t>Tên namespace được giảm: tránh trùng tên các biến toàn cục và cải thiện việc sử dụng biến môi trường</a:t>
            </a:r>
          </a:p>
          <a:p>
            <a:pPr lvl="1">
              <a:lnSpc>
                <a:spcPct val="150000"/>
              </a:lnSpc>
              <a:spcBef>
                <a:spcPts val="0"/>
              </a:spcBef>
              <a:spcAft>
                <a:spcPts val="0"/>
              </a:spcAft>
              <a:buFont typeface="Arial" panose="020B0604020202020204" pitchFamily="34" charset="0"/>
              <a:buChar char="•"/>
            </a:pPr>
            <a:r>
              <a:rPr lang="en-US" sz="2000" dirty="0"/>
              <a:t>Cho phép có sub-class một cách dễ dàng bằng cách cấu hình ứng dụng với một thể hiện của sub-class đó</a:t>
            </a:r>
          </a:p>
          <a:p>
            <a:pPr lvl="1">
              <a:lnSpc>
                <a:spcPct val="150000"/>
              </a:lnSpc>
              <a:spcBef>
                <a:spcPts val="0"/>
              </a:spcBef>
              <a:spcAft>
                <a:spcPts val="0"/>
              </a:spcAft>
              <a:buFont typeface="Arial" panose="020B0604020202020204" pitchFamily="34" charset="0"/>
              <a:buChar char="•"/>
            </a:pPr>
            <a:r>
              <a:rPr lang="en-US" sz="2000" dirty="0"/>
              <a:t>Dễ dàng thay đổi code và cho phép có nhiều thể hiện từ một Single Class</a:t>
            </a:r>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a:t>- Một singleton class nên chỉ có duy nhất một thể hiện trong toàn bộ hệ thống</a:t>
            </a:r>
          </a:p>
          <a:p>
            <a:pPr>
              <a:lnSpc>
                <a:spcPct val="150000"/>
              </a:lnSpc>
              <a:spcBef>
                <a:spcPts val="0"/>
              </a:spcBef>
              <a:spcAft>
                <a:spcPts val="0"/>
              </a:spcAft>
            </a:pPr>
            <a:r>
              <a:rPr lang="en-US" dirty="0"/>
              <a:t>- Thể hiện của singleton class mang vai trò là biến toàn cục với khả năng được mở rộng bằng những phương thức</a:t>
            </a:r>
          </a:p>
          <a:p>
            <a:pPr>
              <a:lnSpc>
                <a:spcPct val="150000"/>
              </a:lnSpc>
              <a:spcBef>
                <a:spcPts val="0"/>
              </a:spcBef>
              <a:spcAft>
                <a:spcPts val="0"/>
              </a:spcAft>
            </a:pPr>
            <a:r>
              <a:rPr lang="en-US" dirty="0"/>
              <a:t>- Việc cài đặt cực kỳ đơn giản chỉ cần vài dòng code là triển khai được mẫu singleton này</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a:lnSpc>
                <a:spcPct val="150000"/>
              </a:lnSpc>
              <a:spcBef>
                <a:spcPts val="0"/>
              </a:spcBef>
              <a:spcAft>
                <a:spcPts val="0"/>
              </a:spcAft>
            </a:pPr>
            <a:r>
              <a:rPr lang="en-US" sz="2000" dirty="0"/>
              <a:t>Bài toán: </a:t>
            </a:r>
            <a:r>
              <a:rPr lang="en-US" sz="2000" dirty="0"/>
              <a:t>Giả sử chúng ta phát triển một ứng dụng sử dụng CSDL. Ta có thể kết nối đến CSDL thông qua một lớp DbConnection đã được các thành viên tham gia phát triển tạo ra. Vấn đề đặt ra là nếu mọi người đều có thể tạo ra các đối tượng DbConnection thì sẽ tốn rất nhiều chi phí bộ nhớ và làm giảm hiệu suất chương trình.</a:t>
            </a:r>
            <a:endParaRPr lang="en-US" sz="1200" dirty="0"/>
          </a:p>
          <a:p>
            <a:pPr>
              <a:lnSpc>
                <a:spcPct val="150000"/>
              </a:lnSpc>
              <a:spcBef>
                <a:spcPts val="0"/>
              </a:spcBef>
              <a:spcAft>
                <a:spcPts val="0"/>
              </a:spcAft>
            </a:pPr>
            <a:r>
              <a:rPr lang="en-US" sz="2000" dirty="0"/>
              <a:t>Ta sẽ áp dụng mẫu Singeton để chỉnh sửa lại lớp DbConnection </a:t>
            </a:r>
            <a:r>
              <a:rPr lang="en-US" sz="2000" dirty="0" smtClean="0"/>
              <a:t>này</a:t>
            </a:r>
            <a:endParaRPr lang="en-US" sz="32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578</Words>
  <Application>Microsoft Office PowerPoint</Application>
  <PresentationFormat>Custom</PresentationFormat>
  <Paragraphs>54</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Constantia</vt:lpstr>
      <vt:lpstr>Courier New</vt:lpstr>
      <vt:lpstr>Verdana</vt:lpstr>
      <vt:lpstr>Retrospect</vt:lpstr>
      <vt:lpstr>DESIGN  PATTERN</vt:lpstr>
      <vt:lpstr>Mẫu Singleton</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2017-01-07T00:52:32Z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