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18"/>
  </p:notesMasterIdLst>
  <p:handoutMasterIdLst>
    <p:handoutMasterId r:id="rId19"/>
  </p:handoutMasterIdLst>
  <p:sldIdLst>
    <p:sldId id="256" r:id="rId3"/>
    <p:sldId id="275" r:id="rId4"/>
    <p:sldId id="276" r:id="rId5"/>
    <p:sldId id="277" r:id="rId6"/>
    <p:sldId id="287" r:id="rId7"/>
    <p:sldId id="278" r:id="rId8"/>
    <p:sldId id="281" r:id="rId9"/>
    <p:sldId id="282" r:id="rId10"/>
    <p:sldId id="295" r:id="rId11"/>
    <p:sldId id="296" r:id="rId12"/>
    <p:sldId id="292" r:id="rId13"/>
    <p:sldId id="293" r:id="rId14"/>
    <p:sldId id="294" r:id="rId15"/>
    <p:sldId id="284" r:id="rId16"/>
    <p:sldId id="285" r:id="rId1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434" autoAdjust="0"/>
  </p:normalViewPr>
  <p:slideViewPr>
    <p:cSldViewPr>
      <p:cViewPr varScale="1">
        <p:scale>
          <a:sx n="70" d="100"/>
          <a:sy n="70" d="100"/>
        </p:scale>
        <p:origin x="708"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06/12/2016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06/12/2016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1. Một đối tượng, chẳng hạn như một file ảnh, mất quá nhiều thời gian để load.</a:t>
            </a:r>
          </a:p>
          <a:p>
            <a:r>
              <a:rPr lang="en-US" sz="1200" kern="120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a:solidFill>
                  <a:schemeClr val="tx1"/>
                </a:solidFill>
                <a:effectLst/>
                <a:latin typeface="+mn-lt"/>
                <a:ea typeface="+mn-ea"/>
                <a:cs typeface="+mn-cs"/>
              </a:rPr>
              <a:t>4. Quyền truy cập đối tượng bị hạn chế, và proxy có thể xác nhận quyền truy cần của người dùng.</a:t>
            </a:r>
          </a:p>
          <a:p>
            <a:endParaRPr lang="en-US"/>
          </a:p>
          <a:p>
            <a:r>
              <a:rPr lang="en-US" sz="1200" kern="120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r>
              <a:rPr lang="en-US"/>
              <a:t/>
            </a:r>
            <a:br>
              <a:rPr lang="en-US"/>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
            </a:r>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p>
          <a:p>
            <a:r>
              <a:rPr lang="en-US" sz="1200" b="0" i="0" kern="1200">
                <a:solidFill>
                  <a:schemeClr val="tx1"/>
                </a:solidFill>
                <a:effectLst/>
                <a:latin typeface="+mn-lt"/>
                <a:ea typeface="+mn-ea"/>
                <a:cs typeface="+mn-cs"/>
              </a:rPr>
              <a:t>At that point the proxy can do different things prior to invoking RealSubject’s doSomething() method. </a:t>
            </a:r>
          </a:p>
          <a:p>
            <a:r>
              <a:rPr lang="en-US" sz="1200" b="0" i="0" kern="1200">
                <a:solidFill>
                  <a:schemeClr val="tx1"/>
                </a:solidFill>
                <a:effectLst/>
                <a:latin typeface="+mn-lt"/>
                <a:ea typeface="+mn-ea"/>
                <a:cs typeface="+mn-cs"/>
              </a:rPr>
              <a:t>The client might create a RealSubject object at that point, perform initialization, check permissions of the client to invoke the method, and then invoke the method on the object. </a:t>
            </a:r>
          </a:p>
          <a:p>
            <a:r>
              <a:rPr lang="en-US" sz="1200" b="0" i="0" kern="1200">
                <a:solidFill>
                  <a:schemeClr val="tx1"/>
                </a:solidFill>
                <a:effectLst/>
                <a:latin typeface="+mn-lt"/>
                <a:ea typeface="+mn-ea"/>
                <a:cs typeface="+mn-cs"/>
              </a:rPr>
              <a:t>The 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06/12/2016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06/12/2016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06/12/2016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06/12/2016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06/12/2016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06/12/2016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06/12/2016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dirty="0">
                <a:solidFill>
                  <a:schemeClr val="tx1"/>
                </a:solidFill>
                <a:latin typeface="Constantia" panose="02030602050306030303" pitchFamily="18" charset="0"/>
              </a:rPr>
              <a:t>DESIGN</a:t>
            </a:r>
            <a:r>
              <a:rPr lang="en-US" sz="5400" dirty="0">
                <a:latin typeface="Constantia" panose="02030602050306030303" pitchFamily="18" charset="0"/>
              </a:rPr>
              <a:t>  </a:t>
            </a:r>
            <a:r>
              <a:rPr lang="en-US" sz="5400" dirty="0">
                <a:solidFill>
                  <a:schemeClr val="tx1"/>
                </a:solidFill>
                <a:latin typeface="Constantia" panose="02030602050306030303" pitchFamily="18" charset="0"/>
              </a:rPr>
              <a:t>PATTERN</a:t>
            </a: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dirty="0">
                <a:solidFill>
                  <a:schemeClr val="tx1"/>
                </a:solidFill>
              </a:rPr>
              <a:t>Mẫu: </a:t>
            </a:r>
            <a:r>
              <a:rPr lang="en-US" sz="3000" dirty="0" smtClean="0">
                <a:solidFill>
                  <a:schemeClr val="tx1"/>
                </a:solidFill>
              </a:rPr>
              <a:t>Adapter</a:t>
            </a:r>
            <a:endParaRPr lang="en-US" sz="3000" dirty="0">
              <a:solidFill>
                <a:schemeClr val="tx1"/>
              </a:solidFill>
            </a:endParaRPr>
          </a:p>
          <a:p>
            <a:pPr algn="ctr"/>
            <a:r>
              <a:rPr lang="en-US" dirty="0">
                <a:solidFill>
                  <a:schemeClr val="tx1"/>
                </a:solidFill>
              </a:rPr>
              <a:t>Nhóm trình bày: 28</a:t>
            </a:r>
          </a:p>
          <a:p>
            <a:pPr algn="ctr"/>
            <a:r>
              <a:rPr lang="en-US" dirty="0">
                <a:solidFill>
                  <a:schemeClr val="tx1"/>
                </a:solidFill>
              </a:rPr>
              <a:t>Văn Vũ Tuấn</a:t>
            </a:r>
          </a:p>
          <a:p>
            <a:pPr algn="ctr"/>
            <a:r>
              <a:rPr lang="en-US" dirty="0">
                <a:solidFill>
                  <a:schemeClr val="tx1"/>
                </a:solidFill>
              </a:rPr>
              <a:t>Phạm Ngọc Linh</a:t>
            </a:r>
          </a:p>
          <a:p>
            <a:pPr algn="ctr"/>
            <a:r>
              <a:rPr lang="en-US" dirty="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pPr>
            <a:r>
              <a:rPr lang="vi-VN" dirty="0"/>
              <a:t>Tiếp hợp đối tượng (dùng tích hợp – composition)</a:t>
            </a:r>
            <a:endParaRPr lang="en-US" dirty="0" smtClean="0"/>
          </a:p>
        </p:txBody>
      </p:sp>
      <p:sp>
        <p:nvSpPr>
          <p:cNvPr id="4" name="Rectangle 3"/>
          <p:cNvSpPr/>
          <p:nvPr/>
        </p:nvSpPr>
        <p:spPr>
          <a:xfrm>
            <a:off x="5408612" y="2452774"/>
            <a:ext cx="6321425" cy="3416320"/>
          </a:xfrm>
          <a:prstGeom prst="rect">
            <a:avLst/>
          </a:prstGeom>
        </p:spPr>
        <p:txBody>
          <a:bodyPr wrap="square">
            <a:spAutoFit/>
          </a:bodyPr>
          <a:lstStyle/>
          <a:p>
            <a:pPr>
              <a:lnSpc>
                <a:spcPct val="150000"/>
              </a:lnSpc>
              <a:spcBef>
                <a:spcPts val="0"/>
              </a:spcBef>
              <a:spcAft>
                <a:spcPts val="0"/>
              </a:spcAft>
            </a:pPr>
            <a:r>
              <a:rPr lang="en-US" dirty="0">
                <a:latin typeface="Constantia" panose="02030602050306030303" pitchFamily="18" charset="0"/>
              </a:rPr>
              <a:t>M</a:t>
            </a:r>
            <a:r>
              <a:rPr lang="vi-VN" dirty="0" smtClean="0">
                <a:latin typeface="Constantia" panose="02030602050306030303" pitchFamily="18" charset="0"/>
              </a:rPr>
              <a:t>ột </a:t>
            </a:r>
            <a:r>
              <a:rPr lang="vi-VN" dirty="0">
                <a:latin typeface="Constantia" panose="02030602050306030303" pitchFamily="18" charset="0"/>
              </a:rPr>
              <a:t>lớp mới (Adapter) sẽ </a:t>
            </a:r>
            <a:r>
              <a:rPr lang="vi-VN" i="1" dirty="0">
                <a:latin typeface="Constantia" panose="02030602050306030303" pitchFamily="18" charset="0"/>
              </a:rPr>
              <a:t>tham chiếu</a:t>
            </a:r>
            <a:r>
              <a:rPr lang="vi-VN" dirty="0">
                <a:latin typeface="Constantia" panose="02030602050306030303" pitchFamily="18" charset="0"/>
              </a:rPr>
              <a:t> đến một (hoặc nhiều) đối tượng của lớp có sẳn với giao diện không tương thích (Adaptee), đồng thời </a:t>
            </a:r>
            <a:r>
              <a:rPr lang="vi-VN" i="1" dirty="0">
                <a:latin typeface="Constantia" panose="02030602050306030303" pitchFamily="18" charset="0"/>
              </a:rPr>
              <a:t>cài đặt giao diện</a:t>
            </a:r>
            <a:r>
              <a:rPr lang="vi-VN" dirty="0">
                <a:latin typeface="Constantia" panose="02030602050306030303" pitchFamily="18" charset="0"/>
              </a:rPr>
              <a:t> mà người dùng mong muốn (Target). Trong lớp mới này, khi cài đặt các phương thức của giao diện người dùng mong muốn, sẽ gọi phương thức cần thiết thông qua đối tượng thuộc lớp có giao diện không tương thích. Tiếp hợp lớp tránh được vấn đề đa thừa kế, không có trong các ngôn ngữ hiện đại (Java, C#).</a:t>
            </a:r>
            <a:endParaRPr lang="en-US" dirty="0">
              <a:latin typeface="Constantia" panose="02030602050306030303" pitchFamily="18" charset="0"/>
            </a:endParaRPr>
          </a:p>
        </p:txBody>
      </p:sp>
      <p:pic>
        <p:nvPicPr>
          <p:cNvPr id="3074" name="Picture 2" descr="adapt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32" y="3200400"/>
            <a:ext cx="4646341"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3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pPr>
            <a:r>
              <a:rPr lang="en-US" sz="2000" dirty="0"/>
              <a:t>Bài toán</a:t>
            </a:r>
            <a:r>
              <a:rPr lang="en-US" sz="2000" dirty="0" smtClean="0"/>
              <a:t>: </a:t>
            </a:r>
            <a:r>
              <a:rPr lang="en-US" sz="2000" dirty="0" smtClean="0"/>
              <a:t>Hệ thống hiện tại chỉ hỗ trợ chuẩn hóa duy nhất một chuỗi đầu vào (chuỗi này nhập thủ công). Người dùng mong muốn nâng cấp hệ thống với chức năng chuẩn hóa chuổi với một danh sách các chuỗi cùng lúc</a:t>
            </a:r>
            <a:endParaRPr lang="en-US" sz="2000" dirty="0"/>
          </a:p>
          <a:p>
            <a:pPr lvl="1">
              <a:lnSpc>
                <a:spcPct val="150000"/>
              </a:lnSpc>
              <a:spcBef>
                <a:spcPts val="0"/>
              </a:spcBef>
              <a:spcAft>
                <a:spcPts val="0"/>
              </a:spcAft>
            </a:pPr>
            <a:r>
              <a:rPr lang="en-US" sz="2000" dirty="0"/>
              <a:t>Yêu cầu</a:t>
            </a:r>
            <a:r>
              <a:rPr lang="en-US" sz="2000" dirty="0" smtClean="0"/>
              <a:t>: </a:t>
            </a:r>
            <a:r>
              <a:rPr lang="en-US" sz="2000" dirty="0" smtClean="0"/>
              <a:t>Nâng cấp hệ thống với yêu của khách hàng</a:t>
            </a:r>
            <a:endParaRPr lang="en-US" sz="2000"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5139" y="2021179"/>
            <a:ext cx="7979490" cy="3847915"/>
          </a:xfrm>
          <a:prstGeom prst="rect">
            <a:avLst/>
          </a:prstGeom>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3" name="Picture 2"/>
          <p:cNvPicPr>
            <a:picLocks noChangeAspect="1"/>
          </p:cNvPicPr>
          <p:nvPr/>
        </p:nvPicPr>
        <p:blipFill>
          <a:blip r:embed="rId2"/>
          <a:stretch>
            <a:fillRect/>
          </a:stretch>
        </p:blipFill>
        <p:spPr>
          <a:xfrm>
            <a:off x="379412" y="2005084"/>
            <a:ext cx="5476190" cy="2352381"/>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531812" y="4876800"/>
            <a:ext cx="4933333" cy="68571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7542212" y="1911640"/>
            <a:ext cx="2628571" cy="1104762"/>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stretch>
            <a:fillRect/>
          </a:stretch>
        </p:blipFill>
        <p:spPr>
          <a:xfrm>
            <a:off x="6542221" y="3429000"/>
            <a:ext cx="4780952" cy="2647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a:xfrm>
            <a:off x="1096994" y="1996440"/>
            <a:ext cx="10055781" cy="4023360"/>
          </a:xfrm>
        </p:spPr>
        <p:txBody>
          <a:bodyPr/>
          <a:lstStyle/>
          <a:p>
            <a:pPr>
              <a:lnSpc>
                <a:spcPct val="150000"/>
              </a:lnSpc>
              <a:spcBef>
                <a:spcPts val="0"/>
              </a:spcBef>
              <a:spcAft>
                <a:spcPts val="0"/>
              </a:spcAft>
              <a:buFont typeface="Courier New" panose="02070309020205020404" pitchFamily="49" charset="0"/>
              <a:buChar char="o"/>
            </a:pPr>
            <a:r>
              <a:rPr lang="en-US" sz="2000" dirty="0" smtClean="0"/>
              <a:t> </a:t>
            </a:r>
            <a:r>
              <a:rPr lang="vi-VN" dirty="0"/>
              <a:t>Ta thường hay bắt gặp các loại adapter như: power adapter (chuyển đổi điện áp), laptop adapter (bộ sạc của laptop) hay memory card adapter</a:t>
            </a:r>
            <a:endParaRPr lang="en-US" sz="2000" dirty="0" smtClean="0"/>
          </a:p>
          <a:p>
            <a:pPr>
              <a:lnSpc>
                <a:spcPct val="150000"/>
              </a:lnSpc>
              <a:spcBef>
                <a:spcPts val="0"/>
              </a:spcBef>
              <a:spcAft>
                <a:spcPts val="0"/>
              </a:spcAft>
              <a:buFont typeface="Courier New" panose="02070309020205020404" pitchFamily="49" charset="0"/>
              <a:buChar char="o"/>
            </a:pPr>
            <a:r>
              <a:rPr lang="en-US" sz="2000" dirty="0" smtClean="0"/>
              <a:t> </a:t>
            </a:r>
            <a:r>
              <a:rPr lang="vi-VN" dirty="0"/>
              <a:t>Một ví dụ khác là thẻ nhớ, trên thị trường có rất nhiều loại thẻ nhớ nhưng loại thịnh hành nhất ngày nay vẫn là loại micro-SD vì tính nhỏ gọn và phổ biến của nó, vậy nếu bạn có một thẻ micro-SD và một máy ảnh sử dụng thẻ </a:t>
            </a:r>
            <a:r>
              <a:rPr lang="vi-VN" dirty="0" smtClean="0"/>
              <a:t>SD</a:t>
            </a:r>
            <a:r>
              <a:rPr lang="en-US" dirty="0" smtClean="0"/>
              <a:t>, </a:t>
            </a:r>
            <a:r>
              <a:rPr lang="en-US" dirty="0"/>
              <a:t>làm sao để có thể cắm thẻ micro-SD này vào máy ảnh? Khi đó ta sẽ sử dụng một adapter để chuyển </a:t>
            </a:r>
            <a:r>
              <a:rPr lang="en-US" i="1" dirty="0"/>
              <a:t>“bề ngoài”</a:t>
            </a:r>
            <a:r>
              <a:rPr lang="en-US" dirty="0"/>
              <a:t> của thẻ micro-SD thành SD để có thể cắm vào máy </a:t>
            </a:r>
            <a:r>
              <a:rPr lang="en-US" dirty="0" smtClean="0"/>
              <a:t>ảnh</a:t>
            </a:r>
            <a:endParaRPr lang="en-US"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a:xfrm>
            <a:off x="1096994" y="1920240"/>
            <a:ext cx="10055781" cy="4023360"/>
          </a:xfrm>
        </p:spPr>
        <p:txBody>
          <a:bodyPr>
            <a:normAutofit/>
          </a:bodyPr>
          <a:lstStyle/>
          <a:p>
            <a:pPr>
              <a:lnSpc>
                <a:spcPct val="150000"/>
              </a:lnSpc>
              <a:spcBef>
                <a:spcPts val="0"/>
              </a:spcBef>
              <a:spcAft>
                <a:spcPts val="0"/>
              </a:spcAft>
            </a:pPr>
            <a:r>
              <a:rPr lang="vi-VN" dirty="0"/>
              <a:t>– Bridge: có cấu trúc tương tự, nhưng mục tiêu khác (tách một giao diện khỏi phần cài đặt).</a:t>
            </a:r>
          </a:p>
          <a:p>
            <a:pPr>
              <a:lnSpc>
                <a:spcPct val="150000"/>
              </a:lnSpc>
              <a:spcBef>
                <a:spcPts val="0"/>
              </a:spcBef>
              <a:spcAft>
                <a:spcPts val="0"/>
              </a:spcAft>
            </a:pPr>
            <a:r>
              <a:rPr lang="vi-VN" dirty="0"/>
              <a:t>– Decorator: bổ sung thêm chức năng nhưng không làm thay đổi giao diện, trong mẫu thiết kế Decorator, một Adapter sẽ phối hợp hai đối tượng khác nhau.</a:t>
            </a:r>
          </a:p>
          <a:p>
            <a:pPr>
              <a:lnSpc>
                <a:spcPct val="150000"/>
              </a:lnSpc>
              <a:spcBef>
                <a:spcPts val="0"/>
              </a:spcBef>
              <a:spcAft>
                <a:spcPts val="0"/>
              </a:spcAft>
            </a:pPr>
            <a:r>
              <a:rPr lang="vi-VN" dirty="0"/>
              <a:t>– Proxy: Định nghĩa một giao diện đại diện cho các đối tượng khác mà không làm thay đổi giao diện của các đối tượng được đại diện, điều này thực hiện được nhờ các Adapter.</a:t>
            </a:r>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spcBef>
                <a:spcPts val="0"/>
              </a:spcBef>
            </a:pPr>
            <a:r>
              <a:rPr lang="en-US" dirty="0">
                <a:latin typeface="Constantia" panose="02030602050306030303" pitchFamily="18" charset="0"/>
              </a:rPr>
              <a:t>Mẫu </a:t>
            </a:r>
            <a:r>
              <a:rPr lang="en-US" b="1" dirty="0" smtClean="0">
                <a:latin typeface="Constantia" panose="02030602050306030303" pitchFamily="18" charset="0"/>
              </a:rPr>
              <a:t>Adapter</a:t>
            </a:r>
            <a:endParaRPr lang="en-US" dirty="0">
              <a:latin typeface="Constantia" panose="02030602050306030303" pitchFamily="18" charset="0"/>
            </a:endParaRP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normAutofit/>
          </a:bodyPr>
          <a:lstStyle/>
          <a:p>
            <a:pPr marL="285750" indent="-285750">
              <a:lnSpc>
                <a:spcPct val="150000"/>
              </a:lnSpc>
              <a:spcBef>
                <a:spcPts val="0"/>
              </a:spcBef>
              <a:spcAft>
                <a:spcPts val="0"/>
              </a:spcAft>
              <a:buFontTx/>
              <a:buChar char="-"/>
            </a:pPr>
            <a:r>
              <a:rPr lang="en-US" sz="2000" dirty="0">
                <a:latin typeface="Constantia" panose="02030602050306030303" pitchFamily="18" charset="0"/>
              </a:rPr>
              <a:t>Tên chính thức: </a:t>
            </a:r>
            <a:r>
              <a:rPr lang="en-US" sz="2000" dirty="0" smtClean="0">
                <a:latin typeface="Constantia" panose="02030602050306030303" pitchFamily="18" charset="0"/>
              </a:rPr>
              <a:t>Adapter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Phân loại: </a:t>
            </a:r>
            <a:r>
              <a:rPr lang="en-US" sz="2000" dirty="0" smtClean="0">
                <a:latin typeface="Constantia" panose="02030602050306030303" pitchFamily="18" charset="0"/>
              </a:rPr>
              <a:t>Structural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Tên khác: </a:t>
            </a:r>
            <a:r>
              <a:rPr lang="en-US" sz="2000" dirty="0" smtClean="0">
                <a:latin typeface="Constantia" panose="02030602050306030303" pitchFamily="18" charset="0"/>
              </a:rPr>
              <a:t>Wrapper</a:t>
            </a:r>
            <a:endParaRPr lang="en-US" sz="2000" dirty="0">
              <a:latin typeface="Constantia" panose="02030602050306030303" pitchFamily="18" charset="0"/>
            </a:endParaRPr>
          </a:p>
          <a:p>
            <a:pPr>
              <a:lnSpc>
                <a:spcPct val="150000"/>
              </a:lnSpc>
              <a:spcBef>
                <a:spcPts val="0"/>
              </a:spcBef>
              <a:spcAft>
                <a:spcPts val="0"/>
              </a:spcAft>
            </a:pPr>
            <a:endParaRPr lang="en-US" sz="2000" dirty="0">
              <a:latin typeface="Constantia" panose="02030602050306030303" pitchFamily="18" charset="0"/>
            </a:endParaRPr>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a:xfrm>
            <a:off x="1096994" y="1888067"/>
            <a:ext cx="10055781" cy="4131733"/>
          </a:xfrm>
        </p:spPr>
        <p:txBody>
          <a:bodyPr>
            <a:normAutofit/>
          </a:bodyPr>
          <a:lstStyle/>
          <a:p>
            <a:pPr lvl="1">
              <a:lnSpc>
                <a:spcPct val="150000"/>
              </a:lnSpc>
              <a:spcBef>
                <a:spcPts val="0"/>
              </a:spcBef>
              <a:spcAft>
                <a:spcPts val="0"/>
              </a:spcAft>
            </a:pPr>
            <a:r>
              <a:rPr lang="en-US" sz="2000" dirty="0" smtClean="0"/>
              <a:t>Mẫu </a:t>
            </a:r>
            <a:r>
              <a:rPr lang="en-US" sz="2000" dirty="0" smtClean="0"/>
              <a:t>Adapter giữ vai trò trung gian giữa hai lớp, chuyển đổi giao diện thành một giao diện khác mà phù hợp với yêu cầu</a:t>
            </a:r>
          </a:p>
          <a:p>
            <a:pPr lvl="1">
              <a:lnSpc>
                <a:spcPct val="150000"/>
              </a:lnSpc>
              <a:spcBef>
                <a:spcPts val="0"/>
              </a:spcBef>
              <a:spcAft>
                <a:spcPts val="0"/>
              </a:spcAft>
            </a:pPr>
            <a:r>
              <a:rPr lang="en-US" sz="2000" dirty="0" smtClean="0"/>
              <a:t>Giúp kết nối các lớp có giao diện không tương thích để làm việc với nhau</a:t>
            </a:r>
            <a:endParaRPr lang="en-US" sz="2000" dirty="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buFont typeface="Courier New" panose="02070309020205020404" pitchFamily="49" charset="0"/>
              <a:buChar char="o"/>
            </a:pPr>
            <a:r>
              <a:rPr lang="en-US" sz="2000" dirty="0"/>
              <a:t>Khi ta </a:t>
            </a:r>
            <a:r>
              <a:rPr lang="en-US" sz="2000" dirty="0" smtClean="0"/>
              <a:t>muốn:</a:t>
            </a:r>
            <a:endParaRPr lang="en-US" sz="2000" dirty="0"/>
          </a:p>
          <a:p>
            <a:pPr lvl="2">
              <a:lnSpc>
                <a:spcPct val="150000"/>
              </a:lnSpc>
              <a:spcBef>
                <a:spcPts val="0"/>
              </a:spcBef>
              <a:spcAft>
                <a:spcPts val="0"/>
              </a:spcAft>
              <a:buFont typeface="Courier New" panose="02070309020205020404" pitchFamily="49" charset="0"/>
              <a:buChar char="o"/>
            </a:pPr>
            <a:r>
              <a:rPr lang="en-US" sz="2000" dirty="0" smtClean="0"/>
              <a:t> Chuyển đổi một lớp với một giao diện thành giao diện mà ta mong muốn</a:t>
            </a:r>
          </a:p>
          <a:p>
            <a:pPr lvl="2">
              <a:lnSpc>
                <a:spcPct val="150000"/>
              </a:lnSpc>
              <a:spcBef>
                <a:spcPts val="0"/>
              </a:spcBef>
              <a:spcAft>
                <a:spcPts val="0"/>
              </a:spcAft>
              <a:buFont typeface="Courier New" panose="02070309020205020404" pitchFamily="49" charset="0"/>
              <a:buChar char="o"/>
            </a:pPr>
            <a:r>
              <a:rPr lang="en-US" sz="2000" dirty="0" smtClean="0"/>
              <a:t> Xây dựng, mở rộng các phương thức của lớp có sẵn phù hợp với yêu cầu</a:t>
            </a:r>
            <a:endParaRPr lang="en-US" sz="2000" dirty="0"/>
          </a:p>
          <a:p>
            <a:pPr lvl="2">
              <a:lnSpc>
                <a:spcPct val="150000"/>
              </a:lnSpc>
              <a:spcBef>
                <a:spcPts val="0"/>
              </a:spcBef>
              <a:spcAft>
                <a:spcPts val="0"/>
              </a:spcAft>
              <a:buFont typeface="Courier New" panose="02070309020205020404" pitchFamily="49" charset="0"/>
              <a:buChar char="o"/>
            </a:pPr>
            <a:r>
              <a:rPr lang="en-US" sz="2000" dirty="0" smtClean="0"/>
              <a:t> Tái sử dụng giao diện cũ. Giảm thiểu việc viết lại mã lệnh</a:t>
            </a:r>
            <a:endParaRPr lang="en-US" sz="2000" dirty="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217611" y="1845734"/>
            <a:ext cx="9601201" cy="4097866"/>
          </a:xfrm>
        </p:spPr>
        <p:txBody>
          <a:bodyPr>
            <a:noAutofit/>
          </a:bodyPr>
          <a:lstStyle/>
          <a:p>
            <a:pPr lvl="1">
              <a:lnSpc>
                <a:spcPct val="150000"/>
              </a:lnSpc>
              <a:spcBef>
                <a:spcPts val="0"/>
              </a:spcBef>
              <a:spcAft>
                <a:spcPts val="0"/>
              </a:spcAft>
            </a:pPr>
            <a:r>
              <a:rPr lang="en-US" sz="2000" dirty="0" smtClean="0"/>
              <a:t>Ứng dụng khá nhiều trong lập trình Game</a:t>
            </a:r>
          </a:p>
          <a:p>
            <a:pPr lvl="1">
              <a:lnSpc>
                <a:spcPct val="150000"/>
              </a:lnSpc>
              <a:spcBef>
                <a:spcPts val="0"/>
              </a:spcBef>
              <a:spcAft>
                <a:spcPts val="0"/>
              </a:spcAft>
            </a:pPr>
            <a:r>
              <a:rPr lang="en-US" sz="2000" dirty="0" smtClean="0"/>
              <a:t>Ứng dụng cả trong các ngành thiết kế</a:t>
            </a:r>
            <a:endParaRPr lang="en-US" sz="2000" dirty="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a:t>
            </a:r>
            <a:r>
              <a:rPr lang="en-US" dirty="0" smtClean="0"/>
              <a:t>trúc và mối quan hệ</a:t>
            </a:r>
            <a:endParaRPr lang="en-US" dirty="0"/>
          </a:p>
        </p:txBody>
      </p:sp>
      <p:sp>
        <p:nvSpPr>
          <p:cNvPr id="5" name="Content Placeholder 1"/>
          <p:cNvSpPr>
            <a:spLocks noGrp="1"/>
          </p:cNvSpPr>
          <p:nvPr>
            <p:ph idx="1"/>
          </p:nvPr>
        </p:nvSpPr>
        <p:spPr>
          <a:xfrm>
            <a:off x="6856412" y="1845734"/>
            <a:ext cx="4876800" cy="4326466"/>
          </a:xfrm>
        </p:spPr>
        <p:txBody>
          <a:bodyPr>
            <a:normAutofit/>
          </a:bodyPr>
          <a:lstStyle/>
          <a:p>
            <a:pPr lvl="2">
              <a:lnSpc>
                <a:spcPct val="150000"/>
              </a:lnSpc>
              <a:spcBef>
                <a:spcPts val="0"/>
              </a:spcBef>
              <a:spcAft>
                <a:spcPts val="0"/>
              </a:spcAft>
            </a:pPr>
            <a:r>
              <a:rPr lang="vi-VN" sz="2000" b="1" dirty="0"/>
              <a:t>Target</a:t>
            </a:r>
            <a:r>
              <a:rPr lang="vi-VN" sz="2000" dirty="0"/>
              <a:t>: định nghĩa một </a:t>
            </a:r>
            <a:r>
              <a:rPr lang="vi-VN" sz="2000" dirty="0" smtClean="0"/>
              <a:t>giao </a:t>
            </a:r>
            <a:r>
              <a:rPr lang="vi-VN" sz="2000" dirty="0"/>
              <a:t>diện đặc biệt mà Client sử dụng</a:t>
            </a:r>
            <a:r>
              <a:rPr lang="vi-VN" sz="2000" dirty="0" smtClean="0"/>
              <a:t>.</a:t>
            </a:r>
            <a:endParaRPr lang="vi-VN" sz="2000" dirty="0"/>
          </a:p>
          <a:p>
            <a:pPr lvl="2">
              <a:lnSpc>
                <a:spcPct val="150000"/>
              </a:lnSpc>
              <a:spcBef>
                <a:spcPts val="0"/>
              </a:spcBef>
              <a:spcAft>
                <a:spcPts val="0"/>
              </a:spcAft>
            </a:pPr>
            <a:r>
              <a:rPr lang="vi-VN" sz="2000" b="1" dirty="0"/>
              <a:t>Client</a:t>
            </a:r>
            <a:r>
              <a:rPr lang="vi-VN" sz="2000" dirty="0"/>
              <a:t>: cộng tác với các đối tượng tương thích với giao diện Target</a:t>
            </a:r>
            <a:r>
              <a:rPr lang="vi-VN" sz="2000" dirty="0" smtClean="0"/>
              <a:t>.</a:t>
            </a:r>
            <a:endParaRPr lang="vi-VN" sz="2000" dirty="0"/>
          </a:p>
          <a:p>
            <a:pPr lvl="2">
              <a:lnSpc>
                <a:spcPct val="150000"/>
              </a:lnSpc>
              <a:spcBef>
                <a:spcPts val="0"/>
              </a:spcBef>
              <a:spcAft>
                <a:spcPts val="0"/>
              </a:spcAft>
            </a:pPr>
            <a:r>
              <a:rPr lang="vi-VN" sz="2000" b="1" dirty="0"/>
              <a:t>Adaptee</a:t>
            </a:r>
            <a:r>
              <a:rPr lang="vi-VN" sz="2000" dirty="0"/>
              <a:t>: định nghĩa một giao diện đã tồn tại mà cần phải làm biến </a:t>
            </a:r>
            <a:r>
              <a:rPr lang="vi-VN" sz="2000" dirty="0" smtClean="0"/>
              <a:t>đổi</a:t>
            </a:r>
            <a:r>
              <a:rPr lang="en-US" sz="2000" dirty="0" smtClean="0"/>
              <a:t> </a:t>
            </a:r>
            <a:r>
              <a:rPr lang="vi-VN" sz="2000" dirty="0" smtClean="0"/>
              <a:t>cho </a:t>
            </a:r>
            <a:r>
              <a:rPr lang="vi-VN" sz="2000" dirty="0"/>
              <a:t>thích hợp</a:t>
            </a:r>
            <a:r>
              <a:rPr lang="vi-VN" sz="2000" dirty="0" smtClean="0"/>
              <a:t>.</a:t>
            </a:r>
            <a:endParaRPr lang="vi-VN" sz="2000" dirty="0"/>
          </a:p>
          <a:p>
            <a:pPr lvl="2">
              <a:lnSpc>
                <a:spcPct val="150000"/>
              </a:lnSpc>
              <a:spcBef>
                <a:spcPts val="0"/>
              </a:spcBef>
              <a:spcAft>
                <a:spcPts val="0"/>
              </a:spcAft>
            </a:pPr>
            <a:r>
              <a:rPr lang="vi-VN" sz="2000" b="1" dirty="0"/>
              <a:t>Adapter</a:t>
            </a:r>
            <a:r>
              <a:rPr lang="vi-VN" sz="2000" dirty="0"/>
              <a:t>: làm tương thích giao diện của Adaptee với giao diện </a:t>
            </a:r>
            <a:r>
              <a:rPr lang="vi-VN" sz="2000" dirty="0" smtClean="0"/>
              <a:t>của</a:t>
            </a:r>
            <a:r>
              <a:rPr lang="en-US" sz="2000" dirty="0" smtClean="0"/>
              <a:t> </a:t>
            </a:r>
            <a:r>
              <a:rPr lang="vi-VN" sz="2000" dirty="0" smtClean="0"/>
              <a:t>Target</a:t>
            </a:r>
            <a:r>
              <a:rPr lang="vi-VN" sz="2000" dirty="0"/>
              <a:t>.</a:t>
            </a:r>
            <a:endParaRPr lang="en-US" sz="2000" dirty="0"/>
          </a:p>
        </p:txBody>
      </p:sp>
      <p:pic>
        <p:nvPicPr>
          <p:cNvPr id="2"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14600"/>
            <a:ext cx="69311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a:xfrm>
            <a:off x="1217612" y="1845734"/>
            <a:ext cx="9935163" cy="4023360"/>
          </a:xfrm>
        </p:spPr>
        <p:txBody>
          <a:bodyPr>
            <a:normAutofit/>
          </a:bodyPr>
          <a:lstStyle/>
          <a:p>
            <a:pPr lvl="1">
              <a:lnSpc>
                <a:spcPct val="150000"/>
              </a:lnSpc>
              <a:spcBef>
                <a:spcPts val="0"/>
              </a:spcBef>
              <a:spcAft>
                <a:spcPts val="0"/>
              </a:spcAft>
              <a:buFont typeface="Arial" panose="020B0604020202020204" pitchFamily="34" charset="0"/>
              <a:buChar char="•"/>
            </a:pPr>
            <a:r>
              <a:rPr lang="en-US" sz="2000" dirty="0" smtClean="0"/>
              <a:t>Hệ thống dễ dàng phát triển mà không ảnh hưởng đến code cũ</a:t>
            </a:r>
            <a:endParaRPr lang="en-US" sz="2000" dirty="0"/>
          </a:p>
          <a:p>
            <a:pPr lvl="1">
              <a:lnSpc>
                <a:spcPct val="150000"/>
              </a:lnSpc>
              <a:spcBef>
                <a:spcPts val="0"/>
              </a:spcBef>
              <a:spcAft>
                <a:spcPts val="0"/>
              </a:spcAft>
              <a:buFont typeface="Arial" panose="020B0604020202020204" pitchFamily="34" charset="0"/>
              <a:buChar char="•"/>
            </a:pPr>
            <a:r>
              <a:rPr lang="en-US" sz="2000" dirty="0" smtClean="0"/>
              <a:t>Khả năng tái sử dụng code cũ cao</a:t>
            </a:r>
          </a:p>
          <a:p>
            <a:pPr lvl="1">
              <a:lnSpc>
                <a:spcPct val="150000"/>
              </a:lnSpc>
              <a:spcBef>
                <a:spcPts val="0"/>
              </a:spcBef>
              <a:spcAft>
                <a:spcPts val="0"/>
              </a:spcAft>
              <a:buFont typeface="Arial" panose="020B0604020202020204" pitchFamily="34" charset="0"/>
              <a:buChar char="•"/>
            </a:pPr>
            <a:r>
              <a:rPr lang="en-US" sz="2000" dirty="0" smtClean="0"/>
              <a:t>Tùy biến phù hợp với từng yêu cầu là thách thức lớn</a:t>
            </a:r>
            <a:endParaRPr lang="en-US" sz="2000" dirty="0" smtClean="0"/>
          </a:p>
          <a:p>
            <a:pPr lvl="1">
              <a:lnSpc>
                <a:spcPct val="150000"/>
              </a:lnSpc>
              <a:spcBef>
                <a:spcPts val="0"/>
              </a:spcBef>
              <a:spcAft>
                <a:spcPts val="0"/>
              </a:spcAft>
              <a:buFont typeface="Arial" panose="020B0604020202020204" pitchFamily="34" charset="0"/>
              <a:buChar char="•"/>
            </a:pPr>
            <a:r>
              <a:rPr lang="en-US" sz="2000" dirty="0" smtClean="0"/>
              <a:t>Hệ thống có thể sẽ trì trệ nếu quá lạm dụng adapter</a:t>
            </a:r>
            <a:endParaRPr lang="en-US" sz="2000"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pPr>
            <a:r>
              <a:rPr lang="en-US" dirty="0" smtClean="0"/>
              <a:t>Có 2 cách cài đặt Adapter</a:t>
            </a:r>
          </a:p>
          <a:p>
            <a:pPr>
              <a:lnSpc>
                <a:spcPct val="150000"/>
              </a:lnSpc>
              <a:spcBef>
                <a:spcPts val="0"/>
              </a:spcBef>
              <a:spcAft>
                <a:spcPts val="0"/>
              </a:spcAft>
              <a:buFont typeface="Courier New" panose="02070309020205020404" pitchFamily="49" charset="0"/>
              <a:buChar char="o"/>
            </a:pPr>
            <a:r>
              <a:rPr lang="en-US" dirty="0" smtClean="0"/>
              <a:t> </a:t>
            </a:r>
            <a:r>
              <a:rPr lang="en-US" dirty="0"/>
              <a:t>Tiếp hợp lớp (dùng thừa kế – inheritance</a:t>
            </a:r>
            <a:r>
              <a:rPr lang="en-US" dirty="0" smtClean="0"/>
              <a:t>)</a:t>
            </a:r>
          </a:p>
          <a:p>
            <a:pPr>
              <a:lnSpc>
                <a:spcPct val="150000"/>
              </a:lnSpc>
              <a:spcBef>
                <a:spcPts val="0"/>
              </a:spcBef>
              <a:spcAft>
                <a:spcPts val="0"/>
              </a:spcAft>
              <a:buFont typeface="Courier New" panose="02070309020205020404" pitchFamily="49" charset="0"/>
              <a:buChar char="o"/>
            </a:pPr>
            <a:r>
              <a:rPr lang="en-US" dirty="0" smtClean="0"/>
              <a:t> </a:t>
            </a:r>
            <a:r>
              <a:rPr lang="vi-VN" dirty="0" smtClean="0"/>
              <a:t>Tiếp </a:t>
            </a:r>
            <a:r>
              <a:rPr lang="vi-VN" dirty="0"/>
              <a:t>hợp đối tượng (dùng tích hợp – composition)</a:t>
            </a:r>
            <a:endParaRPr lang="en-US" dirty="0" smtClean="0"/>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pPr>
            <a:r>
              <a:rPr lang="en-US" dirty="0" smtClean="0"/>
              <a:t>Tiếp </a:t>
            </a:r>
            <a:r>
              <a:rPr lang="en-US" dirty="0"/>
              <a:t>hợp lớp (dùng thừa kế – inheritance</a:t>
            </a:r>
            <a:r>
              <a:rPr lang="en-US" dirty="0" smtClean="0"/>
              <a:t>)</a:t>
            </a:r>
          </a:p>
        </p:txBody>
      </p:sp>
      <p:sp>
        <p:nvSpPr>
          <p:cNvPr id="4" name="Rectangle 3"/>
          <p:cNvSpPr/>
          <p:nvPr/>
        </p:nvSpPr>
        <p:spPr>
          <a:xfrm>
            <a:off x="5408612" y="2452774"/>
            <a:ext cx="6321425" cy="3416320"/>
          </a:xfrm>
          <a:prstGeom prst="rect">
            <a:avLst/>
          </a:prstGeom>
        </p:spPr>
        <p:txBody>
          <a:bodyPr wrap="square">
            <a:spAutoFit/>
          </a:bodyPr>
          <a:lstStyle/>
          <a:p>
            <a:pPr>
              <a:lnSpc>
                <a:spcPct val="150000"/>
              </a:lnSpc>
              <a:spcBef>
                <a:spcPts val="0"/>
              </a:spcBef>
              <a:spcAft>
                <a:spcPts val="0"/>
              </a:spcAft>
            </a:pPr>
            <a:r>
              <a:rPr lang="en-US" dirty="0">
                <a:latin typeface="Constantia" panose="02030602050306030303" pitchFamily="18" charset="0"/>
              </a:rPr>
              <a:t>M</a:t>
            </a:r>
            <a:r>
              <a:rPr lang="vi-VN" dirty="0">
                <a:latin typeface="Constantia" panose="02030602050306030303" pitchFamily="18" charset="0"/>
              </a:rPr>
              <a:t>ột lớp mới (Adapter) sẽ </a:t>
            </a:r>
            <a:r>
              <a:rPr lang="vi-VN" i="1" dirty="0">
                <a:latin typeface="Constantia" panose="02030602050306030303" pitchFamily="18" charset="0"/>
              </a:rPr>
              <a:t>kế thừa</a:t>
            </a:r>
            <a:r>
              <a:rPr lang="vi-VN" dirty="0">
                <a:latin typeface="Constantia" panose="02030602050306030303" pitchFamily="18" charset="0"/>
              </a:rPr>
              <a:t> lớp có sẳn với giao diện không tương thích (Adaptee), đồng thời </a:t>
            </a:r>
            <a:r>
              <a:rPr lang="vi-VN" i="1" dirty="0">
                <a:latin typeface="Constantia" panose="02030602050306030303" pitchFamily="18" charset="0"/>
              </a:rPr>
              <a:t>cài đặt giao diện</a:t>
            </a:r>
            <a:r>
              <a:rPr lang="vi-VN" dirty="0">
                <a:latin typeface="Constantia" panose="02030602050306030303" pitchFamily="18" charset="0"/>
              </a:rPr>
              <a:t> mà người dùng mong muốn (Target). Trong lớp mới, khi cài đặt các phương thức của giao diện người dùng mong muốn, phương thức này sẽ gọi các phương thức cần thiết mà nó thừa kế được từ lớp có giao diện không tương thích. Tiếp hợp lớp đơn giản nhưng dễ gặp trường hợp đụng độ (trùng) tên phương thức</a:t>
            </a:r>
            <a:endParaRPr lang="en-US" dirty="0">
              <a:latin typeface="Constantia" panose="02030602050306030303" pitchFamily="18" charset="0"/>
            </a:endParaRPr>
          </a:p>
        </p:txBody>
      </p:sp>
      <p:pic>
        <p:nvPicPr>
          <p:cNvPr id="2050" name="Picture 2" descr="adapt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20" y="3276600"/>
            <a:ext cx="440422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23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1121</Words>
  <Application>Microsoft Office PowerPoint</Application>
  <PresentationFormat>Custom</PresentationFormat>
  <Paragraphs>74</Paragraphs>
  <Slides>15</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Century Gothic</vt:lpstr>
      <vt:lpstr>Constantia</vt:lpstr>
      <vt:lpstr>Courier New</vt:lpstr>
      <vt:lpstr>Verdana</vt:lpstr>
      <vt:lpstr>Retrospect</vt:lpstr>
      <vt:lpstr>DESIGN  PATTERN</vt:lpstr>
      <vt:lpstr>Mẫu Adapter</vt:lpstr>
      <vt:lpstr>Định nghĩa </vt:lpstr>
      <vt:lpstr>Khi nào sử dụng? </vt:lpstr>
      <vt:lpstr>Khả năng ứng dụng</vt:lpstr>
      <vt:lpstr>Cấu trúc và mối quan hệ</vt:lpstr>
      <vt:lpstr>Các hệ quả mang lại</vt:lpstr>
      <vt:lpstr>Các chú ý liên quan đến cài đặt</vt:lpstr>
      <vt:lpstr>Các chú ý liên quan đến cài đặt</vt:lpstr>
      <vt:lpstr>Các chú ý liên quan đến cài đặt</vt:lpstr>
      <vt:lpstr>Demo</vt:lpstr>
      <vt:lpstr>Sơ đồ lớp</vt:lpstr>
      <vt:lpstr>Code mẫu</vt:lpstr>
      <vt:lpstr>Ví dụ về một số hệ thống thực tế</vt:lpstr>
      <vt:lpstr>Các mẫu liên quan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2016-12-06T17:45:29Z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