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35"/>
  </p:notesMasterIdLst>
  <p:handoutMasterIdLst>
    <p:handoutMasterId r:id="rId36"/>
  </p:handoutMasterIdLst>
  <p:sldIdLst>
    <p:sldId id="256" r:id="rId3"/>
    <p:sldId id="257" r:id="rId4"/>
    <p:sldId id="258" r:id="rId5"/>
    <p:sldId id="259" r:id="rId6"/>
    <p:sldId id="263" r:id="rId7"/>
    <p:sldId id="265" r:id="rId8"/>
    <p:sldId id="266" r:id="rId9"/>
    <p:sldId id="286" r:id="rId10"/>
    <p:sldId id="267" r:id="rId11"/>
    <p:sldId id="268" r:id="rId12"/>
    <p:sldId id="269" r:id="rId13"/>
    <p:sldId id="270" r:id="rId14"/>
    <p:sldId id="271" r:id="rId15"/>
    <p:sldId id="272" r:id="rId16"/>
    <p:sldId id="288" r:id="rId17"/>
    <p:sldId id="289" r:id="rId18"/>
    <p:sldId id="291" r:id="rId19"/>
    <p:sldId id="290" r:id="rId20"/>
    <p:sldId id="273" r:id="rId21"/>
    <p:sldId id="274" r:id="rId22"/>
    <p:sldId id="275" r:id="rId23"/>
    <p:sldId id="276" r:id="rId24"/>
    <p:sldId id="277" r:id="rId25"/>
    <p:sldId id="287" r:id="rId26"/>
    <p:sldId id="278" r:id="rId27"/>
    <p:sldId id="279" r:id="rId28"/>
    <p:sldId id="280" r:id="rId29"/>
    <p:sldId id="281" r:id="rId30"/>
    <p:sldId id="282" r:id="rId31"/>
    <p:sldId id="283" r:id="rId32"/>
    <p:sldId id="284" r:id="rId33"/>
    <p:sldId id="285" r:id="rId3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8454" autoAdjust="0"/>
  </p:normalViewPr>
  <p:slideViewPr>
    <p:cSldViewPr>
      <p:cViewPr varScale="1">
        <p:scale>
          <a:sx n="87" d="100"/>
          <a:sy n="87" d="100"/>
        </p:scale>
        <p:origin x="1386" y="78"/>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11/5/2016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11/5/2016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43088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116747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smtClean="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smtClean="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22</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1. Một đối tượng, chẳng hạn như một file ảnh, mất quá nhiều thời gian để load.</a:t>
            </a:r>
          </a:p>
          <a:p>
            <a:r>
              <a:rPr lang="en-US" sz="1200" kern="1200" smtClean="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smtClean="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smtClean="0">
                <a:solidFill>
                  <a:schemeClr val="tx1"/>
                </a:solidFill>
                <a:effectLst/>
                <a:latin typeface="+mn-lt"/>
                <a:ea typeface="+mn-ea"/>
                <a:cs typeface="+mn-cs"/>
              </a:rPr>
              <a:t>4. Quyền truy cập đối tượng bị hạn chế, và proxy có thể xác nhận quyền truy cần của người dùng.</a:t>
            </a:r>
          </a:p>
          <a:p>
            <a:endParaRPr lang="en-US" smtClean="0"/>
          </a:p>
          <a:p>
            <a:r>
              <a:rPr lang="en-US" sz="1200" kern="1200" smtClean="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smtClean="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r>
              <a:rPr lang="en-US" smtClean="0"/>
              <a:t/>
            </a:r>
            <a:br>
              <a:rPr lang="en-US" smtClean="0"/>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23</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
            </a:r>
            <a:br>
              <a:rPr lang="vi-VN" sz="1200" b="1" i="0" kern="1200" smtClean="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24</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At </a:t>
            </a:r>
            <a:r>
              <a:rPr lang="en-US" sz="1200" b="0" i="0" kern="1200">
                <a:solidFill>
                  <a:schemeClr val="tx1"/>
                </a:solidFill>
                <a:effectLst/>
                <a:latin typeface="+mn-lt"/>
                <a:ea typeface="+mn-ea"/>
                <a:cs typeface="+mn-cs"/>
              </a:rPr>
              <a:t>that point the proxy can do different things prior to invoking </a:t>
            </a:r>
            <a:r>
              <a:rPr lang="en-US" sz="1200" b="0" i="0" kern="1200" smtClean="0">
                <a:solidFill>
                  <a:schemeClr val="tx1"/>
                </a:solidFill>
                <a:effectLst/>
                <a:latin typeface="+mn-lt"/>
                <a:ea typeface="+mn-ea"/>
                <a:cs typeface="+mn-cs"/>
              </a:rPr>
              <a:t>RealSubject’s </a:t>
            </a:r>
            <a:r>
              <a:rPr lang="en-US" sz="1200" b="0" i="0" kern="1200">
                <a:solidFill>
                  <a:schemeClr val="tx1"/>
                </a:solidFill>
                <a:effectLst/>
                <a:latin typeface="+mn-lt"/>
                <a:ea typeface="+mn-ea"/>
                <a:cs typeface="+mn-cs"/>
              </a:rPr>
              <a:t>doSomething() method.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0" i="0" kern="1200">
                <a:solidFill>
                  <a:schemeClr val="tx1"/>
                </a:solidFill>
                <a:effectLst/>
                <a:latin typeface="+mn-lt"/>
                <a:ea typeface="+mn-ea"/>
                <a:cs typeface="+mn-cs"/>
              </a:rPr>
              <a:t>client might create a RealSubject object at that point, perform initialization, check permissions of the client to invoke the method, and then invoke the method on the object.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0" i="0" kern="1200">
                <a:solidFill>
                  <a:schemeClr val="tx1"/>
                </a:solidFill>
                <a:effectLst/>
                <a:latin typeface="+mn-lt"/>
                <a:ea typeface="+mn-ea"/>
                <a:cs typeface="+mn-cs"/>
              </a:rPr>
              <a:t>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25</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11/5/2016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11/5/2016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11/5/2016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a:solidFill>
                  <a:schemeClr val="tx1"/>
                </a:solidFill>
                <a:latin typeface="Constantia" panose="02030602050306030303" pitchFamily="18" charset="0"/>
              </a:rPr>
              <a:t>DESIGN</a:t>
            </a:r>
            <a:r>
              <a:rPr lang="en-US" sz="5400">
                <a:latin typeface="Constantia" panose="02030602050306030303" pitchFamily="18" charset="0"/>
              </a:rPr>
              <a:t>  </a:t>
            </a:r>
            <a:r>
              <a:rPr lang="en-US" sz="5400">
                <a:solidFill>
                  <a:schemeClr val="tx1"/>
                </a:solidFill>
                <a:latin typeface="Constantia" panose="02030602050306030303" pitchFamily="18" charset="0"/>
              </a:rPr>
              <a:t>PATTERN</a:t>
            </a:r>
            <a:endParaRPr lang="en-US" sz="5400" dirty="0">
              <a:solidFill>
                <a:schemeClr val="tx1"/>
              </a:solidFill>
              <a:latin typeface="Constantia" panose="02030602050306030303" pitchFamily="18" charset="0"/>
            </a:endParaRP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a:solidFill>
                  <a:schemeClr val="tx1"/>
                </a:solidFill>
              </a:rPr>
              <a:t>Mẫu: Proxy, Decorator</a:t>
            </a:r>
          </a:p>
          <a:p>
            <a:pPr algn="ctr"/>
            <a:r>
              <a:rPr lang="en-US">
                <a:solidFill>
                  <a:schemeClr val="tx1"/>
                </a:solidFill>
              </a:rPr>
              <a:t>Nhóm trình bày: </a:t>
            </a:r>
            <a:r>
              <a:rPr lang="en-US" smtClean="0">
                <a:solidFill>
                  <a:schemeClr val="tx1"/>
                </a:solidFill>
              </a:rPr>
              <a:t>28</a:t>
            </a:r>
          </a:p>
          <a:p>
            <a:pPr algn="ctr"/>
            <a:r>
              <a:rPr lang="en-US" smtClean="0">
                <a:solidFill>
                  <a:schemeClr val="tx1"/>
                </a:solidFill>
              </a:rPr>
              <a:t>Văn Vũ Tuấn</a:t>
            </a:r>
          </a:p>
          <a:p>
            <a:pPr algn="ctr"/>
            <a:r>
              <a:rPr lang="en-US" smtClean="0">
                <a:solidFill>
                  <a:schemeClr val="tx1"/>
                </a:solidFill>
              </a:rPr>
              <a:t>Phạm Ngọc Linh</a:t>
            </a:r>
          </a:p>
          <a:p>
            <a:pPr algn="ctr"/>
            <a:r>
              <a:rPr lang="en-US" smtClean="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a:t>
            </a:r>
            <a:r>
              <a:rPr lang="en-US" smtClean="0">
                <a:latin typeface="Constantia" panose="02030602050306030303" pitchFamily="18" charset="0"/>
              </a:rPr>
              <a:t>Thông </a:t>
            </a:r>
            <a:r>
              <a:rPr lang="en-US">
                <a:latin typeface="Constantia" panose="02030602050306030303" pitchFamily="18" charset="0"/>
              </a:rPr>
              <a:t>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p:txBody>
          <a:bodyPr>
            <a:normAutofit/>
          </a:bodyPr>
          <a:lstStyle/>
          <a:p>
            <a:pPr lvl="1"/>
            <a:r>
              <a:rPr lang="en-US" b="1"/>
              <a:t>Component </a:t>
            </a:r>
            <a:r>
              <a:rPr lang="en-US"/>
              <a:t>  </a:t>
            </a:r>
          </a:p>
          <a:p>
            <a:pPr lvl="2"/>
            <a:r>
              <a:rPr lang="en-US" sz="1800"/>
              <a:t>Một giao diện được định nghĩa cho các đối tượng cần được trang trí.</a:t>
            </a:r>
          </a:p>
          <a:p>
            <a:pPr lvl="1"/>
            <a:r>
              <a:rPr lang="en-US" b="1"/>
              <a:t>ConcreteComponent </a:t>
            </a:r>
            <a:r>
              <a:rPr lang="en-US"/>
              <a:t>  </a:t>
            </a:r>
          </a:p>
          <a:p>
            <a:pPr lvl="2"/>
            <a:r>
              <a:rPr lang="en-US" sz="1800"/>
              <a:t>Một đối tượng cụ thể hiện thực giao diện Component</a:t>
            </a:r>
            <a:r>
              <a:rPr lang="en-US"/>
              <a:t>.</a:t>
            </a:r>
          </a:p>
          <a:p>
            <a:pPr lvl="1"/>
            <a:r>
              <a:rPr lang="en-US" b="1"/>
              <a:t>Decorator </a:t>
            </a:r>
            <a:endParaRPr lang="en-US"/>
          </a:p>
          <a:p>
            <a:pPr lvl="2"/>
            <a:r>
              <a:rPr lang="en-US" sz="1800" smtClean="0"/>
              <a:t>Là lớp thuần ảo có </a:t>
            </a:r>
            <a:r>
              <a:rPr lang="en-US" sz="1800"/>
              <a:t>kiểu dữ </a:t>
            </a:r>
            <a:r>
              <a:rPr lang="en-US" sz="1800"/>
              <a:t>liệu </a:t>
            </a:r>
            <a:r>
              <a:rPr lang="en-US" sz="1800" smtClean="0"/>
              <a:t>được kế thừa Component </a:t>
            </a:r>
            <a:r>
              <a:rPr lang="en-US" sz="1800"/>
              <a:t>và giữ một tham chiếu đến một đối tượng </a:t>
            </a:r>
            <a:r>
              <a:rPr lang="en-US" sz="1800"/>
              <a:t>kiểu </a:t>
            </a:r>
            <a:r>
              <a:rPr lang="en-US" sz="1800" smtClean="0"/>
              <a:t>Component. </a:t>
            </a:r>
            <a:endParaRPr lang="en-US" sz="1800"/>
          </a:p>
          <a:p>
            <a:pPr lvl="2"/>
            <a:r>
              <a:rPr lang="en-US" sz="1800"/>
              <a:t>Định nghĩa một giao </a:t>
            </a:r>
            <a:r>
              <a:rPr lang="en-US" sz="1800"/>
              <a:t>diện </a:t>
            </a:r>
            <a:r>
              <a:rPr lang="en-US" sz="1800" smtClean="0"/>
              <a:t>nhất </a:t>
            </a:r>
            <a:r>
              <a:rPr lang="en-US" sz="1800"/>
              <a:t>quán cho các Decorator hiện </a:t>
            </a:r>
            <a:r>
              <a:rPr lang="en-US" sz="1800"/>
              <a:t>thực </a:t>
            </a:r>
            <a:r>
              <a:rPr lang="en-US" sz="1800" smtClean="0"/>
              <a:t>nó.</a:t>
            </a:r>
            <a:endParaRPr lang="en-US" sz="1800"/>
          </a:p>
          <a:p>
            <a:pPr lvl="1"/>
            <a:r>
              <a:rPr lang="en-US" b="1"/>
              <a:t>ConcreteDecorator </a:t>
            </a:r>
            <a:r>
              <a:rPr lang="en-US"/>
              <a:t> </a:t>
            </a:r>
          </a:p>
          <a:p>
            <a:pPr lvl="2"/>
            <a:r>
              <a:rPr lang="en-US" sz="1800"/>
              <a:t>Thêm các trách nhiệm mới vào các đối tượng hiện thực hóa giao diện Component đang được nó tham chiếu.</a:t>
            </a:r>
          </a:p>
        </p:txBody>
      </p:sp>
    </p:spTree>
    <p:extLst>
      <p:ext uri="{BB962C8B-B14F-4D97-AF65-F5344CB8AC3E}">
        <p14:creationId xmlns:p14="http://schemas.microsoft.com/office/powerpoint/2010/main" val="995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13314" name="Picture 2" descr="Kết quả hình ảnh cho relation between components of decorator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5040" y="2209800"/>
            <a:ext cx="6058746" cy="312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normAutofit/>
          </a:bodyPr>
          <a:lstStyle/>
          <a:p>
            <a:pPr lvl="1"/>
            <a:r>
              <a:rPr lang="vi-VN" sz="2000"/>
              <a:t>Decorator cung cấp sự linh hoạt tốt hơn là sử dụng kế thừa tĩnh.</a:t>
            </a:r>
          </a:p>
          <a:p>
            <a:pPr lvl="1"/>
            <a:r>
              <a:rPr lang="vi-VN" sz="2000"/>
              <a:t>Decorator tăng cường khả năng mở rộng của các đối tượng, vì những thay đổi được thực hiện bằng cách tạo các class mới.</a:t>
            </a:r>
          </a:p>
          <a:p>
            <a:pPr lvl="1"/>
            <a:r>
              <a:rPr lang="vi-VN" sz="2000"/>
              <a:t>Decorator đơn giản hóa mã bằng cách cho phép bạn để phát triển một loạt các chức năng từ ứng với các class tương ứng thay vì thêm tất cả các hành vi vào một đối tượng</a:t>
            </a:r>
            <a:r>
              <a:rPr lang="vi-VN" sz="2000" smtClean="0"/>
              <a:t>.</a:t>
            </a:r>
            <a:endParaRPr lang="en-US" sz="2000" smtClean="0"/>
          </a:p>
          <a:p>
            <a:pPr lvl="1"/>
            <a:r>
              <a:rPr lang="en-US" sz="2000" smtClean="0"/>
              <a:t>Việc trang trí đối tượng bằng cách thêm vào các chức năng trong thời gian runtime làm cho việc debug chương trình khó khan hơn</a:t>
            </a:r>
            <a:r>
              <a:rPr lang="en-US" sz="2000" smtClean="0"/>
              <a:t>.</a:t>
            </a:r>
          </a:p>
          <a:p>
            <a:pPr lvl="1"/>
            <a:r>
              <a:rPr lang="en-US" sz="2000" smtClean="0"/>
              <a:t>Việc tạo ra quá nhiều lớp con cho mỗi decorator làm cho vấn đề bảo trì code phức tạp hơn.</a:t>
            </a:r>
            <a:endParaRPr lang="en-US" sz="2000"/>
          </a:p>
          <a:p>
            <a:pPr lvl="1"/>
            <a:endParaRPr lang="en-US" sz="2000"/>
          </a:p>
        </p:txBody>
      </p:sp>
    </p:spTree>
    <p:extLst>
      <p:ext uri="{BB962C8B-B14F-4D97-AF65-F5344CB8AC3E}">
        <p14:creationId xmlns:p14="http://schemas.microsoft.com/office/powerpoint/2010/main" val="8095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smtClean="0"/>
              <a:t>Chỉ </a:t>
            </a:r>
            <a:r>
              <a:rPr lang="en-US" sz="2000"/>
              <a:t>có duy nhất một đối tượng bên trong một Decorator, có thể có nhiều các tùy chọn trang trí hay các lớp bao, và có một giao diện chung cho chúng nhằm giúp cho các lớp có thể hoán đổi với nhau (interchangeable</a:t>
            </a:r>
            <a:r>
              <a:rPr lang="en-US" sz="2000" smtClean="0"/>
              <a:t>).</a:t>
            </a:r>
          </a:p>
          <a:p>
            <a:pPr lvl="1">
              <a:buFont typeface="Arial" panose="020B0604020202020204" pitchFamily="34" charset="0"/>
              <a:buChar char="•"/>
            </a:pPr>
            <a:r>
              <a:rPr lang="en-US" sz="2000" smtClean="0"/>
              <a:t>Các decorator cần phải giữ một tham chiếu đến một đối tượng có thực thi giao diện gốc mà chúng kế thừa từ đó, đối tượng đó phải được khởi tạo trong hàm khởi tạo của decorator.</a:t>
            </a:r>
            <a:endParaRPr lang="en-US" sz="2000" smtClean="0"/>
          </a:p>
          <a:p>
            <a:pPr lvl="1">
              <a:buFont typeface="Arial" panose="020B0604020202020204" pitchFamily="34" charset="0"/>
              <a:buChar char="•"/>
            </a:pPr>
            <a:r>
              <a:rPr lang="en-US" sz="2000" smtClean="0"/>
              <a:t>Định nghĩa một decorator cho nhu cầu chọn trang trí một đối tượng nào đó.</a:t>
            </a:r>
            <a:endParaRPr lang="en-US" sz="2000" smtClean="0"/>
          </a:p>
          <a:p>
            <a:pPr lvl="1">
              <a:buFont typeface="Arial" panose="020B0604020202020204" pitchFamily="34" charset="0"/>
              <a:buChar char="•"/>
            </a:pPr>
            <a:r>
              <a:rPr lang="en-US" sz="2000" smtClean="0"/>
              <a:t>Client (nơi sử dụng các decorator) sẽ quyết định đối tượng trung tâm nào sẽ được sử dụng và nó sẽ được trang trí bởi các decorator nào</a:t>
            </a:r>
          </a:p>
          <a:p>
            <a:pPr lvl="1">
              <a:buFont typeface="Arial" panose="020B0604020202020204" pitchFamily="34" charset="0"/>
              <a:buChar char="•"/>
            </a:pPr>
            <a:endParaRPr lang="en-US" sz="2000" smtClean="0"/>
          </a:p>
          <a:p>
            <a:endParaRPr lang="en-US" sz="2000"/>
          </a:p>
        </p:txBody>
      </p:sp>
    </p:spTree>
    <p:extLst>
      <p:ext uri="{BB962C8B-B14F-4D97-AF65-F5344CB8AC3E}">
        <p14:creationId xmlns:p14="http://schemas.microsoft.com/office/powerpoint/2010/main" val="300636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r>
              <a:rPr lang="en-US" sz="2000" smtClean="0"/>
              <a:t>Bài toán:</a:t>
            </a:r>
          </a:p>
          <a:p>
            <a:pPr lvl="1"/>
            <a:r>
              <a:rPr lang="en-US" sz="2000" smtClean="0"/>
              <a:t>Một nhà hàng ẩm thực có thực đơn các món ăn bao gồm nhiều món khác nhau: đồ chay, đồ mặn, đồ thịt, v.v.. Khách hàng khi gọi món có thể them các tùy chọn khác nhau: ăn với đồ chay, kèm đồ uống với coca,… Khi đó giá tiền mà khách hàng phải trả sẽ bằng giá của món ăn đó và giá các phụ kiện kèm theo.</a:t>
            </a:r>
          </a:p>
          <a:p>
            <a:pPr lvl="1"/>
            <a:r>
              <a:rPr lang="en-US" sz="2000" smtClean="0"/>
              <a:t>Xây dựng một chương trình giúp khách hàng chọn lựa thực đơn theo ý muốn của mình.</a:t>
            </a:r>
            <a:endParaRPr lang="en-US" sz="2000"/>
          </a:p>
        </p:txBody>
      </p:sp>
    </p:spTree>
    <p:extLst>
      <p:ext uri="{BB962C8B-B14F-4D97-AF65-F5344CB8AC3E}">
        <p14:creationId xmlns:p14="http://schemas.microsoft.com/office/powerpoint/2010/main" val="54855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smtClean="0"/>
              <a:t>Sơ đồ lớp</a:t>
            </a:r>
            <a:endParaRPr lang="en-US" i="1"/>
          </a:p>
        </p:txBody>
      </p:sp>
      <p:pic>
        <p:nvPicPr>
          <p:cNvPr id="4" name="Content Placeholder 3"/>
          <p:cNvPicPr>
            <a:picLocks noGrp="1" noChangeAspect="1"/>
          </p:cNvPicPr>
          <p:nvPr>
            <p:ph idx="1"/>
          </p:nvPr>
        </p:nvPicPr>
        <p:blipFill>
          <a:blip r:embed="rId2"/>
          <a:stretch>
            <a:fillRect/>
          </a:stretch>
        </p:blipFill>
        <p:spPr>
          <a:xfrm>
            <a:off x="2055812" y="1905000"/>
            <a:ext cx="7986616" cy="4022725"/>
          </a:xfrm>
          <a:prstGeom prst="rect">
            <a:avLst/>
          </a:prstGeom>
        </p:spPr>
      </p:pic>
    </p:spTree>
    <p:extLst>
      <p:ext uri="{BB962C8B-B14F-4D97-AF65-F5344CB8AC3E}">
        <p14:creationId xmlns:p14="http://schemas.microsoft.com/office/powerpoint/2010/main" val="188103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a:t>
            </a:r>
            <a:r>
              <a:rPr lang="en-US" i="1" smtClean="0"/>
              <a:t>mẫu</a:t>
            </a:r>
            <a:endParaRPr lang="en-US" i="1"/>
          </a:p>
        </p:txBody>
      </p:sp>
      <p:pic>
        <p:nvPicPr>
          <p:cNvPr id="5" name="Content Placeholder 4"/>
          <p:cNvPicPr>
            <a:picLocks noGrp="1" noChangeAspect="1"/>
          </p:cNvPicPr>
          <p:nvPr>
            <p:ph idx="1"/>
          </p:nvPr>
        </p:nvPicPr>
        <p:blipFill>
          <a:blip r:embed="rId2"/>
          <a:stretch>
            <a:fillRect/>
          </a:stretch>
        </p:blipFill>
        <p:spPr>
          <a:xfrm>
            <a:off x="1217612" y="1905000"/>
            <a:ext cx="2647495" cy="1583306"/>
          </a:xfrm>
          <a:prstGeom prst="rect">
            <a:avLst/>
          </a:prstGeom>
        </p:spPr>
      </p:pic>
      <p:pic>
        <p:nvPicPr>
          <p:cNvPr id="6" name="Picture 5"/>
          <p:cNvPicPr>
            <a:picLocks noChangeAspect="1"/>
          </p:cNvPicPr>
          <p:nvPr/>
        </p:nvPicPr>
        <p:blipFill>
          <a:blip r:embed="rId3"/>
          <a:stretch>
            <a:fillRect/>
          </a:stretch>
        </p:blipFill>
        <p:spPr>
          <a:xfrm>
            <a:off x="4037012" y="1905000"/>
            <a:ext cx="2971800" cy="2624897"/>
          </a:xfrm>
          <a:prstGeom prst="rect">
            <a:avLst/>
          </a:prstGeom>
        </p:spPr>
      </p:pic>
      <p:pic>
        <p:nvPicPr>
          <p:cNvPr id="7" name="Picture 6"/>
          <p:cNvPicPr>
            <a:picLocks noChangeAspect="1"/>
          </p:cNvPicPr>
          <p:nvPr/>
        </p:nvPicPr>
        <p:blipFill>
          <a:blip r:embed="rId4"/>
          <a:stretch>
            <a:fillRect/>
          </a:stretch>
        </p:blipFill>
        <p:spPr>
          <a:xfrm>
            <a:off x="7313612" y="1905000"/>
            <a:ext cx="3505200" cy="3981635"/>
          </a:xfrm>
          <a:prstGeom prst="rect">
            <a:avLst/>
          </a:prstGeom>
        </p:spPr>
      </p:pic>
    </p:spTree>
    <p:extLst>
      <p:ext uri="{BB962C8B-B14F-4D97-AF65-F5344CB8AC3E}">
        <p14:creationId xmlns:p14="http://schemas.microsoft.com/office/powerpoint/2010/main" val="93035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7612" y="1981200"/>
            <a:ext cx="3798277" cy="3200400"/>
          </a:xfrm>
          <a:prstGeom prst="rect">
            <a:avLst/>
          </a:prstGeom>
        </p:spPr>
      </p:pic>
      <p:pic>
        <p:nvPicPr>
          <p:cNvPr id="5" name="Picture 4"/>
          <p:cNvPicPr>
            <a:picLocks noChangeAspect="1"/>
          </p:cNvPicPr>
          <p:nvPr/>
        </p:nvPicPr>
        <p:blipFill>
          <a:blip r:embed="rId3"/>
          <a:stretch>
            <a:fillRect/>
          </a:stretch>
        </p:blipFill>
        <p:spPr>
          <a:xfrm>
            <a:off x="6018212" y="1981200"/>
            <a:ext cx="4632486" cy="3200400"/>
          </a:xfrm>
          <a:prstGeom prst="rect">
            <a:avLst/>
          </a:prstGeom>
        </p:spPr>
      </p:pic>
    </p:spTree>
    <p:extLst>
      <p:ext uri="{BB962C8B-B14F-4D97-AF65-F5344CB8AC3E}">
        <p14:creationId xmlns:p14="http://schemas.microsoft.com/office/powerpoint/2010/main" val="42463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Mối quan hệ của các đối tượng trong code mẫu</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000" smtClean="0"/>
              <a:t>IFood: Định nghĩa một giao diện chung cho các loại thức ăn và các Decorator sẽ hiện thực</a:t>
            </a:r>
          </a:p>
          <a:p>
            <a:pPr lvl="1">
              <a:buFont typeface="Arial" panose="020B0604020202020204" pitchFamily="34" charset="0"/>
              <a:buChar char="•"/>
            </a:pPr>
            <a:r>
              <a:rPr lang="en-US" sz="2000" smtClean="0"/>
              <a:t>FoodDecorator: lớp ảo cha của các Decorator, các Decorator (thêm coca, them đồ cay, …) sẽ là lớp con của lớp này.</a:t>
            </a:r>
          </a:p>
          <a:p>
            <a:pPr lvl="1">
              <a:buFont typeface="Arial" panose="020B0604020202020204" pitchFamily="34" charset="0"/>
              <a:buChar char="•"/>
            </a:pPr>
            <a:r>
              <a:rPr lang="en-US" sz="2000" smtClean="0"/>
              <a:t>Các lớp Decorator giữ một tham chiếu đến một đối tượng có kiểu IFood và khi được khởi tạo sẽ truyền vào các đối tượng có kiểu được kế thừa từ Ifood tương ứng (thông qua các hàm khởi tạo).</a:t>
            </a:r>
          </a:p>
          <a:p>
            <a:pPr lvl="1">
              <a:buFont typeface="Arial" panose="020B0604020202020204" pitchFamily="34" charset="0"/>
              <a:buChar char="•"/>
            </a:pPr>
            <a:endParaRPr lang="en-US" sz="2000"/>
          </a:p>
        </p:txBody>
      </p:sp>
    </p:spTree>
    <p:extLst>
      <p:ext uri="{BB962C8B-B14F-4D97-AF65-F5344CB8AC3E}">
        <p14:creationId xmlns:p14="http://schemas.microsoft.com/office/powerpoint/2010/main" val="42589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a:t>Các control trong </a:t>
            </a:r>
            <a:r>
              <a:rPr lang="en-US" sz="2000"/>
              <a:t>Windows </a:t>
            </a:r>
            <a:r>
              <a:rPr lang="en-US" sz="2000" smtClean="0"/>
              <a:t>Form.</a:t>
            </a:r>
            <a:endParaRPr lang="en-US" sz="2000"/>
          </a:p>
          <a:p>
            <a:pPr lvl="1">
              <a:buFont typeface="Arial" panose="020B0604020202020204" pitchFamily="34" charset="0"/>
              <a:buChar char="•"/>
            </a:pPr>
            <a:r>
              <a:rPr lang="en-US" sz="2000"/>
              <a:t>Các lớp Stream trong .NET (Buffered Reader là một decorator của Stream </a:t>
            </a:r>
            <a:r>
              <a:rPr lang="en-US" sz="2000"/>
              <a:t>class</a:t>
            </a:r>
            <a:r>
              <a:rPr lang="en-US" sz="2000" smtClean="0"/>
              <a:t>).</a:t>
            </a:r>
            <a:endParaRPr lang="en-US" sz="2000"/>
          </a:p>
          <a:p>
            <a:pPr lvl="1">
              <a:buFont typeface="Arial" panose="020B0604020202020204" pitchFamily="34" charset="0"/>
              <a:buChar char="•"/>
            </a:pPr>
            <a:r>
              <a:rPr lang="en-US" sz="2000"/>
              <a:t>Extension method trong .NET, (cho các class bị sealed vẫn có </a:t>
            </a:r>
            <a:r>
              <a:rPr lang="en-US" sz="2000"/>
              <a:t>thể </a:t>
            </a:r>
            <a:r>
              <a:rPr lang="en-US" sz="2000" smtClean="0"/>
              <a:t>thêm </a:t>
            </a:r>
            <a:r>
              <a:rPr lang="en-US" sz="2000"/>
              <a:t>vào các </a:t>
            </a:r>
            <a:r>
              <a:rPr lang="en-US" sz="2000"/>
              <a:t>phương </a:t>
            </a:r>
            <a:r>
              <a:rPr lang="en-US" sz="2000" smtClean="0"/>
              <a:t>thức).</a:t>
            </a:r>
            <a:endParaRPr lang="en-US" sz="2000"/>
          </a:p>
          <a:p>
            <a:pPr marL="0" indent="0">
              <a:buNone/>
            </a:pPr>
            <a:endParaRPr lang="en-US" sz="2000" smtClean="0"/>
          </a:p>
        </p:txBody>
      </p:sp>
    </p:spTree>
    <p:extLst>
      <p:ext uri="{BB962C8B-B14F-4D97-AF65-F5344CB8AC3E}">
        <p14:creationId xmlns:p14="http://schemas.microsoft.com/office/powerpoint/2010/main" val="99411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sz="half" idx="1"/>
          </p:nvPr>
        </p:nvSpPr>
        <p:spPr>
          <a:xfrm>
            <a:off x="1522413" y="1905000"/>
            <a:ext cx="9753599" cy="4267200"/>
          </a:xfrm>
        </p:spPr>
        <p:txBody>
          <a:bodyPr>
            <a:normAutofit/>
          </a:bodyPr>
          <a:lstStyle/>
          <a:p>
            <a:pPr lvl="1"/>
            <a:r>
              <a:rPr lang="en-US" sz="2000">
                <a:latin typeface="Constantia" panose="02030602050306030303" pitchFamily="18" charset="0"/>
              </a:rPr>
              <a:t>Giới thiệu về </a:t>
            </a:r>
            <a:r>
              <a:rPr lang="en-US" sz="2000" smtClean="0">
                <a:latin typeface="Constantia" panose="02030602050306030303" pitchFamily="18" charset="0"/>
              </a:rPr>
              <a:t>Mẫu Thiết Kế</a:t>
            </a:r>
            <a:endParaRPr lang="en-US" sz="2000">
              <a:latin typeface="Constantia" panose="02030602050306030303" pitchFamily="18" charset="0"/>
            </a:endParaRPr>
          </a:p>
          <a:p>
            <a:pPr lvl="1"/>
            <a:r>
              <a:rPr lang="en-US" sz="2000">
                <a:latin typeface="Constantia" panose="02030602050306030303" pitchFamily="18" charset="0"/>
              </a:rPr>
              <a:t>Giới thiệu về các </a:t>
            </a:r>
            <a:r>
              <a:rPr lang="en-US" sz="2000" smtClean="0">
                <a:latin typeface="Constantia" panose="02030602050306030303" pitchFamily="18" charset="0"/>
              </a:rPr>
              <a:t>Mẫu Kiến Trúc</a:t>
            </a:r>
            <a:endParaRPr lang="en-US" sz="2000" dirty="0">
              <a:latin typeface="Constantia" panose="02030602050306030303" pitchFamily="18" charset="0"/>
            </a:endParaRPr>
          </a:p>
          <a:p>
            <a:pPr lvl="1"/>
            <a:r>
              <a:rPr lang="en-US" sz="2000">
                <a:latin typeface="Constantia" panose="02030602050306030303" pitchFamily="18" charset="0"/>
              </a:rPr>
              <a:t>Mẫu </a:t>
            </a:r>
            <a:r>
              <a:rPr lang="en-US" sz="2000" b="1" smtClean="0">
                <a:latin typeface="Constantia" panose="02030602050306030303" pitchFamily="18" charset="0"/>
              </a:rPr>
              <a:t>Người trang trí - Decorator</a:t>
            </a:r>
            <a:endParaRPr lang="en-US" sz="2000" b="1" dirty="0">
              <a:latin typeface="Constantia" panose="02030602050306030303" pitchFamily="18" charset="0"/>
            </a:endParaRPr>
          </a:p>
          <a:p>
            <a:pPr lvl="1"/>
            <a:r>
              <a:rPr lang="en-US" sz="2000">
                <a:latin typeface="Constantia" panose="02030602050306030303" pitchFamily="18" charset="0"/>
              </a:rPr>
              <a:t>Mẫu </a:t>
            </a:r>
            <a:r>
              <a:rPr lang="en-US" sz="2000" b="1" smtClean="0">
                <a:latin typeface="Constantia" panose="02030602050306030303" pitchFamily="18" charset="0"/>
              </a:rPr>
              <a:t>Người đại diện </a:t>
            </a:r>
            <a:r>
              <a:rPr lang="en-US" sz="2000" smtClean="0">
                <a:latin typeface="Constantia" panose="02030602050306030303" pitchFamily="18" charset="0"/>
              </a:rPr>
              <a:t>– </a:t>
            </a:r>
            <a:r>
              <a:rPr lang="en-US" sz="2000" b="1" smtClean="0">
                <a:latin typeface="Constantia" panose="02030602050306030303" pitchFamily="18" charset="0"/>
              </a:rPr>
              <a:t>Proxy</a:t>
            </a:r>
          </a:p>
          <a:p>
            <a:pPr lvl="1"/>
            <a:r>
              <a:rPr lang="en-US" sz="2000" smtClean="0">
                <a:latin typeface="Constantia" panose="02030602050306030303" pitchFamily="18" charset="0"/>
              </a:rPr>
              <a:t>Tài liệu tham khảo</a:t>
            </a:r>
          </a:p>
          <a:p>
            <a:pPr lvl="1"/>
            <a:r>
              <a:rPr lang="en-US" sz="2000" smtClean="0">
                <a:latin typeface="Constantia" panose="02030602050306030303" pitchFamily="18" charset="0"/>
              </a:rPr>
              <a:t>Câu hỏi</a:t>
            </a:r>
            <a:endParaRPr lang="en-US" sz="2000">
              <a:latin typeface="Constantia" panose="02030602050306030303" pitchFamily="18" charset="0"/>
            </a:endParaRP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sz="2000"/>
              <a:t>Mẫu Composite: </a:t>
            </a:r>
          </a:p>
          <a:p>
            <a:pPr lvl="2"/>
            <a:r>
              <a:rPr lang="vi-VN" sz="2000"/>
              <a:t>Một Decorator có thể được xem như là một mẫu Composite nhưng với chỉ một thành phần. </a:t>
            </a:r>
          </a:p>
          <a:p>
            <a:pPr lvl="2"/>
            <a:r>
              <a:rPr lang="vi-VN" sz="2000"/>
              <a:t>Tuy nhiên, một Decorator có khả năng bổ sung các trách nhiệm cho thành phần </a:t>
            </a:r>
            <a:r>
              <a:rPr lang="en-US" sz="2000" smtClean="0"/>
              <a:t>mà nó giữ tham chiếu</a:t>
            </a:r>
            <a:r>
              <a:rPr lang="vi-VN" sz="2000" smtClean="0"/>
              <a:t> </a:t>
            </a:r>
            <a:r>
              <a:rPr lang="vi-VN" sz="2000"/>
              <a:t>- nó không dành cho việc quản lý </a:t>
            </a:r>
            <a:r>
              <a:rPr lang="en-US" sz="2000" smtClean="0"/>
              <a:t>một </a:t>
            </a:r>
            <a:r>
              <a:rPr lang="vi-VN" sz="2000" smtClean="0"/>
              <a:t>tập </a:t>
            </a:r>
            <a:r>
              <a:rPr lang="vi-VN" sz="2000"/>
              <a:t>hợp các đối tượng.</a:t>
            </a:r>
            <a:endParaRPr lang="en-US" sz="2000"/>
          </a:p>
          <a:p>
            <a:pPr marL="383933" lvl="2" indent="0">
              <a:buNone/>
            </a:pPr>
            <a:r>
              <a:rPr lang="vi-VN" sz="2000"/>
              <a:t>	</a:t>
            </a:r>
          </a:p>
          <a:p>
            <a:pPr lvl="1"/>
            <a:endParaRPr lang="en-US" sz="2000"/>
          </a:p>
        </p:txBody>
      </p:sp>
    </p:spTree>
    <p:extLst>
      <p:ext uri="{BB962C8B-B14F-4D97-AF65-F5344CB8AC3E}">
        <p14:creationId xmlns:p14="http://schemas.microsoft.com/office/powerpoint/2010/main" val="1403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Proxy</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Proxy Pattern</a:t>
            </a:r>
          </a:p>
          <a:p>
            <a:pPr marL="285750" indent="-285750">
              <a:buFontTx/>
              <a:buChar char="-"/>
            </a:pPr>
            <a:r>
              <a:rPr lang="en-US"/>
              <a:t>Phân loại: Structural Pattern</a:t>
            </a:r>
          </a:p>
          <a:p>
            <a:pPr marL="285750" indent="-285750">
              <a:buFontTx/>
              <a:buChar char="-"/>
            </a:pPr>
            <a:r>
              <a:rPr lang="en-US"/>
              <a:t>Tên khác: Không có</a:t>
            </a:r>
          </a:p>
          <a:p>
            <a:endParaRPr lang="en-US"/>
          </a:p>
        </p:txBody>
      </p:sp>
      <p:pic>
        <p:nvPicPr>
          <p:cNvPr id="8194" name="Picture 2" descr="Kết quả hình ảnh cho pro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268" y="2266902"/>
            <a:ext cx="6324262" cy="236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normAutofit/>
          </a:bodyPr>
          <a:lstStyle/>
          <a:p>
            <a:pPr lvl="1"/>
            <a:r>
              <a:rPr lang="en-US" sz="2000" i="1" smtClean="0"/>
              <a:t>“Cung cấp một sự thay thế hay giữ cho một đối tượng thực sự để kiểm soát các truy cập đến nó</a:t>
            </a:r>
            <a:r>
              <a:rPr lang="en-US" sz="2000" smtClean="0"/>
              <a:t>.” </a:t>
            </a:r>
            <a:r>
              <a:rPr lang="en-US" sz="2000"/>
              <a:t>(GoF)</a:t>
            </a:r>
          </a:p>
          <a:p>
            <a:endParaRPr lang="en-US" sz="200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buFont typeface="Courier New" panose="02070309020205020404" pitchFamily="49" charset="0"/>
              <a:buChar char="o"/>
            </a:pPr>
            <a:r>
              <a:rPr lang="en-US" smtClean="0"/>
              <a:t>Khi ta cần khả năng kiểm soát các truy xuất đến đôi tượng do nhiều lý do khác nhau:</a:t>
            </a:r>
          </a:p>
          <a:p>
            <a:pPr lvl="2">
              <a:buFont typeface="Courier New" panose="02070309020205020404" pitchFamily="49" charset="0"/>
              <a:buChar char="o"/>
            </a:pPr>
            <a:r>
              <a:rPr lang="en-US" smtClean="0"/>
              <a:t>Khi đối tượng đó tốn nhiều tài nguyên để được khởi </a:t>
            </a:r>
            <a:r>
              <a:rPr lang="en-US" smtClean="0"/>
              <a:t>tạo và quá trình khởi tạo chúng mất nhiều thời gian.</a:t>
            </a:r>
            <a:endParaRPr lang="en-US" smtClean="0"/>
          </a:p>
          <a:p>
            <a:pPr lvl="2">
              <a:buFont typeface="Courier New" panose="02070309020205020404" pitchFamily="49" charset="0"/>
              <a:buChar char="o"/>
            </a:pPr>
            <a:r>
              <a:rPr lang="en-US" smtClean="0"/>
              <a:t>Cung cấp các quyền truy cập vào đối </a:t>
            </a:r>
            <a:r>
              <a:rPr lang="en-US" smtClean="0"/>
              <a:t>tượng.</a:t>
            </a:r>
            <a:endParaRPr lang="en-US" smtClean="0"/>
          </a:p>
          <a:p>
            <a:pPr lvl="2">
              <a:buFont typeface="Courier New" panose="02070309020205020404" pitchFamily="49" charset="0"/>
              <a:buChar char="o"/>
            </a:pPr>
            <a:r>
              <a:rPr lang="en-US" smtClean="0"/>
              <a:t>Cung cấp một cách truy cập sophisticated đối tượng đang chạy trên một tiến trình khác hay trên một máy tính </a:t>
            </a:r>
            <a:r>
              <a:rPr lang="en-US" smtClean="0"/>
              <a:t>khác</a:t>
            </a:r>
          </a:p>
          <a:p>
            <a:pPr lvl="2">
              <a:buFont typeface="Courier New" panose="02070309020205020404" pitchFamily="49" charset="0"/>
              <a:buChar char="o"/>
            </a:pPr>
            <a:endParaRPr lang="en-US"/>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096994" y="1845734"/>
            <a:ext cx="10055781" cy="4555066"/>
          </a:xfrm>
        </p:spPr>
        <p:txBody>
          <a:bodyPr>
            <a:noAutofit/>
          </a:bodyPr>
          <a:lstStyle/>
          <a:p>
            <a:pPr lvl="1"/>
            <a:r>
              <a:rPr lang="en-US" sz="2000" smtClean="0"/>
              <a:t>Các </a:t>
            </a:r>
            <a:r>
              <a:rPr lang="en-US" sz="2000" smtClean="0"/>
              <a:t>tình huống thường thấy khi cần áp dụng một mẫu proxy:</a:t>
            </a:r>
          </a:p>
          <a:p>
            <a:pPr lvl="2"/>
            <a:r>
              <a:rPr lang="en-US" sz="2000" smtClean="0">
                <a:solidFill>
                  <a:schemeClr val="accent1"/>
                </a:solidFill>
              </a:rPr>
              <a:t>Proxy ảo</a:t>
            </a:r>
            <a:r>
              <a:rPr lang="en-US" sz="2000" smtClean="0"/>
              <a:t>: làm trì hoãn quá trình khởi tạo của một đối tượng tốn kém cho đến khi thực sự cần.. </a:t>
            </a:r>
            <a:r>
              <a:rPr lang="vi-VN" sz="2000"/>
              <a:t>Virtual Proxy tạo ra một đối tượng trung gian mỗi khi có yêu cầu tại thời điểm thực thi ứng dụng, nhờ đó làm tăng hiệu suất của ứng dụng.</a:t>
            </a:r>
            <a:r>
              <a:rPr lang="vi-VN" sz="2000"/>
              <a:t> </a:t>
            </a:r>
            <a:endParaRPr lang="en-US" sz="2000" smtClean="0"/>
          </a:p>
          <a:p>
            <a:pPr lvl="2"/>
            <a:r>
              <a:rPr lang="en-US" sz="2000" smtClean="0">
                <a:solidFill>
                  <a:schemeClr val="accent1"/>
                </a:solidFill>
              </a:rPr>
              <a:t>Proxy </a:t>
            </a:r>
            <a:r>
              <a:rPr lang="en-US" sz="2000" smtClean="0">
                <a:solidFill>
                  <a:schemeClr val="accent1"/>
                </a:solidFill>
              </a:rPr>
              <a:t>từ xa</a:t>
            </a:r>
            <a:r>
              <a:rPr lang="en-US" sz="2000" smtClean="0"/>
              <a:t>: cung cấp một thể hiện cục bộ của một đối tượng trong một khoảng không gian địa chỉ khác. Một ví dụ là đối tượng stub của Java RMI. Đối tượng stub của RMI hoạt động như một proxy khi chúng ta invoke các phương thức của nó thì nó sẽ liên lạc với các đối tượng từ xa trên các máy tính khác (remote object) và invoke các phương thức của chúng.</a:t>
            </a:r>
          </a:p>
          <a:p>
            <a:pPr lvl="2"/>
            <a:r>
              <a:rPr lang="en-US" sz="2000" smtClean="0">
                <a:solidFill>
                  <a:schemeClr val="accent1"/>
                </a:solidFill>
              </a:rPr>
              <a:t>Proxy bảo vệ</a:t>
            </a:r>
            <a:r>
              <a:rPr lang="en-US" sz="2000" smtClean="0"/>
              <a:t>: khi một proxy điều khiển truy cập đối một đối tượng RealObject nào đó, cho phép chúng từ đối không  bị truy xuất bởi các đối tượng khác.</a:t>
            </a:r>
          </a:p>
          <a:p>
            <a:pPr lvl="2"/>
            <a:r>
              <a:rPr lang="en-US" sz="2000">
                <a:solidFill>
                  <a:schemeClr val="accent1"/>
                </a:solidFill>
              </a:rPr>
              <a:t>Liên kết thông min</a:t>
            </a:r>
            <a:r>
              <a:rPr lang="en-US" sz="2000"/>
              <a:t>h: cung cấp một </a:t>
            </a:r>
            <a:r>
              <a:rPr lang="en-US" sz="2000" smtClean="0"/>
              <a:t>cách </a:t>
            </a:r>
            <a:r>
              <a:rPr lang="en-US" sz="2000"/>
              <a:t>truy cập </a:t>
            </a:r>
            <a:r>
              <a:rPr lang="en-US" sz="2000" smtClean="0"/>
              <a:t>sophisticated đến một số đối tượng nào đó và theo dõi số lượng các tham chiếu đên đối tượng và ngăn cản các truy cập tiếp theo nếu con số này đạt mức giới hạn, cũng như nạp một đối tượng từ CSDL vào bộ nhớ một cách </a:t>
            </a:r>
            <a:r>
              <a:rPr lang="en-US" sz="2000" smtClean="0"/>
              <a:t>demand</a:t>
            </a:r>
            <a:r>
              <a:rPr lang="en-US" sz="2000"/>
              <a:t/>
            </a:r>
            <a:br>
              <a:rPr lang="en-US" sz="2000"/>
            </a:br>
            <a:endParaRPr lang="en-US" sz="2000"/>
          </a:p>
          <a:p>
            <a:endParaRPr lang="en-US" sz="200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3"/>
          <a:stretch>
            <a:fillRect/>
          </a:stretch>
        </p:blipFill>
        <p:spPr>
          <a:xfrm>
            <a:off x="2970211" y="2057400"/>
            <a:ext cx="5622977" cy="3429000"/>
          </a:xfrm>
          <a:prstGeom prst="rect">
            <a:avLst/>
          </a:prstGeom>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a:xfrm>
            <a:off x="1096994" y="1845734"/>
            <a:ext cx="10055781" cy="4326466"/>
          </a:xfrm>
        </p:spPr>
        <p:txBody>
          <a:bodyPr>
            <a:normAutofit fontScale="77500" lnSpcReduction="20000"/>
          </a:bodyPr>
          <a:lstStyle/>
          <a:p>
            <a:pPr lvl="1"/>
            <a:r>
              <a:rPr lang="en-US" sz="2200" b="1"/>
              <a:t>Proxy</a:t>
            </a:r>
            <a:r>
              <a:rPr lang="en-US" sz="2200"/>
              <a:t> </a:t>
            </a:r>
          </a:p>
          <a:p>
            <a:pPr lvl="2"/>
            <a:r>
              <a:rPr lang="en-US" sz="2200" smtClean="0"/>
              <a:t>Giữ một tham chiếu cho phép proxy truy cập đến đối tượng thực </a:t>
            </a:r>
            <a:r>
              <a:rPr lang="en-US" sz="2200" smtClean="0"/>
              <a:t>sự, ở đây là một đối tượng  có kiểu dữ liệu là RealSubject,</a:t>
            </a:r>
          </a:p>
          <a:p>
            <a:pPr lvl="2"/>
            <a:r>
              <a:rPr lang="en-US" sz="2200" smtClean="0"/>
              <a:t>Hiện thực hóa từ giao diện Subject khi đó Proxy và RealSubject có vai trò như nhau và có thể thay thế nhau.</a:t>
            </a:r>
            <a:endParaRPr lang="en-US" sz="2200" smtClean="0"/>
          </a:p>
          <a:p>
            <a:pPr lvl="2"/>
            <a:r>
              <a:rPr lang="en-US" sz="2200" smtClean="0"/>
              <a:t>Giữ quyền điều khiển và quyền truy cập vào đối tượng RealSubject, có thể khởi tạo hay xóa đối tượng RealSubject theo nhu cầu.</a:t>
            </a:r>
            <a:endParaRPr lang="en-US" sz="2200"/>
          </a:p>
          <a:p>
            <a:pPr lvl="2"/>
            <a:r>
              <a:rPr lang="en-US" sz="2200" smtClean="0"/>
              <a:t>Các trách nhiệm khác tùy thuộc vào kiểu proxy được sử dụng:</a:t>
            </a:r>
          </a:p>
          <a:p>
            <a:pPr lvl="2"/>
            <a:r>
              <a:rPr lang="en-US" sz="2200" i="1" smtClean="0"/>
              <a:t>Proxy từ xa: </a:t>
            </a:r>
            <a:r>
              <a:rPr lang="en-US" sz="2200" smtClean="0"/>
              <a:t>Chịu trách nhiệm mã hóa một yêu cầu kèm theo các tham số và gởi chúng đến đối tượng thực hiện đang ở trong một miền không gian địa chỉ khác</a:t>
            </a:r>
            <a:r>
              <a:rPr lang="en-US" sz="2200" i="1" smtClean="0"/>
              <a:t>.</a:t>
            </a:r>
          </a:p>
          <a:p>
            <a:pPr lvl="2"/>
            <a:r>
              <a:rPr lang="en-US" sz="2200" i="1" smtClean="0"/>
              <a:t>Proxy ảo: </a:t>
            </a:r>
            <a:r>
              <a:rPr lang="en-US" sz="2200" smtClean="0"/>
              <a:t>Lưu các thông tin về đối tượng thực trong cache để phản hồi lại các truy cập vào chúng.</a:t>
            </a:r>
            <a:endParaRPr lang="en-US" sz="2200"/>
          </a:p>
          <a:p>
            <a:pPr lvl="2"/>
            <a:r>
              <a:rPr lang="en-US" sz="2200" i="1" smtClean="0"/>
              <a:t>Proxy bảo vệ: </a:t>
            </a:r>
            <a:r>
              <a:rPr lang="en-US" sz="2200" smtClean="0"/>
              <a:t>Kiểm tra nơi gọi có quyền truy xuất để thực hiện request đến đối tượng nó bảo vệ hay không.</a:t>
            </a:r>
            <a:endParaRPr lang="en-US" sz="2200"/>
          </a:p>
          <a:p>
            <a:pPr lvl="1"/>
            <a:r>
              <a:rPr lang="en-US" sz="2200" b="1"/>
              <a:t>Subject </a:t>
            </a:r>
            <a:endParaRPr lang="en-US" sz="2200" b="1" smtClean="0"/>
          </a:p>
          <a:p>
            <a:pPr lvl="2"/>
            <a:r>
              <a:rPr lang="en-US" sz="2200" smtClean="0"/>
              <a:t>Định nghĩa một giao diện chung cho cả RealSubject và Proxy, do đó một Proxy có thể được sử dụng ở bất kỳ đâu yêu cầu một đối tượng kiểu </a:t>
            </a:r>
            <a:r>
              <a:rPr lang="en-US" sz="2200" smtClean="0"/>
              <a:t>RealSubject.</a:t>
            </a:r>
          </a:p>
          <a:p>
            <a:pPr lvl="1"/>
            <a:r>
              <a:rPr lang="en-US" sz="2200" b="1" smtClean="0"/>
              <a:t>RealSubject </a:t>
            </a:r>
            <a:endParaRPr lang="en-US" sz="2200" smtClean="0"/>
          </a:p>
          <a:p>
            <a:pPr lvl="2"/>
            <a:r>
              <a:rPr lang="en-US" sz="2200" smtClean="0"/>
              <a:t>Định nghĩa đối tượng thực sự mà proxy đang thể </a:t>
            </a:r>
            <a:r>
              <a:rPr lang="en-US" sz="2200" smtClean="0"/>
              <a:t>hiện.</a:t>
            </a:r>
            <a:endParaRPr lang="en-US"/>
          </a:p>
        </p:txBody>
      </p:sp>
    </p:spTree>
    <p:extLst>
      <p:ext uri="{BB962C8B-B14F-4D97-AF65-F5344CB8AC3E}">
        <p14:creationId xmlns:p14="http://schemas.microsoft.com/office/powerpoint/2010/main" val="172213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lstStyle/>
          <a:p>
            <a:pPr lvl="1">
              <a:buFont typeface="Arial" panose="020B0604020202020204" pitchFamily="34" charset="0"/>
              <a:buChar char="•"/>
            </a:pPr>
            <a:r>
              <a:rPr lang="en-US" smtClean="0"/>
              <a:t>Che giấu thông tin của các đối tượng thực sự đối với các client sử dụng chúng bằng cách </a:t>
            </a:r>
            <a:r>
              <a:rPr lang="en-US" smtClean="0">
                <a:solidFill>
                  <a:schemeClr val="tx1"/>
                </a:solidFill>
              </a:rPr>
              <a:t>c</a:t>
            </a:r>
            <a:r>
              <a:rPr lang="vi-VN" smtClean="0">
                <a:solidFill>
                  <a:schemeClr val="tx1"/>
                </a:solidFill>
              </a:rPr>
              <a:t>ung </a:t>
            </a:r>
            <a:r>
              <a:rPr lang="vi-VN">
                <a:solidFill>
                  <a:schemeClr val="tx1"/>
                </a:solidFill>
              </a:rPr>
              <a:t>cấp mức truy cập gián tiếp </a:t>
            </a:r>
            <a:r>
              <a:rPr lang="vi-VN">
                <a:solidFill>
                  <a:schemeClr val="tx1"/>
                </a:solidFill>
              </a:rPr>
              <a:t>vào </a:t>
            </a:r>
            <a:r>
              <a:rPr lang="vi-VN" smtClean="0">
                <a:solidFill>
                  <a:schemeClr val="tx1"/>
                </a:solidFill>
              </a:rPr>
              <a:t>đối tượng</a:t>
            </a:r>
            <a:r>
              <a:rPr lang="en-US" smtClean="0">
                <a:solidFill>
                  <a:schemeClr val="tx1"/>
                </a:solidFill>
              </a:rPr>
              <a:t> đó và cơ chế </a:t>
            </a:r>
            <a:r>
              <a:rPr lang="en-US" b="1" smtClean="0">
                <a:solidFill>
                  <a:schemeClr val="tx1"/>
                </a:solidFill>
              </a:rPr>
              <a:t> </a:t>
            </a:r>
            <a:r>
              <a:rPr lang="en-US" smtClean="0">
                <a:solidFill>
                  <a:schemeClr val="tx1"/>
                </a:solidFill>
              </a:rPr>
              <a:t>th</a:t>
            </a:r>
            <a:r>
              <a:rPr lang="vi-VN" smtClean="0">
                <a:solidFill>
                  <a:schemeClr val="tx1"/>
                </a:solidFill>
              </a:rPr>
              <a:t>am </a:t>
            </a:r>
            <a:r>
              <a:rPr lang="vi-VN">
                <a:solidFill>
                  <a:schemeClr val="tx1"/>
                </a:solidFill>
              </a:rPr>
              <a:t>chiếu vào đối tượng đích và chuyển tiếp các yêu cầu đến đối tượng </a:t>
            </a:r>
            <a:r>
              <a:rPr lang="vi-VN">
                <a:solidFill>
                  <a:schemeClr val="tx1"/>
                </a:solidFill>
              </a:rPr>
              <a:t>đó</a:t>
            </a:r>
            <a:r>
              <a:rPr lang="vi-VN" smtClean="0">
                <a:solidFill>
                  <a:schemeClr val="tx1"/>
                </a:solidFill>
              </a:rPr>
              <a:t>.</a:t>
            </a:r>
            <a:endParaRPr lang="en-US" smtClean="0"/>
          </a:p>
          <a:p>
            <a:pPr lvl="1">
              <a:buFont typeface="Arial" panose="020B0604020202020204" pitchFamily="34" charset="0"/>
              <a:buChar char="•"/>
            </a:pPr>
            <a:r>
              <a:rPr lang="en-US" smtClean="0"/>
              <a:t>Tối ưu hóa hoạt động của hệ thống nhờ cơ chế tải theo nhu cầu – demand loading.</a:t>
            </a:r>
          </a:p>
          <a:p>
            <a:pPr lvl="1">
              <a:buFont typeface="Arial" panose="020B0604020202020204" pitchFamily="34" charset="0"/>
              <a:buChar char="•"/>
            </a:pPr>
            <a:r>
              <a:rPr lang="vi-VN" smtClean="0">
                <a:solidFill>
                  <a:schemeClr val="tx1"/>
                </a:solidFill>
              </a:rPr>
              <a:t>Cả </a:t>
            </a:r>
            <a:r>
              <a:rPr lang="vi-VN">
                <a:solidFill>
                  <a:schemeClr val="tx1"/>
                </a:solidFill>
              </a:rPr>
              <a:t>proxy và đối tượng đích đều kế thừa hoặc thực thi chung một lớp giao diện. Mã máy dịch cho lớp giao diện thường “nhẹ” hơn các lớp cụ thể và do đó có thể giảm được thời gian tải dữ liệu giữa server và client.</a:t>
            </a:r>
            <a:endParaRPr lang="en-US"/>
          </a:p>
          <a:p>
            <a:pPr lvl="1">
              <a:buFont typeface="Arial" panose="020B0604020202020204" pitchFamily="34" charset="0"/>
              <a:buChar char="•"/>
            </a:pPr>
            <a:endParaRPr lang="en-US" smtClean="0"/>
          </a:p>
          <a:p>
            <a:pPr lvl="1">
              <a:buFont typeface="Arial" panose="020B0604020202020204" pitchFamily="34" charset="0"/>
              <a:buChar char="•"/>
            </a:pPr>
            <a:endParaRPr lang="en-US"/>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r>
              <a:rPr lang="en-US" smtClean="0"/>
              <a:t>- </a:t>
            </a:r>
            <a:endParaRPr lang="en-US"/>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Mẫu </a:t>
            </a:r>
            <a:r>
              <a:rPr lang="en-US"/>
              <a:t>Thiết </a:t>
            </a:r>
            <a:r>
              <a:rPr lang="en-US" smtClean="0"/>
              <a:t>Kế</a:t>
            </a:r>
            <a:endParaRPr lang="en-US" dirty="0"/>
          </a:p>
        </p:txBody>
      </p:sp>
      <p:sp>
        <p:nvSpPr>
          <p:cNvPr id="4" name="Content Placeholder 3"/>
          <p:cNvSpPr>
            <a:spLocks noGrp="1"/>
          </p:cNvSpPr>
          <p:nvPr>
            <p:ph idx="1"/>
          </p:nvPr>
        </p:nvSpPr>
        <p:spPr/>
        <p:txBody>
          <a:bodyPr>
            <a:normAutofit/>
          </a:bodyPr>
          <a:lstStyle/>
          <a:p>
            <a:pPr lvl="1"/>
            <a:r>
              <a:rPr lang="vi-VN" sz="2000">
                <a:latin typeface="Constantia" panose="02030602050306030303" pitchFamily="18" charset="0"/>
              </a:rPr>
              <a:t>Trong kỹ thuật phần mềm, một mẫu thiết kế là một giải pháp chung lặp lại cho một vấn đề thường xảy ra trong quá trình thiết kế phần mềm. </a:t>
            </a:r>
          </a:p>
          <a:p>
            <a:pPr lvl="1"/>
            <a:r>
              <a:rPr lang="vi-VN" sz="2000">
                <a:latin typeface="Constantia" panose="02030602050306030303" pitchFamily="18" charset="0"/>
              </a:rPr>
              <a:t>Một mẫu thiết kế không phải là một thiết kế hoàn chỉnh để có thể được chuyển trực tiếp thành code.</a:t>
            </a:r>
          </a:p>
          <a:p>
            <a:pPr lvl="1"/>
            <a:r>
              <a:rPr lang="vi-VN" sz="2000">
                <a:latin typeface="Constantia" panose="02030602050306030303" pitchFamily="18" charset="0"/>
              </a:rPr>
              <a:t>Một mẫu thiết kế là một mô tả hoặc template được áp dụng để cung cấp cho chúng ta cách thức làm như thế nào để giải quyết một vấn đề mà có thể gặp phải trong nhiều tình huống khác nhau.</a:t>
            </a:r>
          </a:p>
          <a:p>
            <a:pPr lvl="1"/>
            <a:endParaRPr lang="en-US" sz="2000">
              <a:latin typeface="Constantia" panose="02030602050306030303" pitchFamily="18" charset="0"/>
            </a:endParaRPr>
          </a:p>
          <a:p>
            <a:pPr lvl="1"/>
            <a:endParaRPr lang="en-US" sz="2000">
              <a:latin typeface="Constantia" panose="02030602050306030303" pitchFamily="18" charset="0"/>
            </a:endParaRPr>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Content Placeholder 3"/>
          <p:cNvSpPr>
            <a:spLocks noGrp="1"/>
          </p:cNvSpPr>
          <p:nvPr>
            <p:ph idx="1"/>
          </p:nvPr>
        </p:nvSpPr>
        <p:spPr/>
        <p:txBody>
          <a:bodyPr/>
          <a:lstStyle/>
          <a:p>
            <a:pPr lvl="1"/>
            <a:r>
              <a:rPr lang="en-US"/>
              <a:t>Phát biểu bài toán</a:t>
            </a:r>
          </a:p>
          <a:p>
            <a:pPr lvl="1"/>
            <a:r>
              <a:rPr lang="en-US"/>
              <a:t>Sơ đồ lớp</a:t>
            </a:r>
          </a:p>
          <a:p>
            <a:pPr lvl="1"/>
            <a:r>
              <a:rPr lang="en-US"/>
              <a:t>Code mẫu</a:t>
            </a:r>
          </a:p>
          <a:p>
            <a:pPr lvl="1"/>
            <a:r>
              <a:rPr lang="en-US"/>
              <a:t>Mối quan hệ của các đối tượng trong code mẫu.</a:t>
            </a:r>
          </a:p>
          <a:p>
            <a:pPr lvl="1"/>
            <a:endParaRPr lang="en-US"/>
          </a:p>
        </p:txBody>
      </p:sp>
    </p:spTree>
    <p:extLst>
      <p:ext uri="{BB962C8B-B14F-4D97-AF65-F5344CB8AC3E}">
        <p14:creationId xmlns:p14="http://schemas.microsoft.com/office/powerpoint/2010/main" val="106181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lstStyle/>
          <a:p>
            <a:pPr lvl="1">
              <a:buFont typeface="Arial" panose="020B0604020202020204" pitchFamily="34" charset="0"/>
              <a:buChar char="•"/>
            </a:pPr>
            <a:r>
              <a:rPr lang="en-US" smtClean="0"/>
              <a:t>Các hệ thống cần truy cập thông tin từ các hệ thống khác đa phần sử dụng kiến trúc Proxy</a:t>
            </a:r>
          </a:p>
          <a:p>
            <a:pPr lvl="1">
              <a:buFont typeface="Arial" panose="020B0604020202020204" pitchFamily="34" charset="0"/>
              <a:buChar char="•"/>
            </a:pPr>
            <a:r>
              <a:rPr lang="en-US" smtClean="0"/>
              <a:t>Các máy khách sử dụng các dịch vụ WCF phụ thuộc vào các đối tượng proxy được WCF tự động tạo ra.</a:t>
            </a:r>
          </a:p>
          <a:p>
            <a:pPr lvl="1">
              <a:buFont typeface="Arial" panose="020B0604020202020204" pitchFamily="34" charset="0"/>
              <a:buChar char="•"/>
            </a:pPr>
            <a:r>
              <a:rPr lang="en-US" smtClean="0"/>
              <a:t>Máy ATM có một proxy ảo lưu các thông tin ngân hàng được dùng khi xác nhận thẻ tín dụng,…</a:t>
            </a:r>
            <a:r>
              <a:rPr lang="en-US"/>
              <a:t/>
            </a:r>
            <a:br>
              <a:rPr lang="en-US"/>
            </a:br>
            <a:endParaRPr lang="en-US"/>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sz="2000"/>
              <a:t>Mẫu Adapter: </a:t>
            </a:r>
          </a:p>
          <a:p>
            <a:pPr lvl="2"/>
            <a:r>
              <a:rPr lang="vi-VN" sz="2000"/>
              <a:t>Adapter hiện thực một giao diện khác cho đối tượng mà nó tham chiếu tới (đối tượng cần sự tương thích)</a:t>
            </a:r>
            <a:r>
              <a:rPr lang="en-US" sz="2000"/>
              <a:t>.</a:t>
            </a:r>
          </a:p>
          <a:p>
            <a:pPr lvl="2"/>
            <a:r>
              <a:rPr lang="vi-VN" sz="2000"/>
              <a:t>Proxy hiện thực một giao diện tương tự như chủ thể của mà nó giữ tham chiếu.</a:t>
            </a:r>
            <a:endParaRPr lang="en-US" sz="2000"/>
          </a:p>
          <a:p>
            <a:pPr lvl="1"/>
            <a:r>
              <a:rPr lang="vi-VN" sz="2000"/>
              <a:t>Mẫu Decorator:</a:t>
            </a:r>
          </a:p>
          <a:p>
            <a:pPr lvl="2"/>
            <a:r>
              <a:rPr lang="vi-VN" sz="2000"/>
              <a:t>Một hiện thực của decorator có thể gần giống như các proxy, tuy nhiên một decorator sẽ thêm một trách nhiệm mới cho đối tượng được tham chiếu.</a:t>
            </a:r>
            <a:endParaRPr lang="en-US" sz="2000"/>
          </a:p>
          <a:p>
            <a:pPr lvl="2"/>
            <a:r>
              <a:rPr lang="vi-VN" sz="2000"/>
              <a:t>Trong khi đó, một proxy sẽ kiểm soát các truy cập vào đối tượng mà nó đang giữ tham chiếu.</a:t>
            </a:r>
          </a:p>
          <a:p>
            <a:endParaRPr lang="en-US" sz="2000"/>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các Mẫu </a:t>
            </a:r>
            <a:r>
              <a:rPr lang="en-US"/>
              <a:t>Kiến </a:t>
            </a:r>
            <a:r>
              <a:rPr lang="en-US" smtClean="0"/>
              <a:t>Trúc</a:t>
            </a:r>
            <a:endParaRPr lang="en-US" dirty="0"/>
          </a:p>
        </p:txBody>
      </p:sp>
      <p:sp>
        <p:nvSpPr>
          <p:cNvPr id="3" name="Content Placeholder 2"/>
          <p:cNvSpPr>
            <a:spLocks noGrp="1"/>
          </p:cNvSpPr>
          <p:nvPr>
            <p:ph idx="1"/>
          </p:nvPr>
        </p:nvSpPr>
        <p:spPr>
          <a:xfrm>
            <a:off x="1096994" y="1845734"/>
            <a:ext cx="10055781" cy="4250266"/>
          </a:xfrm>
        </p:spPr>
        <p:txBody>
          <a:bodyPr>
            <a:normAutofit/>
          </a:bodyPr>
          <a:lstStyle/>
          <a:p>
            <a:pPr lvl="1"/>
            <a:r>
              <a:rPr lang="en-US" sz="2000">
                <a:latin typeface="Constantia" panose="02030602050306030303" pitchFamily="18" charset="0"/>
              </a:rPr>
              <a:t>Định nghĩa: </a:t>
            </a:r>
            <a:endParaRPr lang="en-US" sz="2000" smtClean="0">
              <a:latin typeface="Constantia" panose="02030602050306030303" pitchFamily="18" charset="0"/>
            </a:endParaRPr>
          </a:p>
          <a:p>
            <a:pPr lvl="2"/>
            <a:r>
              <a:rPr lang="en-US" sz="1800" smtClean="0">
                <a:latin typeface="Constantia" panose="02030602050306030303" pitchFamily="18" charset="0"/>
              </a:rPr>
              <a:t>Trong </a:t>
            </a:r>
            <a:r>
              <a:rPr lang="en-US" sz="1800">
                <a:latin typeface="Constantia" panose="02030602050306030303" pitchFamily="18" charset="0"/>
              </a:rPr>
              <a:t>lĩnh vực CNPM, các mẫu </a:t>
            </a:r>
            <a:r>
              <a:rPr lang="en-US" sz="1800" smtClean="0">
                <a:latin typeface="Constantia" panose="02030602050306030303" pitchFamily="18" charset="0"/>
              </a:rPr>
              <a:t>Kiến trúc </a:t>
            </a:r>
            <a:r>
              <a:rPr lang="en-US" sz="1800">
                <a:latin typeface="Constantia" panose="02030602050306030303" pitchFamily="18" charset="0"/>
              </a:rPr>
              <a:t>là các mẫu thiết kế giúp đơn giản hóa quá trình thiết kế bằng </a:t>
            </a:r>
            <a:r>
              <a:rPr lang="en-US" sz="1800" smtClean="0">
                <a:latin typeface="Constantia" panose="02030602050306030303" pitchFamily="18" charset="0"/>
              </a:rPr>
              <a:t>cách giúp chúng ta </a:t>
            </a:r>
            <a:r>
              <a:rPr lang="en-US" sz="1800">
                <a:latin typeface="Constantia" panose="02030602050306030303" pitchFamily="18" charset="0"/>
              </a:rPr>
              <a:t>xác định các mối quan hệ giữa các thực thể một cách dễ dàng hơn.</a:t>
            </a:r>
          </a:p>
          <a:p>
            <a:pPr lvl="1"/>
            <a:r>
              <a:rPr lang="en-US" sz="2000">
                <a:latin typeface="Constantia" panose="02030602050306030303" pitchFamily="18" charset="0"/>
              </a:rPr>
              <a:t>Bao gồm các mẫu:</a:t>
            </a:r>
          </a:p>
          <a:p>
            <a:pPr lvl="2"/>
            <a:r>
              <a:rPr lang="en-US" sz="1800" b="1">
                <a:latin typeface="Constantia" panose="02030602050306030303" pitchFamily="18" charset="0"/>
              </a:rPr>
              <a:t>Adapter – </a:t>
            </a:r>
            <a:r>
              <a:rPr lang="en-US" sz="1800">
                <a:latin typeface="Constantia" panose="02030602050306030303" pitchFamily="18" charset="0"/>
              </a:rPr>
              <a:t>C</a:t>
            </a:r>
            <a:r>
              <a:rPr lang="en-US" sz="1800" smtClean="0">
                <a:latin typeface="Constantia" panose="02030602050306030303" pitchFamily="18" charset="0"/>
              </a:rPr>
              <a:t>ung </a:t>
            </a:r>
            <a:r>
              <a:rPr lang="en-US" sz="1800">
                <a:latin typeface="Constantia" panose="02030602050306030303" pitchFamily="18" charset="0"/>
              </a:rPr>
              <a:t>cấp một giao diện mới phù hợp hơn cho một đối </a:t>
            </a:r>
            <a:r>
              <a:rPr lang="en-US" sz="1800" smtClean="0">
                <a:latin typeface="Constantia" panose="02030602050306030303" pitchFamily="18" charset="0"/>
              </a:rPr>
              <a:t>tượng.</a:t>
            </a:r>
            <a:endParaRPr lang="en-US" sz="1800">
              <a:latin typeface="Constantia" panose="02030602050306030303" pitchFamily="18" charset="0"/>
            </a:endParaRPr>
          </a:p>
          <a:p>
            <a:pPr lvl="2"/>
            <a:r>
              <a:rPr lang="en-US" sz="1800" b="1">
                <a:latin typeface="Constantia" panose="02030602050306030303" pitchFamily="18" charset="0"/>
              </a:rPr>
              <a:t>Bridge – </a:t>
            </a:r>
            <a:r>
              <a:rPr lang="en-US" sz="1800">
                <a:latin typeface="Constantia" panose="02030602050306030303" pitchFamily="18" charset="0"/>
              </a:rPr>
              <a:t>Tách rời phần trừu tượng và phàn hiện thức của một đối </a:t>
            </a:r>
            <a:r>
              <a:rPr lang="en-US" sz="1800" smtClean="0">
                <a:latin typeface="Constantia" panose="02030602050306030303" pitchFamily="18" charset="0"/>
              </a:rPr>
              <a:t>tượng.</a:t>
            </a:r>
            <a:endParaRPr lang="en-US" sz="1800">
              <a:latin typeface="Constantia" panose="02030602050306030303" pitchFamily="18" charset="0"/>
            </a:endParaRPr>
          </a:p>
          <a:p>
            <a:pPr lvl="2"/>
            <a:r>
              <a:rPr lang="en-US" sz="1800" b="1" smtClean="0">
                <a:latin typeface="Constantia" panose="02030602050306030303" pitchFamily="18" charset="0"/>
              </a:rPr>
              <a:t>Composite </a:t>
            </a:r>
            <a:r>
              <a:rPr lang="en-US" sz="1800" b="1">
                <a:latin typeface="Constantia" panose="02030602050306030303" pitchFamily="18" charset="0"/>
              </a:rPr>
              <a:t>– </a:t>
            </a:r>
            <a:r>
              <a:rPr lang="en-US" sz="1800">
                <a:latin typeface="Constantia" panose="02030602050306030303" pitchFamily="18" charset="0"/>
              </a:rPr>
              <a:t>Kết hợp nhiều đối tượng bên trong một đối tượng khác để quản </a:t>
            </a:r>
            <a:r>
              <a:rPr lang="en-US" sz="1800" smtClean="0">
                <a:latin typeface="Constantia" panose="02030602050306030303" pitchFamily="18" charset="0"/>
              </a:rPr>
              <a:t>lý.</a:t>
            </a:r>
            <a:endParaRPr lang="en-US" sz="1800">
              <a:latin typeface="Constantia" panose="02030602050306030303" pitchFamily="18" charset="0"/>
            </a:endParaRPr>
          </a:p>
          <a:p>
            <a:pPr lvl="2"/>
            <a:r>
              <a:rPr lang="en-US" sz="1800" b="1">
                <a:latin typeface="Constantia" panose="02030602050306030303" pitchFamily="18" charset="0"/>
              </a:rPr>
              <a:t>Decorator – </a:t>
            </a:r>
            <a:r>
              <a:rPr lang="en-US" sz="1800">
                <a:latin typeface="Constantia" panose="02030602050306030303" pitchFamily="18" charset="0"/>
              </a:rPr>
              <a:t>Cung cấp them các trách nhiệm cho một </a:t>
            </a:r>
            <a:r>
              <a:rPr lang="en-US" sz="1800">
                <a:latin typeface="Constantia" panose="02030602050306030303" pitchFamily="18" charset="0"/>
              </a:rPr>
              <a:t>đối </a:t>
            </a:r>
            <a:r>
              <a:rPr lang="en-US" sz="1800">
                <a:latin typeface="Constantia" panose="02030602050306030303" pitchFamily="18" charset="0"/>
              </a:rPr>
              <a:t>tượng một cách linh </a:t>
            </a:r>
            <a:r>
              <a:rPr lang="en-US" sz="1800" smtClean="0">
                <a:latin typeface="Constantia" panose="02030602050306030303" pitchFamily="18" charset="0"/>
              </a:rPr>
              <a:t>hoạt.</a:t>
            </a:r>
            <a:endParaRPr lang="en-US" sz="1800">
              <a:latin typeface="Constantia" panose="02030602050306030303" pitchFamily="18" charset="0"/>
            </a:endParaRPr>
          </a:p>
          <a:p>
            <a:pPr lvl="2"/>
            <a:r>
              <a:rPr lang="en-US" sz="1800" b="1">
                <a:latin typeface="Constantia" panose="02030602050306030303" pitchFamily="18" charset="0"/>
              </a:rPr>
              <a:t>Façade – </a:t>
            </a:r>
            <a:r>
              <a:rPr lang="en-US" sz="1800">
                <a:latin typeface="Constantia" panose="02030602050306030303" pitchFamily="18" charset="0"/>
              </a:rPr>
              <a:t>Cung cấp một giao diện </a:t>
            </a:r>
            <a:r>
              <a:rPr lang="en-US" sz="1800" smtClean="0">
                <a:latin typeface="Constantia" panose="02030602050306030303" pitchFamily="18" charset="0"/>
              </a:rPr>
              <a:t>thống </a:t>
            </a:r>
            <a:r>
              <a:rPr lang="en-US" sz="1800" smtClean="0">
                <a:latin typeface="Constantia" panose="02030602050306030303" pitchFamily="18" charset="0"/>
              </a:rPr>
              <a:t>nhất dễ sử dụng </a:t>
            </a:r>
            <a:r>
              <a:rPr lang="en-US" sz="1800">
                <a:latin typeface="Constantia" panose="02030602050306030303" pitchFamily="18" charset="0"/>
              </a:rPr>
              <a:t>cho </a:t>
            </a:r>
            <a:r>
              <a:rPr lang="en-US" sz="1800" smtClean="0">
                <a:latin typeface="Constantia" panose="02030602050306030303" pitchFamily="18" charset="0"/>
              </a:rPr>
              <a:t>một tập hợp các giao diện trong một hệ thống con.</a:t>
            </a:r>
            <a:endParaRPr lang="en-US" sz="1800">
              <a:latin typeface="Constantia" panose="02030602050306030303" pitchFamily="18" charset="0"/>
            </a:endParaRPr>
          </a:p>
          <a:p>
            <a:pPr lvl="2"/>
            <a:r>
              <a:rPr lang="en-US" sz="1800" b="1">
                <a:latin typeface="Constantia" panose="02030602050306030303" pitchFamily="18" charset="0"/>
              </a:rPr>
              <a:t>Flyweight - </a:t>
            </a:r>
            <a:r>
              <a:rPr lang="en-US" sz="1800" b="1" smtClean="0">
                <a:latin typeface="Constantia" panose="02030602050306030303" pitchFamily="18" charset="0"/>
              </a:rPr>
              <a:t>S</a:t>
            </a:r>
            <a:r>
              <a:rPr lang="vi-VN" sz="1800" smtClean="0">
                <a:latin typeface="Constantia" panose="02030602050306030303" pitchFamily="18" charset="0"/>
              </a:rPr>
              <a:t>ử </a:t>
            </a:r>
            <a:r>
              <a:rPr lang="vi-VN" sz="1800">
                <a:latin typeface="Constantia" panose="02030602050306030303" pitchFamily="18" charset="0"/>
              </a:rPr>
              <a:t>dụng tính năng chia sẻ để hỗ trợ xử lý số lượng lớn các đối tượng một cách hiệu quả.</a:t>
            </a:r>
            <a:endParaRPr lang="en-US" sz="1800">
              <a:latin typeface="Constantia" panose="02030602050306030303" pitchFamily="18" charset="0"/>
            </a:endParaRPr>
          </a:p>
          <a:p>
            <a:pPr lvl="2"/>
            <a:r>
              <a:rPr lang="en-US" sz="1800" b="1">
                <a:latin typeface="Constantia" panose="02030602050306030303" pitchFamily="18" charset="0"/>
              </a:rPr>
              <a:t>Proxy – </a:t>
            </a:r>
            <a:r>
              <a:rPr lang="en-US" sz="1800">
                <a:latin typeface="Constantia" panose="02030602050306030303" pitchFamily="18" charset="0"/>
              </a:rPr>
              <a:t>Cung cấp một sự kiểm soát các truy cập đến một đối tượng</a:t>
            </a:r>
          </a:p>
          <a:p>
            <a:pPr lvl="2"/>
            <a:endParaRPr lang="en-US" dirty="0">
              <a:latin typeface="Constantia" panose="02030602050306030303" pitchFamily="18" charset="0"/>
            </a:endParaRPr>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Decorator</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Decorator Pattern</a:t>
            </a:r>
          </a:p>
          <a:p>
            <a:pPr marL="285750" indent="-285750">
              <a:buFontTx/>
              <a:buChar char="-"/>
            </a:pPr>
            <a:r>
              <a:rPr lang="en-US"/>
              <a:t>Phân loại: Structural Pattern</a:t>
            </a:r>
          </a:p>
          <a:p>
            <a:pPr marL="285750" indent="-285750">
              <a:buFontTx/>
              <a:buChar char="-"/>
            </a:pPr>
            <a:r>
              <a:rPr lang="en-US"/>
              <a:t>Tên khác: Không có</a:t>
            </a:r>
          </a:p>
        </p:txBody>
      </p:sp>
      <p:pic>
        <p:nvPicPr>
          <p:cNvPr id="6" name="Picture 2" descr="Kết quả hình ảnh cho decorating a cak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2899" y="1493520"/>
            <a:ext cx="618344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lstStyle/>
          <a:p>
            <a:pPr lvl="1"/>
            <a:r>
              <a:rPr lang="en-US" sz="2000" i="1"/>
              <a:t>“</a:t>
            </a:r>
            <a:r>
              <a:rPr lang="vi-VN" sz="2000" i="1"/>
              <a:t>Gắn kết thêm một số tính năng cho đối tượng một cách linh động. Mẫu trang trí </a:t>
            </a:r>
            <a:r>
              <a:rPr lang="en-US" sz="2000" i="1" smtClean="0"/>
              <a:t>-</a:t>
            </a:r>
            <a:r>
              <a:rPr lang="vi-VN" sz="2000" i="1" smtClean="0"/>
              <a:t>Decorator </a:t>
            </a:r>
            <a:r>
              <a:rPr lang="vi-VN" sz="2000" i="1"/>
              <a:t>cung cấp một phương pháp linh hoạt hơn là sử dụng lớp con để mở rộng chức năng cho đối tượng</a:t>
            </a:r>
            <a:r>
              <a:rPr lang="en-US" sz="2000"/>
              <a:t>.” (GoF)</a:t>
            </a:r>
          </a:p>
          <a:p>
            <a:endParaRPr lang="en-US"/>
          </a:p>
        </p:txBody>
      </p:sp>
    </p:spTree>
    <p:extLst>
      <p:ext uri="{BB962C8B-B14F-4D97-AF65-F5344CB8AC3E}">
        <p14:creationId xmlns:p14="http://schemas.microsoft.com/office/powerpoint/2010/main" val="120308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r>
              <a:rPr lang="vi-VN" sz="2000"/>
              <a:t>Mẫu Decorator được áp dụng khi:</a:t>
            </a:r>
          </a:p>
          <a:p>
            <a:pPr lvl="2"/>
            <a:r>
              <a:rPr lang="vi-VN" sz="1800"/>
              <a:t>Chúng ta có nhu cầu tự động thêm/loại bỏ một trách nhiệm nào đó của một lớp mà không làm ảnh hưởng đến các lớp con được dẫn xuất từ nó.</a:t>
            </a:r>
          </a:p>
          <a:p>
            <a:pPr lvl="2"/>
            <a:r>
              <a:rPr lang="vi-VN" sz="1800"/>
              <a:t>Khi một lớp có quá nhiều lớp con dẫn xuất từ nó, việc thay đổi trách nhiệm của lớp đó có thể dẫn đến hệ lụy nghiêm trọng.</a:t>
            </a:r>
          </a:p>
          <a:p>
            <a:pPr lvl="1"/>
            <a:endParaRPr lang="vi-VN"/>
          </a:p>
          <a:p>
            <a:pPr lvl="1"/>
            <a:endParaRPr lang="en-US"/>
          </a:p>
        </p:txBody>
      </p:sp>
    </p:spTree>
    <p:extLst>
      <p:ext uri="{BB962C8B-B14F-4D97-AF65-F5344CB8AC3E}">
        <p14:creationId xmlns:p14="http://schemas.microsoft.com/office/powerpoint/2010/main" val="19025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p:txBody>
          <a:bodyPr>
            <a:normAutofit/>
          </a:bodyPr>
          <a:lstStyle/>
          <a:p>
            <a:pPr lvl="1"/>
            <a:r>
              <a:rPr lang="en-US" smtClean="0"/>
              <a:t>Xây dựng các hệ thống có tình tùy chọn cao, mỗi tùy chọn có thể có nhiều tùy chọn con. Ví dụ như hệ thống control của Windows Form.</a:t>
            </a:r>
          </a:p>
          <a:p>
            <a:pPr lvl="1"/>
            <a:endParaRPr lang="en-US"/>
          </a:p>
        </p:txBody>
      </p:sp>
    </p:spTree>
    <p:extLst>
      <p:ext uri="{BB962C8B-B14F-4D97-AF65-F5344CB8AC3E}">
        <p14:creationId xmlns:p14="http://schemas.microsoft.com/office/powerpoint/2010/main" val="222231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2"/>
          <a:stretch>
            <a:fillRect/>
          </a:stretch>
        </p:blipFill>
        <p:spPr>
          <a:xfrm>
            <a:off x="3046412" y="1828800"/>
            <a:ext cx="5654528" cy="4497154"/>
          </a:xfrm>
          <a:prstGeom prst="rect">
            <a:avLst/>
          </a:prstGeom>
        </p:spPr>
      </p:pic>
    </p:spTree>
    <p:extLst>
      <p:ext uri="{BB962C8B-B14F-4D97-AF65-F5344CB8AC3E}">
        <p14:creationId xmlns:p14="http://schemas.microsoft.com/office/powerpoint/2010/main" val="259442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2355</Words>
  <Application>Microsoft Office PowerPoint</Application>
  <PresentationFormat>Custom</PresentationFormat>
  <Paragraphs>159</Paragraphs>
  <Slides>32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Century Gothic</vt:lpstr>
      <vt:lpstr>Constantia</vt:lpstr>
      <vt:lpstr>Courier New</vt:lpstr>
      <vt:lpstr>Verdana</vt:lpstr>
      <vt:lpstr>Retrospect</vt:lpstr>
      <vt:lpstr>DESIGN  PATTERN</vt:lpstr>
      <vt:lpstr>Nội dung</vt:lpstr>
      <vt:lpstr>Giới thiệu về Mẫu Thiết Kế</vt:lpstr>
      <vt:lpstr>Giới thiệu về các Mẫu Kiến Trúc</vt:lpstr>
      <vt:lpstr>Mẫu Decorator</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Sơ đồ lớp</vt:lpstr>
      <vt:lpstr>Code mẫu</vt:lpstr>
      <vt:lpstr>PowerPoint Presentation</vt:lpstr>
      <vt:lpstr>Mối quan hệ của các đối tượng trong code mẫu</vt:lpstr>
      <vt:lpstr>Ví dụ về một số hệ thống thực tế</vt:lpstr>
      <vt:lpstr>Các mẫu liên quan</vt:lpstr>
      <vt:lpstr>Mẫu Proxy</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Ví dụ về một số hệ thống thực tế</vt:lpstr>
      <vt:lpstr>Các mẫu liên quan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2016-11-04T23:56:23Z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