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95"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08/12/2016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08/12/2016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Một trong các vấn đề quan trọng trong quá trình xây dựng thiết kế hướng đối tượng vấn đề giao tiếp giữa các lớp. Quá trình đó ảnh hưởng lớn tới tính “lỏng lẻo” trong liên kết giữa các lớp. Sự “lỏng lẻo” đó sẽ giúp cho các lớp dễ dàng bóc tách, thay thể một cách linh hoạt. Mẫu Command là một trong các mẫu cung cấp giải pháp cho phép các lớp giao ti</a:t>
            </a:r>
            <a:r>
              <a:rPr lang="en-US" sz="1200" b="0" i="0" kern="1200" dirty="0" smtClean="0">
                <a:solidFill>
                  <a:schemeClr val="tx1"/>
                </a:solidFill>
                <a:effectLst/>
                <a:latin typeface="+mn-lt"/>
                <a:ea typeface="+mn-ea"/>
                <a:cs typeface="+mn-cs"/>
              </a:rPr>
              <a:t>ế</a:t>
            </a:r>
            <a:r>
              <a:rPr lang="vi-VN" sz="1200" b="0" i="0" kern="1200" dirty="0" smtClean="0">
                <a:solidFill>
                  <a:schemeClr val="tx1"/>
                </a:solidFill>
                <a:effectLst/>
                <a:latin typeface="+mn-lt"/>
                <a:ea typeface="+mn-ea"/>
                <a:cs typeface="+mn-cs"/>
              </a:rPr>
              <a:t>p</a:t>
            </a:r>
            <a:r>
              <a:rPr lang="en-US" sz="1200" b="0" i="0" kern="1200" smtClean="0">
                <a:solidFill>
                  <a:schemeClr val="tx1"/>
                </a:solidFill>
                <a:effectLst/>
                <a:latin typeface="+mn-lt"/>
                <a:ea typeface="+mn-ea"/>
                <a:cs typeface="+mn-cs"/>
              </a:rPr>
              <a:t> với</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nhau một cách dễ dàng.</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sơ đồ trên lớp Client muốn gọi phương thức Action của Receiver. Nhưng giữa chúng không có mối quan hệ liên kết nào để thực hiện hành động đó. Khi đó lớp Command sẽ đóng vài trò trung gian để gọi phương thức Action. Quá trình này được thực hiện bằng việc đối tượng Invoker yêu cầu Command thực thi phương thức Excute().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97518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1417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08/12/2016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08/12/2016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Interpreter</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vi-VN" sz="2000" dirty="0"/>
              <a:t>Chúng ta sẽ xây dựng một ứng dụng nhỏ thể hiện các thao tác Undo và Redo. Ta nhập một text, Add nó vào một vùng hiển thị nào đó. Ta có thể sử dụng thao tác Undo để trở về bước kế trước hay Redo để trở về bước kế </a:t>
            </a:r>
            <a:r>
              <a:rPr lang="vi-VN" sz="2000" dirty="0" smtClean="0"/>
              <a:t>sau</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dirty="0" smtClean="0"/>
              <a:t> </a:t>
            </a:r>
            <a:r>
              <a:rPr lang="vi-VN" dirty="0" smtClean="0"/>
              <a:t>Ứng </a:t>
            </a:r>
            <a:r>
              <a:rPr lang="vi-VN" dirty="0"/>
              <a:t>dụng kinh điển là hệ thống trình đơn nơi mỗi đối tượng command mô tả một hành động và một hành động có thể “undo” có liên quan. Các hành động của trình đơn bao gồm các menu item như File | Open, File | Save, Edit | Copy… mỗi menu item được gắn với đối tượng command của nó</a:t>
            </a:r>
            <a:r>
              <a:rPr lang="vi-VN" dirty="0" smtClean="0"/>
              <a:t>.</a:t>
            </a:r>
            <a:endParaRPr lang="en-US" dirty="0" smtClean="0"/>
          </a:p>
          <a:p>
            <a:pPr>
              <a:lnSpc>
                <a:spcPct val="150000"/>
              </a:lnSpc>
              <a:spcBef>
                <a:spcPts val="0"/>
              </a:spcBef>
              <a:spcAft>
                <a:spcPts val="0"/>
              </a:spcAft>
              <a:buFont typeface="Courier New" panose="02070309020205020404" pitchFamily="49" charset="0"/>
              <a:buChar char="o"/>
            </a:pPr>
            <a:r>
              <a:rPr lang="en-US" dirty="0" smtClean="0"/>
              <a:t> </a:t>
            </a:r>
            <a:r>
              <a:rPr lang="vi-VN" dirty="0" smtClean="0"/>
              <a:t>Tất </a:t>
            </a:r>
            <a:r>
              <a:rPr lang="vi-VN" dirty="0"/>
              <a:t>cả Command thực thi cùng interface, vì thế chúng có thể được xử lý một cách đa hình. Thông thường, interface của chúng gồm các phương thức chẳng ạn như Do và Undo (hoặc Execute và Undo)</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en-US" dirty="0" smtClean="0"/>
              <a:t>- </a:t>
            </a:r>
            <a:r>
              <a:rPr lang="vi-VN" dirty="0" smtClean="0"/>
              <a:t>Một </a:t>
            </a:r>
            <a:r>
              <a:rPr lang="vi-VN" b="1" dirty="0"/>
              <a:t>Composite</a:t>
            </a:r>
            <a:r>
              <a:rPr lang="vi-VN" dirty="0"/>
              <a:t> có thể được sử dụng để cài đặt các </a:t>
            </a:r>
            <a:r>
              <a:rPr lang="vi-VN" dirty="0" smtClean="0"/>
              <a:t>MacroCommands</a:t>
            </a:r>
            <a:endParaRPr lang="en-US" dirty="0" smtClean="0"/>
          </a:p>
          <a:p>
            <a:pPr>
              <a:lnSpc>
                <a:spcPct val="150000"/>
              </a:lnSpc>
              <a:spcBef>
                <a:spcPts val="0"/>
              </a:spcBef>
              <a:spcAft>
                <a:spcPts val="0"/>
              </a:spcAft>
            </a:pPr>
            <a:r>
              <a:rPr lang="en-US" dirty="0" smtClean="0"/>
              <a:t>- </a:t>
            </a:r>
            <a:r>
              <a:rPr lang="vi-VN" dirty="0" smtClean="0"/>
              <a:t>Một </a:t>
            </a:r>
            <a:r>
              <a:rPr lang="vi-VN" b="1" dirty="0"/>
              <a:t>Memmento</a:t>
            </a:r>
            <a:r>
              <a:rPr lang="vi-VN" dirty="0"/>
              <a:t> có thể lưu lại các trạng thái để Command yêu cầu phục hồi lại các hiệu ứng của nó. Một command phải được sao lưu trước khi nó được thay thế bằng các hành động trước đó như là một Prototype.</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Interpreter</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Adapter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Behavioral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smtClean="0">
                <a:latin typeface="Constantia" panose="02030602050306030303" pitchFamily="18" charset="0"/>
              </a:rPr>
              <a:t>Không</a:t>
            </a: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vi-VN" sz="2000" dirty="0"/>
              <a:t>Interpreter đưa ra một ngôn ngữ, xây dựng cách diễn đạt ngôn ngữ đó cùng với một trình phiên dịch sử dụng cách diễn tả trên để phiên dịch các câu</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marL="201108" lvl="1" indent="0">
              <a:lnSpc>
                <a:spcPct val="150000"/>
              </a:lnSpc>
              <a:spcBef>
                <a:spcPts val="0"/>
              </a:spcBef>
              <a:spcAft>
                <a:spcPts val="0"/>
              </a:spcAft>
              <a:buNone/>
            </a:pPr>
            <a:r>
              <a:rPr lang="en-US" sz="2000" dirty="0" smtClean="0"/>
              <a:t>Dùng</a:t>
            </a:r>
            <a:r>
              <a:rPr lang="en-US" sz="2000" dirty="0"/>
              <a:t> </a:t>
            </a:r>
            <a:r>
              <a:rPr lang="en-US" sz="2000" b="1" dirty="0" smtClean="0"/>
              <a:t>Interpreter</a:t>
            </a:r>
            <a:r>
              <a:rPr lang="en-US" sz="2000" dirty="0"/>
              <a:t> pattern </a:t>
            </a:r>
            <a:r>
              <a:rPr lang="en-US" sz="2000" dirty="0" smtClean="0"/>
              <a:t>khi</a:t>
            </a:r>
          </a:p>
          <a:p>
            <a:pPr lvl="2">
              <a:lnSpc>
                <a:spcPct val="150000"/>
              </a:lnSpc>
              <a:spcBef>
                <a:spcPts val="0"/>
              </a:spcBef>
              <a:spcAft>
                <a:spcPts val="0"/>
              </a:spcAft>
              <a:buFont typeface="Courier New" panose="02070309020205020404" pitchFamily="49" charset="0"/>
              <a:buChar char="o"/>
            </a:pPr>
            <a:r>
              <a:rPr lang="en-US" sz="2000" dirty="0" smtClean="0"/>
              <a:t> </a:t>
            </a:r>
            <a:r>
              <a:rPr lang="vi-VN" sz="2000" dirty="0"/>
              <a:t>Khi vấn đề giải quyết lặp lại tương đối nhiều lần và ta có thể biểu diễn vấn đề bằng một ngôn ngữ đặc tả tương đối đơn giản (ngôn ngữ đặc tả này do ta tự thiết kế và xây dựng hoặc là những quy tắc đã có sẵn).</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vi-VN" sz="2000" dirty="0"/>
              <a:t>Mô hình command là một mô hình được áp dụng rộng rãi trong hầu hết các ựng dụng. Một trong những cái nhìn rõ nhất chính là thao tác Save, Cut, Paste trong các ứng </a:t>
            </a:r>
            <a:r>
              <a:rPr lang="vi-VN" sz="2000" dirty="0" smtClean="0"/>
              <a:t>dụng</a:t>
            </a:r>
            <a:endParaRPr lang="en-US" sz="2000" dirty="0" smtClean="0"/>
          </a:p>
          <a:p>
            <a:pPr lvl="1">
              <a:lnSpc>
                <a:spcPct val="150000"/>
              </a:lnSpc>
              <a:spcBef>
                <a:spcPts val="0"/>
              </a:spcBef>
              <a:spcAft>
                <a:spcPts val="0"/>
              </a:spcAft>
            </a:pPr>
            <a:r>
              <a:rPr lang="en-US" sz="2000" dirty="0"/>
              <a:t>Ngoài ra command còn là một cách hiệu quả để giáo quá trình giao tiếp giữa các lớp trong các mô hình MVC, hoặc MVVM. Vì nhờ sử dụng Command mà các tầng View-Controller, Model-View, có thể giao tiếp nhau mà hoàn toàn không biết đến nhau. Điều này sẽ làm cho thiết kế trở nên rất linh hoạt.</a:t>
            </a:r>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4951412" y="1845734"/>
            <a:ext cx="6781801" cy="4326466"/>
          </a:xfrm>
        </p:spPr>
        <p:txBody>
          <a:bodyPr>
            <a:normAutofit fontScale="92500" lnSpcReduction="20000"/>
          </a:bodyPr>
          <a:lstStyle/>
          <a:p>
            <a:pPr lvl="2">
              <a:lnSpc>
                <a:spcPct val="150000"/>
              </a:lnSpc>
              <a:spcBef>
                <a:spcPts val="0"/>
              </a:spcBef>
              <a:spcAft>
                <a:spcPts val="0"/>
              </a:spcAft>
            </a:pPr>
            <a:r>
              <a:rPr lang="vi-VN" sz="2000" b="1" dirty="0"/>
              <a:t>AbstractExpression</a:t>
            </a:r>
            <a:r>
              <a:rPr lang="vi-VN" sz="2000" dirty="0"/>
              <a:t>: Xác định “tác vụ” mà ta có thể thực hiện được trên tất cả các nút trong cây cú pháp</a:t>
            </a:r>
            <a:endParaRPr lang="vi-VN" sz="2000" dirty="0"/>
          </a:p>
          <a:p>
            <a:pPr lvl="2">
              <a:lnSpc>
                <a:spcPct val="150000"/>
              </a:lnSpc>
              <a:spcBef>
                <a:spcPts val="0"/>
              </a:spcBef>
              <a:spcAft>
                <a:spcPts val="0"/>
              </a:spcAft>
            </a:pPr>
            <a:r>
              <a:rPr lang="en-US" sz="2000" b="1" dirty="0"/>
              <a:t>TerminalExpression</a:t>
            </a:r>
            <a:r>
              <a:rPr lang="en-US" sz="2000" dirty="0"/>
              <a:t>: Cài đặt tác vụ “thông dịch” cho những kí pháp nguyên tố của ngôn ngữ đặt tả</a:t>
            </a:r>
            <a:endParaRPr lang="vi-VN" sz="2000" dirty="0"/>
          </a:p>
          <a:p>
            <a:pPr lvl="2">
              <a:lnSpc>
                <a:spcPct val="150000"/>
              </a:lnSpc>
              <a:spcBef>
                <a:spcPts val="0"/>
              </a:spcBef>
              <a:spcAft>
                <a:spcPts val="0"/>
              </a:spcAft>
            </a:pPr>
            <a:r>
              <a:rPr lang="vi-VN" sz="2000" b="1" dirty="0"/>
              <a:t>NonterminalExpression</a:t>
            </a:r>
            <a:r>
              <a:rPr lang="vi-VN" sz="2000" dirty="0"/>
              <a:t>: Có thể chứa TerminalExpression bên trong và cũng có thể chứa một NonterminalExpression khác. Nó đóng vai trò như là “ngữ pháp” của ngôn ngữ đặc tả</a:t>
            </a:r>
            <a:endParaRPr lang="vi-VN" sz="2000" dirty="0"/>
          </a:p>
          <a:p>
            <a:pPr lvl="2">
              <a:lnSpc>
                <a:spcPct val="150000"/>
              </a:lnSpc>
              <a:spcBef>
                <a:spcPts val="0"/>
              </a:spcBef>
              <a:spcAft>
                <a:spcPts val="0"/>
              </a:spcAft>
            </a:pPr>
            <a:r>
              <a:rPr lang="vi-VN" sz="2000" b="1" dirty="0"/>
              <a:t>Context</a:t>
            </a:r>
            <a:r>
              <a:rPr lang="vi-VN" sz="2000" dirty="0"/>
              <a:t>: Là đối tượng thông tin để thực hiện thông dịch. Đối tượng này là toàn cục đối với quá trình thông dịch (dùng chung giữa các node</a:t>
            </a:r>
            <a:r>
              <a:rPr lang="vi-VN" sz="2000" dirty="0" smtClean="0"/>
              <a:t>)</a:t>
            </a:r>
            <a:endParaRPr lang="en-US" sz="2000" dirty="0"/>
          </a:p>
        </p:txBody>
      </p:sp>
      <p:pic>
        <p:nvPicPr>
          <p:cNvPr id="2"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r="1650" b="5555"/>
          <a:stretch/>
        </p:blipFill>
        <p:spPr bwMode="auto">
          <a:xfrm>
            <a:off x="376821" y="2438400"/>
            <a:ext cx="472699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Sơ đồ hoạt động</a:t>
            </a:r>
            <a:endParaRPr lang="en-US" dirty="0"/>
          </a:p>
        </p:txBody>
      </p:sp>
      <p:sp>
        <p:nvSpPr>
          <p:cNvPr id="5" name="Content Placeholder 1"/>
          <p:cNvSpPr>
            <a:spLocks noGrp="1"/>
          </p:cNvSpPr>
          <p:nvPr>
            <p:ph idx="1"/>
          </p:nvPr>
        </p:nvSpPr>
        <p:spPr>
          <a:xfrm>
            <a:off x="5180012" y="1845734"/>
            <a:ext cx="6553201" cy="4326466"/>
          </a:xfrm>
        </p:spPr>
        <p:txBody>
          <a:bodyPr>
            <a:normAutofit/>
          </a:bodyPr>
          <a:lstStyle/>
          <a:p>
            <a:pPr lvl="2">
              <a:lnSpc>
                <a:spcPct val="150000"/>
              </a:lnSpc>
              <a:spcBef>
                <a:spcPts val="0"/>
              </a:spcBef>
              <a:spcAft>
                <a:spcPts val="0"/>
              </a:spcAft>
            </a:pPr>
            <a:r>
              <a:rPr lang="vi-VN" sz="2000" b="1" dirty="0"/>
              <a:t>Client</a:t>
            </a:r>
            <a:r>
              <a:rPr lang="vi-VN" sz="2000" dirty="0"/>
              <a:t> tạo ra một đối tượng </a:t>
            </a:r>
            <a:r>
              <a:rPr lang="vi-VN" sz="2000" b="1" dirty="0"/>
              <a:t>ConcreteCommand</a:t>
            </a:r>
            <a:r>
              <a:rPr lang="vi-VN" sz="2000" dirty="0"/>
              <a:t> và xác định </a:t>
            </a:r>
            <a:r>
              <a:rPr lang="vi-VN" sz="2000" i="1" dirty="0"/>
              <a:t>receiver</a:t>
            </a:r>
            <a:r>
              <a:rPr lang="vi-VN" sz="2000" dirty="0"/>
              <a:t> của nó</a:t>
            </a:r>
          </a:p>
          <a:p>
            <a:pPr lvl="2">
              <a:lnSpc>
                <a:spcPct val="150000"/>
              </a:lnSpc>
              <a:spcBef>
                <a:spcPts val="0"/>
              </a:spcBef>
              <a:spcAft>
                <a:spcPts val="0"/>
              </a:spcAft>
            </a:pPr>
            <a:r>
              <a:rPr lang="vi-VN" sz="2000" b="1" dirty="0"/>
              <a:t>Invoker</a:t>
            </a:r>
            <a:r>
              <a:rPr lang="vi-VN" sz="2000" dirty="0"/>
              <a:t> lưu trữ đối tượng </a:t>
            </a:r>
            <a:r>
              <a:rPr lang="vi-VN" sz="2000" b="1" dirty="0"/>
              <a:t>ConcreteCommand</a:t>
            </a:r>
            <a:endParaRPr lang="vi-VN" sz="2000" dirty="0"/>
          </a:p>
          <a:p>
            <a:pPr lvl="2">
              <a:lnSpc>
                <a:spcPct val="150000"/>
              </a:lnSpc>
              <a:spcBef>
                <a:spcPts val="0"/>
              </a:spcBef>
              <a:spcAft>
                <a:spcPts val="0"/>
              </a:spcAft>
            </a:pPr>
            <a:r>
              <a:rPr lang="vi-VN" sz="2000" b="1" dirty="0"/>
              <a:t>Invoker</a:t>
            </a:r>
            <a:r>
              <a:rPr lang="vi-VN" sz="2000" dirty="0"/>
              <a:t> đưa ra một yêu cầu bằng cách gọi các lệnh trong giao diện </a:t>
            </a:r>
            <a:r>
              <a:rPr lang="vi-VN" sz="2000" i="1" dirty="0"/>
              <a:t>Execute</a:t>
            </a:r>
            <a:r>
              <a:rPr lang="vi-VN" sz="2000" dirty="0"/>
              <a:t>. Khi lệnh là </a:t>
            </a:r>
            <a:r>
              <a:rPr lang="vi-VN" sz="2000" i="1" dirty="0"/>
              <a:t>Undo</a:t>
            </a:r>
            <a:r>
              <a:rPr lang="vi-VN" sz="2000" dirty="0"/>
              <a:t>, </a:t>
            </a:r>
            <a:r>
              <a:rPr lang="vi-VN" sz="2000" b="1" dirty="0"/>
              <a:t>ConcreteCommand</a:t>
            </a:r>
            <a:r>
              <a:rPr lang="vi-VN" sz="2000" dirty="0"/>
              <a:t> lưu trữ trạng thái để chuẩn bị thực hiện </a:t>
            </a:r>
            <a:r>
              <a:rPr lang="vi-VN" sz="2000" i="1" dirty="0"/>
              <a:t>Undo</a:t>
            </a:r>
            <a:endParaRPr lang="vi-VN" sz="2000" dirty="0"/>
          </a:p>
          <a:p>
            <a:pPr lvl="2">
              <a:lnSpc>
                <a:spcPct val="150000"/>
              </a:lnSpc>
              <a:spcBef>
                <a:spcPts val="0"/>
              </a:spcBef>
              <a:spcAft>
                <a:spcPts val="0"/>
              </a:spcAft>
            </a:pPr>
            <a:r>
              <a:rPr lang="vi-VN" sz="2000" dirty="0"/>
              <a:t>Đối tượng </a:t>
            </a:r>
            <a:r>
              <a:rPr lang="vi-VN" sz="2000" b="1" dirty="0"/>
              <a:t>ConcreteCommand</a:t>
            </a:r>
            <a:r>
              <a:rPr lang="vi-VN" sz="2000" dirty="0"/>
              <a:t> gọi các phương thức từ </a:t>
            </a:r>
            <a:r>
              <a:rPr lang="vi-VN" sz="2000" i="1" dirty="0"/>
              <a:t>receiver</a:t>
            </a:r>
            <a:r>
              <a:rPr lang="vi-VN" sz="2000" dirty="0"/>
              <a:t> để đáp ứng các </a:t>
            </a:r>
            <a:r>
              <a:rPr lang="vi-VN" sz="2000" i="1" dirty="0" smtClean="0"/>
              <a:t>request</a:t>
            </a:r>
            <a:endParaRPr lang="en-US" sz="2000" dirty="0"/>
          </a:p>
        </p:txBody>
      </p:sp>
      <p:pic>
        <p:nvPicPr>
          <p:cNvPr id="2052" name="Picture 4" descr="https://nixforest.files.wordpress.com/2010/12/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 y="2480566"/>
            <a:ext cx="5219569" cy="308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03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fontAlgn="base">
              <a:lnSpc>
                <a:spcPct val="150000"/>
              </a:lnSpc>
              <a:spcBef>
                <a:spcPts val="0"/>
              </a:spcBef>
              <a:spcAft>
                <a:spcPts val="0"/>
              </a:spcAft>
              <a:buFont typeface="Courier New" panose="02070309020205020404" pitchFamily="49" charset="0"/>
              <a:buChar char="o"/>
            </a:pPr>
            <a:r>
              <a:rPr lang="en-US" b="1" dirty="0" smtClean="0"/>
              <a:t> </a:t>
            </a:r>
            <a:r>
              <a:rPr lang="vi-VN" dirty="0"/>
              <a:t>Một số ứng dụng đặc thù sẽ trở nên đơn giản khi cài đặt nếu ta xây dựng một bộ cấu trúc ngữ pháp để đặc tả các tác vụ mà nó sẽ thực hiện thành các “lệnh”. Sau đó, tạo một thông dịch viên có thể phân tích các lệnh này và thực thi </a:t>
            </a:r>
            <a:r>
              <a:rPr lang="vi-VN" dirty="0" smtClean="0"/>
              <a:t>nó</a:t>
            </a:r>
            <a:endParaRPr lang="vi-VN" dirty="0"/>
          </a:p>
          <a:p>
            <a:pPr fontAlgn="base">
              <a:lnSpc>
                <a:spcPct val="150000"/>
              </a:lnSpc>
              <a:spcBef>
                <a:spcPts val="0"/>
              </a:spcBef>
              <a:spcAft>
                <a:spcPts val="0"/>
              </a:spcAft>
              <a:buFont typeface="Courier New" panose="02070309020205020404" pitchFamily="49" charset="0"/>
              <a:buChar char="o"/>
            </a:pPr>
            <a:r>
              <a:rPr lang="en-US" dirty="0" smtClean="0"/>
              <a:t> </a:t>
            </a:r>
            <a:r>
              <a:rPr lang="vi-VN" dirty="0"/>
              <a:t>Ngôn ngữ đặc tả được xây dựng đòi hỏi phải có cấu trúc ngữ pháp đơn </a:t>
            </a:r>
            <a:r>
              <a:rPr lang="vi-VN" dirty="0" smtClean="0"/>
              <a:t>giản</a:t>
            </a:r>
            <a:endParaRPr lang="vi-VN"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smtClean="0"/>
              <a:t>Có 2 cách cài đặt Adapter</a:t>
            </a:r>
          </a:p>
          <a:p>
            <a:pPr>
              <a:lnSpc>
                <a:spcPct val="150000"/>
              </a:lnSpc>
              <a:spcBef>
                <a:spcPts val="0"/>
              </a:spcBef>
              <a:spcAft>
                <a:spcPts val="0"/>
              </a:spcAft>
              <a:buFont typeface="Courier New" panose="02070309020205020404" pitchFamily="49" charset="0"/>
              <a:buChar char="o"/>
            </a:pPr>
            <a:r>
              <a:rPr lang="en-US" dirty="0" smtClean="0"/>
              <a:t> </a:t>
            </a:r>
            <a:r>
              <a:rPr lang="en-US" dirty="0"/>
              <a:t>Tiếp hợp lớp (dùng thừa kế – inheritance</a:t>
            </a:r>
            <a:r>
              <a:rPr lang="en-US" dirty="0" smtClean="0"/>
              <a:t>)</a:t>
            </a:r>
          </a:p>
          <a:p>
            <a:pPr>
              <a:lnSpc>
                <a:spcPct val="150000"/>
              </a:lnSpc>
              <a:spcBef>
                <a:spcPts val="0"/>
              </a:spcBef>
              <a:spcAft>
                <a:spcPts val="0"/>
              </a:spcAft>
              <a:buFont typeface="Courier New" panose="02070309020205020404" pitchFamily="49" charset="0"/>
              <a:buChar char="o"/>
            </a:pPr>
            <a:r>
              <a:rPr lang="en-US" dirty="0" smtClean="0"/>
              <a:t> </a:t>
            </a:r>
            <a:r>
              <a:rPr lang="vi-VN" dirty="0" smtClean="0"/>
              <a:t>Tiếp </a:t>
            </a:r>
            <a:r>
              <a:rPr lang="vi-VN" dirty="0"/>
              <a:t>hợp đối tượng (dùng tích hợp – composition)</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851</Words>
  <Application>Microsoft Office PowerPoint</Application>
  <PresentationFormat>Custom</PresentationFormat>
  <Paragraphs>56</Paragraphs>
  <Slides>14</Slides>
  <Notes>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Interpreter</vt:lpstr>
      <vt:lpstr>Định nghĩa </vt:lpstr>
      <vt:lpstr>Khi nào sử dụng? </vt:lpstr>
      <vt:lpstr>Khả năng ứng dụng</vt:lpstr>
      <vt:lpstr>Cấu trúc và mối quan hệ</vt:lpstr>
      <vt:lpstr>Sơ đồ hoạt động</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2016-12-08T15:18:14Z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