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Prototype</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endParaRPr lang="en-US" b="1"/>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pPr lvl="0" fontAlgn="base"/>
            <a:r>
              <a:rPr lang="en-US"/>
              <a:t>Trong C#, giao diện IClonable cho phép các lớp nào hiện thực nó khả năng tự sao chép bản thân theo kiểu deep copy hoặc theo kiểu shallow copy.</a:t>
            </a:r>
          </a:p>
          <a:p>
            <a:r>
              <a:rPr lang="en-US"/>
              <a:t>Hàm MemberwiseClone() của lớp Object trong C# cũng có chức năng </a:t>
            </a:r>
            <a:r>
              <a:rPr lang="en-US"/>
              <a:t>tương tự.</a:t>
            </a:r>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Prototype Pattern</a:t>
            </a:r>
            <a:endParaRPr lang="en-US" b="1"/>
          </a:p>
          <a:p>
            <a:r>
              <a:rPr lang="en-US"/>
              <a:t>Tên ngắn gọn</a:t>
            </a:r>
            <a:r>
              <a:rPr lang="en-US" b="1"/>
              <a:t>: Prototype</a:t>
            </a:r>
          </a:p>
          <a:p>
            <a:r>
              <a:rPr lang="en-US"/>
              <a:t>Phân loại: Creational.</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en-US"/>
              <a:t>Xác định kiểu của đối tượng sẽ được tạo ra bằng một đối tượng nguyên mẫu – prototype, và tạo ra các đối tượng mới bằng cách sao chép nguyên mẫu này.</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a:r>
              <a:rPr lang="en-US"/>
              <a:t>Khi chương trình của chúng ta cần sử dụng một lớp tổng quát và chúng ta không cần biết lớp cụ thể nào sẽ được sử dụng cho đến khi chương trình được thực thi.</a:t>
            </a:r>
          </a:p>
          <a:p>
            <a:pPr lvl="0" fontAlgn="base"/>
            <a:r>
              <a:rPr lang="en-US"/>
              <a:t>Khi một việc tạo một đối tượng mới tốn quá nhiều chi phí (bộ nhớ, thời gian). Ta tạo ra một đối tượng mới bằng cách sao chép từ prototype tương ứng.</a:t>
            </a:r>
          </a:p>
          <a:p>
            <a:pPr lvl="0" fontAlgn="base"/>
            <a:r>
              <a:rPr lang="en-US"/>
              <a:t>Khi hệ thống cần độc lập với các sản phẩm mà nó tạo ra, kết hợp và thể hiện chúng.</a:t>
            </a:r>
          </a:p>
          <a:p>
            <a:pPr lvl="0" fontAlgn="base"/>
            <a:r>
              <a:rPr lang="en-US"/>
              <a:t>Khi ta muốn tránh việc tạo ra cây phân cấp các Factory.</a:t>
            </a:r>
          </a:p>
          <a:p>
            <a:pPr lvl="0" fontAlgn="base"/>
            <a:r>
              <a:rPr lang="en-US"/>
              <a:t>Khi việc sao chép một đối tượng dễ dàng thực hiện hơn là tạo ra một đối tượng mới.</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pPr lvl="1"/>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a:bodyPr>
          <a:lstStyle/>
          <a:p>
            <a:pPr lvl="0" fontAlgn="base"/>
            <a:r>
              <a:rPr lang="en-US" b="1"/>
              <a:t>Prototype</a:t>
            </a:r>
            <a:r>
              <a:rPr lang="en-US"/>
              <a:t>: Là một giao diện với một hàm Clone() để các lớp hiện thực nó định nghĩa việc sao chép các đối tượng thuộc lớp đó.</a:t>
            </a:r>
          </a:p>
          <a:p>
            <a:pPr lvl="0" fontAlgn="base"/>
            <a:r>
              <a:rPr lang="en-US" b="1"/>
              <a:t>ConcretePrototype</a:t>
            </a:r>
            <a:r>
              <a:rPr lang="en-US"/>
              <a:t>: Các lớp hiện thực giao diện </a:t>
            </a:r>
            <a:r>
              <a:rPr lang="en-US" b="1"/>
              <a:t>Prototype</a:t>
            </a:r>
            <a:r>
              <a:rPr lang="en-US"/>
              <a:t> để thực hiện việc sao chép các đối tượng được tạo ra từ chúng.</a:t>
            </a:r>
          </a:p>
          <a:p>
            <a:pPr lvl="0" fontAlgn="base"/>
            <a:r>
              <a:rPr lang="en-US" b="1"/>
              <a:t>Client</a:t>
            </a:r>
            <a:r>
              <a:rPr lang="en-US"/>
              <a:t> – nơi sử dụng giao diện Prototype.</a:t>
            </a:r>
          </a:p>
          <a:p>
            <a:endParaRPr lang="en-US"/>
          </a:p>
        </p:txBody>
      </p:sp>
      <p:sp>
        <p:nvSpPr>
          <p:cNvPr id="3" name="Content Placeholder 2"/>
          <p:cNvSpPr>
            <a:spLocks noGrp="1"/>
          </p:cNvSpPr>
          <p:nvPr>
            <p:ph sz="half" idx="1"/>
          </p:nvPr>
        </p:nvSpPr>
        <p:spPr/>
        <p:txBody>
          <a:bodyPr>
            <a:normAutofit/>
          </a:bodyPr>
          <a:lstStyle/>
          <a:p>
            <a:r>
              <a:rPr lang="en-US"/>
              <a:t>Sơ đồ UML</a:t>
            </a:r>
          </a:p>
        </p:txBody>
      </p:sp>
      <p:pic>
        <p:nvPicPr>
          <p:cNvPr id="5" name="Picture 4" descr="https://lh6.googleusercontent.com/Fk56jwz6z3eagIuCWLAwpH14Oq7x2s7-jlkXD16ZN0NIrEj-opKmPROzeg2qxGrz_eLs3e9EpdSdu5HtD7dbgv1_JQm8s-RBTnUnXNDZWSdT9j_CRP4fyWqgHc0Ro-trMv9mKEVa"/>
          <p:cNvPicPr/>
          <p:nvPr/>
        </p:nvPicPr>
        <p:blipFill>
          <a:blip r:embed="rId2">
            <a:extLst>
              <a:ext uri="{28A0092B-C50C-407E-A947-70E740481C1C}">
                <a14:useLocalDpi xmlns:a14="http://schemas.microsoft.com/office/drawing/2010/main" val="0"/>
              </a:ext>
            </a:extLst>
          </a:blip>
          <a:srcRect/>
          <a:stretch>
            <a:fillRect/>
          </a:stretch>
        </p:blipFill>
        <p:spPr bwMode="auto">
          <a:xfrm>
            <a:off x="904684" y="2695337"/>
            <a:ext cx="4070985" cy="2266315"/>
          </a:xfrm>
          <a:prstGeom prst="rect">
            <a:avLst/>
          </a:prstGeom>
          <a:noFill/>
          <a:ln>
            <a:noFill/>
          </a:ln>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lstStyle/>
          <a:p>
            <a:pPr lvl="0" fontAlgn="base"/>
            <a:r>
              <a:rPr lang="en-US"/>
              <a:t>Quá trình sao chép bắt đầu với việc khởi tạo một lớp.</a:t>
            </a:r>
          </a:p>
          <a:p>
            <a:pPr lvl="0" fontAlgn="base"/>
            <a:r>
              <a:rPr lang="en-US"/>
              <a:t>Client yêu cầu một đối tượng mới </a:t>
            </a:r>
            <a:r>
              <a:rPr lang="en-US"/>
              <a:t>của một lớp </a:t>
            </a:r>
            <a:r>
              <a:rPr lang="en-US"/>
              <a:t>nào đó và gửi yêu cầu đến lớp Prototype.</a:t>
            </a:r>
          </a:p>
          <a:p>
            <a:pPr lvl="0" fontAlgn="base"/>
            <a:r>
              <a:rPr lang="en-US"/>
              <a:t>Một ConcretePrototype, tùy thuộc </a:t>
            </a:r>
            <a:r>
              <a:rPr lang="en-US"/>
              <a:t>vào lớp mà </a:t>
            </a:r>
            <a:r>
              <a:rPr lang="en-US"/>
              <a:t>Client cần, sẽ đảm nhận việc </a:t>
            </a:r>
            <a:r>
              <a:rPr lang="en-US"/>
              <a:t>sao chép bằng </a:t>
            </a:r>
            <a:r>
              <a:rPr lang="en-US"/>
              <a:t>phương thức clone() mà nó hiện thực khi thực thi giao diện Prototype. Khi đó, một đối tượng </a:t>
            </a:r>
            <a:r>
              <a:rPr lang="en-US"/>
              <a:t>mới mà </a:t>
            </a:r>
            <a:r>
              <a:rPr lang="en-US"/>
              <a:t>Client cần sẽ được tạo ra.</a:t>
            </a:r>
          </a:p>
          <a:p>
            <a:endParaRPr lang="en-US"/>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en-US"/>
              <a:t>Cũng như các mẫu Khởi tạo khác, mẫu Prototype nâng cao khả năng đóng gói của chương trình, client không hề biết chi tiết cách thức đối tượng được tạo ra một cách chi tiết.</a:t>
            </a:r>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en-US"/>
              <a:t>Trong C#, việc sao chép một đối tượng có thể diễn ra theo 2 cách: shallow copy và deep copy. Cần chú ý đến vấn đề này để có không gặp trục trặc trong quá trình sao chép một đối tượng.</a:t>
            </a:r>
          </a:p>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509</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Mẫu Prototype</vt:lpstr>
      <vt:lpstr>Giới thiệu </vt:lpstr>
      <vt:lpstr>Mục đích, ý định</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34</cp:revision>
  <dcterms:created xsi:type="dcterms:W3CDTF">2016-11-11T15:20:19Z</dcterms:created>
  <dcterms:modified xsi:type="dcterms:W3CDTF">2016-12-04T15:48:35Z</dcterms:modified>
</cp:coreProperties>
</file>