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07/12/2016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07/12/2016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Prototype</a:t>
            </a:r>
          </a:p>
        </p:txBody>
      </p:sp>
      <p:sp>
        <p:nvSpPr>
          <p:cNvPr id="3" name="Subtitle 2"/>
          <p:cNvSpPr>
            <a:spLocks noGrp="1"/>
          </p:cNvSpPr>
          <p:nvPr>
            <p:ph type="subTitle" idx="1"/>
          </p:nvPr>
        </p:nvSpPr>
        <p:spPr/>
        <p:txBody>
          <a:bodyPr>
            <a:noAutofit/>
          </a:bodyPr>
          <a:lstStyle/>
          <a:p>
            <a:r>
              <a:rPr lang="en-US" sz="2000" dirty="0">
                <a:latin typeface="Candara" panose="020E0502030303020204" pitchFamily="34" charset="0"/>
              </a:rPr>
              <a:t>Nhóm 28:</a:t>
            </a:r>
          </a:p>
          <a:p>
            <a:r>
              <a:rPr lang="en-US" sz="2000" dirty="0">
                <a:latin typeface="Candara" panose="020E0502030303020204" pitchFamily="34" charset="0"/>
              </a:rPr>
              <a:t>	Văn Vũ Tuấn</a:t>
            </a:r>
          </a:p>
          <a:p>
            <a:r>
              <a:rPr lang="en-US" sz="2000" dirty="0">
                <a:latin typeface="Candara" panose="020E0502030303020204" pitchFamily="34" charset="0"/>
              </a:rPr>
              <a:t>Phạm Ngọc Linh</a:t>
            </a:r>
          </a:p>
          <a:p>
            <a:r>
              <a:rPr lang="en-US" sz="2000" dirty="0">
                <a:latin typeface="Candara" panose="020E0502030303020204" pitchFamily="34" charset="0"/>
              </a:rPr>
              <a:t>Huỳnh Đức Đăng Khoa</a:t>
            </a:r>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normAutofit/>
          </a:bodyPr>
          <a:lstStyle/>
          <a:p>
            <a:r>
              <a:rPr lang="vi-VN" sz="2000" dirty="0">
                <a:latin typeface="Candara" panose="020E0502030303020204" pitchFamily="34" charset="0"/>
              </a:rPr>
              <a:t>Abstract Factory và Protoype có thể được sử dụng cùng </a:t>
            </a:r>
            <a:r>
              <a:rPr lang="vi-VN" sz="2000" dirty="0" smtClean="0">
                <a:latin typeface="Candara" panose="020E0502030303020204" pitchFamily="34" charset="0"/>
              </a:rPr>
              <a:t>nhau</a:t>
            </a:r>
            <a:endParaRPr lang="vi-VN" sz="2000" dirty="0">
              <a:latin typeface="Candara" panose="020E0502030303020204" pitchFamily="34" charset="0"/>
            </a:endParaRPr>
          </a:p>
          <a:p>
            <a:pPr lvl="1"/>
            <a:r>
              <a:rPr lang="vi-VN" sz="1800" dirty="0">
                <a:latin typeface="Candara" panose="020E0502030303020204" pitchFamily="34" charset="0"/>
              </a:rPr>
              <a:t>Abstract Factory có thể lưu trữ tập các nguyên mẫu được nhân bản để trở về </a:t>
            </a:r>
            <a:r>
              <a:rPr lang="vi-VN" sz="1800" dirty="0" smtClean="0">
                <a:latin typeface="Candara" panose="020E0502030303020204" pitchFamily="34" charset="0"/>
              </a:rPr>
              <a:t>đối</a:t>
            </a:r>
            <a:r>
              <a:rPr lang="en-US" sz="1800" dirty="0" smtClean="0">
                <a:latin typeface="Candara" panose="020E0502030303020204" pitchFamily="34" charset="0"/>
              </a:rPr>
              <a:t> </a:t>
            </a:r>
            <a:r>
              <a:rPr lang="vi-VN" sz="1800" dirty="0" smtClean="0">
                <a:latin typeface="Candara" panose="020E0502030303020204" pitchFamily="34" charset="0"/>
              </a:rPr>
              <a:t>tượng </a:t>
            </a:r>
            <a:r>
              <a:rPr lang="vi-VN" sz="1800" dirty="0">
                <a:latin typeface="Candara" panose="020E0502030303020204" pitchFamily="34" charset="0"/>
              </a:rPr>
              <a:t>sản </a:t>
            </a:r>
            <a:r>
              <a:rPr lang="vi-VN" sz="1800" dirty="0" smtClean="0">
                <a:latin typeface="Candara" panose="020E0502030303020204" pitchFamily="34" charset="0"/>
              </a:rPr>
              <a:t>phẩm</a:t>
            </a:r>
            <a:endParaRPr lang="vi-VN" sz="1800" dirty="0">
              <a:latin typeface="Candara" panose="020E0502030303020204" pitchFamily="34" charset="0"/>
            </a:endParaRPr>
          </a:p>
          <a:p>
            <a:r>
              <a:rPr lang="vi-VN" sz="2000" dirty="0">
                <a:latin typeface="Candara" panose="020E0502030303020204" pitchFamily="34" charset="0"/>
              </a:rPr>
              <a:t>Khi Composite và Decorator được sử dụng với nhau, thì Prototype cũng có </a:t>
            </a:r>
            <a:r>
              <a:rPr lang="vi-VN" sz="2000" dirty="0" smtClean="0">
                <a:latin typeface="Candara" panose="020E0502030303020204" pitchFamily="34" charset="0"/>
              </a:rPr>
              <a:t>thể</a:t>
            </a:r>
            <a:r>
              <a:rPr lang="en-US" sz="2000" dirty="0" smtClean="0">
                <a:latin typeface="Candara" panose="020E0502030303020204" pitchFamily="34" charset="0"/>
              </a:rPr>
              <a:t> </a:t>
            </a:r>
            <a:r>
              <a:rPr lang="vi-VN" sz="2000" dirty="0" smtClean="0">
                <a:latin typeface="Candara" panose="020E0502030303020204" pitchFamily="34" charset="0"/>
              </a:rPr>
              <a:t>được </a:t>
            </a:r>
            <a:r>
              <a:rPr lang="vi-VN" sz="2000" dirty="0">
                <a:latin typeface="Candara" panose="020E0502030303020204" pitchFamily="34" charset="0"/>
              </a:rPr>
              <a:t>sử dụng</a:t>
            </a:r>
            <a:endParaRPr lang="en-US" sz="2000" dirty="0">
              <a:latin typeface="Candara" panose="020E0502030303020204" pitchFamily="34" charset="0"/>
            </a:endParaRPr>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normAutofit/>
          </a:bodyPr>
          <a:lstStyle/>
          <a:p>
            <a:pPr lvl="0" fontAlgn="base"/>
            <a:r>
              <a:rPr lang="en-US" sz="2000" dirty="0">
                <a:latin typeface="Candara" panose="020E0502030303020204" pitchFamily="34" charset="0"/>
              </a:rPr>
              <a:t>Trong C#, giao diện IClonable cho phép các lớp nào hiện thực nó khả năng tự sao chép bản thân theo kiểu deep copy hoặc theo kiểu shallow copy</a:t>
            </a:r>
            <a:r>
              <a:rPr lang="en-US" sz="2000" dirty="0" smtClean="0">
                <a:latin typeface="Candara" panose="020E0502030303020204" pitchFamily="34" charset="0"/>
              </a:rPr>
              <a:t>.</a:t>
            </a:r>
          </a:p>
          <a:p>
            <a:pPr lvl="0" fontAlgn="base"/>
            <a:r>
              <a:rPr lang="vi-VN" sz="2000" dirty="0">
                <a:latin typeface="Candara" panose="020E0502030303020204" pitchFamily="34" charset="0"/>
              </a:rPr>
              <a:t>Việc thực thi mẫu Prototype trong C# được hỗ trợ rất nhiều bởi hai cơ sở trong .NET Framework: cloning và serialization</a:t>
            </a:r>
            <a:endParaRPr lang="en-US" sz="2000" dirty="0">
              <a:latin typeface="Candara" panose="020E0502030303020204" pitchFamily="34" charset="0"/>
            </a:endParaRPr>
          </a:p>
          <a:p>
            <a:r>
              <a:rPr lang="en-US" sz="2000" dirty="0">
                <a:latin typeface="Candara" panose="020E0502030303020204" pitchFamily="34" charset="0"/>
              </a:rPr>
              <a:t>Hàm MemberwiseClone() của lớp Object trong C# cũng có chức năng tương tự.</a:t>
            </a:r>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a:t>
            </a:r>
          </a:p>
        </p:txBody>
      </p:sp>
      <p:sp>
        <p:nvSpPr>
          <p:cNvPr id="3" name="Content Placeholder 2"/>
          <p:cNvSpPr>
            <a:spLocks noGrp="1"/>
          </p:cNvSpPr>
          <p:nvPr>
            <p:ph idx="1"/>
          </p:nvPr>
        </p:nvSpPr>
        <p:spPr/>
        <p:txBody>
          <a:bodyPr>
            <a:normAutofit/>
          </a:bodyPr>
          <a:lstStyle/>
          <a:p>
            <a:r>
              <a:rPr lang="en-US" sz="2000" dirty="0" smtClean="0">
                <a:latin typeface="Candara" panose="020E0502030303020204" pitchFamily="34" charset="0"/>
              </a:rPr>
              <a:t>Bài toán: Ta muốn mở rộng một framework mã nguồn mở nào đó để phục vụ mục đích cá nhân hoặc tổ chức. Ví dụ tao kế thừa và phát triển Bootstrap framework. Việc mở rộng framework không làm thay đổi bất kỳ thứ gì đến mã nguồn gốc.</a:t>
            </a:r>
          </a:p>
        </p:txBody>
      </p:sp>
    </p:spTree>
    <p:extLst>
      <p:ext uri="{BB962C8B-B14F-4D97-AF65-F5344CB8AC3E}">
        <p14:creationId xmlns:p14="http://schemas.microsoft.com/office/powerpoint/2010/main" val="307360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Sơ đồ bài toán</a:t>
            </a:r>
            <a:endParaRPr lang="en-US" b="1" dirty="0"/>
          </a:p>
        </p:txBody>
      </p:sp>
      <p:sp>
        <p:nvSpPr>
          <p:cNvPr id="3" name="Content Placeholder 2"/>
          <p:cNvSpPr>
            <a:spLocks noGrp="1"/>
          </p:cNvSpPr>
          <p:nvPr>
            <p:ph idx="1"/>
          </p:nvPr>
        </p:nvSpPr>
        <p:spPr/>
        <p:txBody>
          <a:bodyPr>
            <a:normAutofit/>
          </a:bodyPr>
          <a:lstStyle/>
          <a:p>
            <a:endParaRPr lang="en-US" sz="2000" dirty="0" smtClean="0">
              <a:latin typeface="Candara" panose="020E0502030303020204" pitchFamily="34" charset="0"/>
            </a:endParaRPr>
          </a:p>
        </p:txBody>
      </p:sp>
      <p:pic>
        <p:nvPicPr>
          <p:cNvPr id="4" name="Picture 3" descr="https://lh6.googleusercontent.com/Fk56jwz6z3eagIuCWLAwpH14Oq7x2s7-jlkXD16ZN0NIrEj-opKmPROzeg2qxGrz_eLs3e9EpdSdu5HtD7dbgv1_JQm8s-RBTnUnXNDZWSdT9j_CRP4fyWqgHc0Ro-trMv9mKEVa"/>
          <p:cNvPicPr/>
          <p:nvPr/>
        </p:nvPicPr>
        <p:blipFill>
          <a:blip r:embed="rId2">
            <a:extLst>
              <a:ext uri="{28A0092B-C50C-407E-A947-70E740481C1C}">
                <a14:useLocalDpi xmlns:a14="http://schemas.microsoft.com/office/drawing/2010/main" val="0"/>
              </a:ext>
            </a:extLst>
          </a:blip>
          <a:srcRect/>
          <a:stretch>
            <a:fillRect/>
          </a:stretch>
        </p:blipFill>
        <p:spPr bwMode="auto">
          <a:xfrm>
            <a:off x="1341412" y="2510620"/>
            <a:ext cx="6342277" cy="3530742"/>
          </a:xfrm>
          <a:prstGeom prst="rect">
            <a:avLst/>
          </a:prstGeom>
          <a:noFill/>
          <a:ln>
            <a:noFill/>
          </a:ln>
        </p:spPr>
      </p:pic>
    </p:spTree>
    <p:extLst>
      <p:ext uri="{BB962C8B-B14F-4D97-AF65-F5344CB8AC3E}">
        <p14:creationId xmlns:p14="http://schemas.microsoft.com/office/powerpoint/2010/main" val="148655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Tên đầy đủ: Prototype Pattern</a:t>
            </a:r>
            <a:endParaRPr lang="en-US" sz="2000" b="1" dirty="0">
              <a:latin typeface="Candara" panose="020E0502030303020204" pitchFamily="34" charset="0"/>
            </a:endParaRPr>
          </a:p>
          <a:p>
            <a:r>
              <a:rPr lang="en-US" sz="2000" dirty="0">
                <a:latin typeface="Candara" panose="020E0502030303020204" pitchFamily="34" charset="0"/>
              </a:rPr>
              <a:t>Tên ngắn gọn</a:t>
            </a:r>
            <a:r>
              <a:rPr lang="en-US" sz="2000" b="1" dirty="0">
                <a:latin typeface="Candara" panose="020E0502030303020204" pitchFamily="34" charset="0"/>
              </a:rPr>
              <a:t>: Prototype</a:t>
            </a:r>
          </a:p>
          <a:p>
            <a:r>
              <a:rPr lang="en-US" sz="2000" dirty="0">
                <a:latin typeface="Candara" panose="020E0502030303020204" pitchFamily="34" charset="0"/>
              </a:rPr>
              <a:t>Phân loại: Creational.</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Xác định kiểu của đối tượng sẽ được tạo ra bằng một đối tượng nguyên mẫu – prototype, và tạo ra các đối tượng mới bằng cách sao chép nguyên mẫu này.</a:t>
            </a:r>
          </a:p>
          <a:p>
            <a:endParaRPr lang="en-US" sz="2000" dirty="0">
              <a:latin typeface="Candara" panose="020E0502030303020204" pitchFamily="34" charset="0"/>
            </a:endParaRPr>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normAutofit/>
          </a:bodyPr>
          <a:lstStyle/>
          <a:p>
            <a:pPr lvl="0"/>
            <a:r>
              <a:rPr lang="en-US" sz="2000" dirty="0">
                <a:latin typeface="Candara" panose="020E0502030303020204" pitchFamily="34" charset="0"/>
              </a:rPr>
              <a:t>Khi chương trình của chúng ta cần sử dụng một lớp tổng quát và chúng ta không cần biết lớp cụ thể nào sẽ được sử dụng cho đến khi chương trình được thực thi.</a:t>
            </a:r>
          </a:p>
          <a:p>
            <a:pPr lvl="0" fontAlgn="base"/>
            <a:r>
              <a:rPr lang="en-US" sz="2000" dirty="0">
                <a:latin typeface="Candara" panose="020E0502030303020204" pitchFamily="34" charset="0"/>
              </a:rPr>
              <a:t>Khi một việc tạo một đối tượng mới tốn quá nhiều chi phí (bộ nhớ, thời gian). Ta tạo ra một đối tượng mới bằng cách sao chép từ prototype tương ứng</a:t>
            </a:r>
            <a:r>
              <a:rPr lang="en-US" sz="2000" dirty="0" smtClean="0">
                <a:latin typeface="Candara" panose="020E0502030303020204" pitchFamily="34" charset="0"/>
              </a:rPr>
              <a:t>.</a:t>
            </a:r>
            <a:endParaRPr lang="en-US" sz="2000" dirty="0">
              <a:latin typeface="Candara" panose="020E0502030303020204" pitchFamily="34" charset="0"/>
            </a:endParaRPr>
          </a:p>
          <a:p>
            <a:pPr lvl="0" fontAlgn="base"/>
            <a:r>
              <a:rPr lang="en-US" sz="2000" dirty="0">
                <a:latin typeface="Candara" panose="020E0502030303020204" pitchFamily="34" charset="0"/>
              </a:rPr>
              <a:t>Khi ta muốn tránh việc tạo ra cây phân cấp các Factory.</a:t>
            </a:r>
          </a:p>
          <a:p>
            <a:pPr lvl="0" fontAlgn="base"/>
            <a:r>
              <a:rPr lang="en-US" sz="2000" dirty="0">
                <a:latin typeface="Candara" panose="020E0502030303020204" pitchFamily="34" charset="0"/>
              </a:rPr>
              <a:t>Khi việc sao chép một đối tượng dễ dàng thực hiện hơn là tạo ra một đối tượng mới.</a:t>
            </a:r>
          </a:p>
          <a:p>
            <a:pPr lvl="0" fontAlgn="base"/>
            <a:endParaRPr lang="en-US" sz="2000" dirty="0">
              <a:latin typeface="Candara" panose="020E0502030303020204" pitchFamily="34" charset="0"/>
            </a:endParaRPr>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pPr lvl="1"/>
            <a:r>
              <a:rPr lang="vi-VN" sz="2000" dirty="0">
                <a:latin typeface="Candara" panose="020E0502030303020204" pitchFamily="34" charset="0"/>
              </a:rPr>
              <a:t>Mẫu Prototype có hai lợi thế: nó tăng tốc độ khởi tạo của đối tượng rất lớn, các lớp được nạp động (khi sao chép các đối tượng nhanh hơn), và nó giữ một bản ghi của các bộ phận mang tính chất của một cấu trúc dữ liệu lớn có thể được sao chép mà không cần biết lớp con mà từ đó các đối tượng được tạo </a:t>
            </a:r>
            <a:r>
              <a:rPr lang="vi-VN" sz="2000" dirty="0" smtClean="0">
                <a:latin typeface="Candara" panose="020E0502030303020204" pitchFamily="34" charset="0"/>
              </a:rPr>
              <a:t>ra</a:t>
            </a:r>
            <a:endParaRPr lang="en-US" sz="2000" dirty="0" smtClean="0">
              <a:latin typeface="Candara" panose="020E0502030303020204" pitchFamily="34" charset="0"/>
            </a:endParaRPr>
          </a:p>
          <a:p>
            <a:pPr lvl="1"/>
            <a:r>
              <a:rPr lang="en-US" sz="2000" dirty="0" smtClean="0">
                <a:latin typeface="Candara" panose="020E0502030303020204" pitchFamily="34" charset="0"/>
              </a:rPr>
              <a:t>Mẫu prototype được ứng dụng rất nhiều trong tất cả các framework cung cấp cho lập trình viên</a:t>
            </a:r>
            <a:endParaRPr lang="en-US" sz="2000" dirty="0">
              <a:latin typeface="Candara" panose="020E0502030303020204" pitchFamily="34" charset="0"/>
            </a:endParaRPr>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a:bodyPr>
          <a:lstStyle/>
          <a:p>
            <a:pPr lvl="0" fontAlgn="base"/>
            <a:r>
              <a:rPr lang="en-US" sz="2000" b="1" dirty="0">
                <a:latin typeface="Candara" panose="020E0502030303020204" pitchFamily="34" charset="0"/>
              </a:rPr>
              <a:t>Prototype</a:t>
            </a:r>
            <a:r>
              <a:rPr lang="en-US" sz="2000" dirty="0">
                <a:latin typeface="Candara" panose="020E0502030303020204" pitchFamily="34" charset="0"/>
              </a:rPr>
              <a:t>: Là một giao diện với một hàm Clone() để các lớp hiện thực nó định nghĩa việc sao chép các đối tượng thuộc lớp đó.</a:t>
            </a:r>
          </a:p>
          <a:p>
            <a:pPr lvl="0" fontAlgn="base"/>
            <a:r>
              <a:rPr lang="en-US" sz="2000" b="1" dirty="0">
                <a:latin typeface="Candara" panose="020E0502030303020204" pitchFamily="34" charset="0"/>
              </a:rPr>
              <a:t>ConcretePrototype</a:t>
            </a:r>
            <a:r>
              <a:rPr lang="en-US" sz="2000" dirty="0">
                <a:latin typeface="Candara" panose="020E0502030303020204" pitchFamily="34" charset="0"/>
              </a:rPr>
              <a:t>: Các lớp hiện thực giao diện </a:t>
            </a:r>
            <a:r>
              <a:rPr lang="en-US" sz="2000" b="1" dirty="0">
                <a:latin typeface="Candara" panose="020E0502030303020204" pitchFamily="34" charset="0"/>
              </a:rPr>
              <a:t>Prototype</a:t>
            </a:r>
            <a:r>
              <a:rPr lang="en-US" sz="2000" dirty="0">
                <a:latin typeface="Candara" panose="020E0502030303020204" pitchFamily="34" charset="0"/>
              </a:rPr>
              <a:t> để thực hiện việc sao chép các đối tượng được tạo ra từ chúng.</a:t>
            </a:r>
          </a:p>
          <a:p>
            <a:pPr lvl="0" fontAlgn="base"/>
            <a:r>
              <a:rPr lang="en-US" sz="2000" b="1" dirty="0">
                <a:latin typeface="Candara" panose="020E0502030303020204" pitchFamily="34" charset="0"/>
              </a:rPr>
              <a:t>Client</a:t>
            </a:r>
            <a:r>
              <a:rPr lang="en-US" sz="2000" dirty="0">
                <a:latin typeface="Candara" panose="020E0502030303020204" pitchFamily="34" charset="0"/>
              </a:rPr>
              <a:t> – nơi sử dụng giao diện Prototype.</a:t>
            </a:r>
          </a:p>
          <a:p>
            <a:endParaRPr lang="en-US" sz="2000" dirty="0">
              <a:latin typeface="Candara" panose="020E0502030303020204" pitchFamily="34" charset="0"/>
            </a:endParaRPr>
          </a:p>
        </p:txBody>
      </p:sp>
      <p:sp>
        <p:nvSpPr>
          <p:cNvPr id="3" name="Content Placeholder 2"/>
          <p:cNvSpPr>
            <a:spLocks noGrp="1"/>
          </p:cNvSpPr>
          <p:nvPr>
            <p:ph sz="half" idx="1"/>
          </p:nvPr>
        </p:nvSpPr>
        <p:spPr/>
        <p:txBody>
          <a:bodyPr>
            <a:normAutofit/>
          </a:bodyPr>
          <a:lstStyle/>
          <a:p>
            <a:r>
              <a:rPr lang="en-US" sz="2000" dirty="0">
                <a:latin typeface="Candara" panose="020E0502030303020204" pitchFamily="34" charset="0"/>
              </a:rPr>
              <a:t>Sơ đồ UML</a:t>
            </a:r>
          </a:p>
        </p:txBody>
      </p:sp>
      <p:pic>
        <p:nvPicPr>
          <p:cNvPr id="5" name="Picture 4" descr="https://lh6.googleusercontent.com/Fk56jwz6z3eagIuCWLAwpH14Oq7x2s7-jlkXD16ZN0NIrEj-opKmPROzeg2qxGrz_eLs3e9EpdSdu5HtD7dbgv1_JQm8s-RBTnUnXNDZWSdT9j_CRP4fyWqgHc0Ro-trMv9mKEVa"/>
          <p:cNvPicPr/>
          <p:nvPr/>
        </p:nvPicPr>
        <p:blipFill>
          <a:blip r:embed="rId2">
            <a:extLst>
              <a:ext uri="{28A0092B-C50C-407E-A947-70E740481C1C}">
                <a14:useLocalDpi xmlns:a14="http://schemas.microsoft.com/office/drawing/2010/main" val="0"/>
              </a:ext>
            </a:extLst>
          </a:blip>
          <a:srcRect/>
          <a:stretch>
            <a:fillRect/>
          </a:stretch>
        </p:blipFill>
        <p:spPr bwMode="auto">
          <a:xfrm>
            <a:off x="904684" y="2695337"/>
            <a:ext cx="4070985" cy="2266315"/>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normAutofit/>
          </a:bodyPr>
          <a:lstStyle/>
          <a:p>
            <a:pPr lvl="0" fontAlgn="base"/>
            <a:r>
              <a:rPr lang="en-US" sz="2000" dirty="0">
                <a:latin typeface="Candara" panose="020E0502030303020204" pitchFamily="34" charset="0"/>
              </a:rPr>
              <a:t>Quá trình sao chép bắt đầu với việc khởi tạo một lớp.</a:t>
            </a:r>
          </a:p>
          <a:p>
            <a:pPr lvl="0" fontAlgn="base"/>
            <a:r>
              <a:rPr lang="en-US" sz="2000" dirty="0">
                <a:latin typeface="Candara" panose="020E0502030303020204" pitchFamily="34" charset="0"/>
              </a:rPr>
              <a:t>Client yêu cầu một đối tượng mới của một lớp nào đó và gửi yêu cầu đến lớp Prototype.</a:t>
            </a:r>
          </a:p>
          <a:p>
            <a:pPr lvl="0" fontAlgn="base"/>
            <a:r>
              <a:rPr lang="en-US" sz="2000" dirty="0">
                <a:latin typeface="Candara" panose="020E0502030303020204" pitchFamily="34" charset="0"/>
              </a:rPr>
              <a:t>Một ConcretePrototype, tùy thuộc vào lớp mà Client cần, sẽ đảm nhận việc sao chép bằng phương thức clone() mà nó hiện thực khi thực thi giao diện Prototype. Khi đó, một đối tượng mới mà Client cần sẽ được tạo ra.</a:t>
            </a:r>
          </a:p>
          <a:p>
            <a:endParaRPr lang="en-US" sz="2000" dirty="0">
              <a:latin typeface="Candara" panose="020E0502030303020204" pitchFamily="34" charset="0"/>
            </a:endParaRPr>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ndara" panose="020E0502030303020204" pitchFamily="34" charset="0"/>
              </a:rPr>
              <a:t>Các hệ quả mang lại</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Cũng như các mẫu Khởi tạo khác, mẫu Prototype nâng cao khả năng đóng gói của chương trình, client không hề biết chi tiết cách thức đối tượng được tạo ra một cách chi tiết.</a:t>
            </a:r>
          </a:p>
          <a:p>
            <a:endParaRPr lang="en-US" sz="2000" dirty="0">
              <a:latin typeface="Candara" panose="020E0502030303020204" pitchFamily="34" charset="0"/>
            </a:endParaRPr>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Các chú ý liên quan đến cài đặt</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Trong C#, việc sao chép một đối tượng có thể diễn ra theo 2 cách: shallow copy và deep copy. Cần chú ý đến vấn đề này để có không gặp trục trặc trong quá trình sao chép một đối tượng.</a:t>
            </a:r>
          </a:p>
          <a:p>
            <a:endParaRPr lang="en-US" sz="2000" dirty="0">
              <a:latin typeface="Candara" panose="020E0502030303020204" pitchFamily="34" charset="0"/>
            </a:endParaRPr>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TotalTime>
  <Words>672</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Candara</vt:lpstr>
      <vt:lpstr>Trebuchet MS</vt:lpstr>
      <vt:lpstr>Wingdings 3</vt:lpstr>
      <vt:lpstr>Facet</vt:lpstr>
      <vt:lpstr>Mẫu Prototype</vt:lpstr>
      <vt:lpstr>Giới thiệu </vt:lpstr>
      <vt:lpstr>Mục đích, ý định</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lpstr>Sơ đồ bài toán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Pham Ngoc Linh</cp:lastModifiedBy>
  <cp:revision>47</cp:revision>
  <dcterms:created xsi:type="dcterms:W3CDTF">2016-11-11T15:20:19Z</dcterms:created>
  <dcterms:modified xsi:type="dcterms:W3CDTF">2016-12-07T16:21:01Z</dcterms:modified>
</cp:coreProperties>
</file>