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59" r:id="rId6"/>
    <p:sldId id="260" r:id="rId7"/>
    <p:sldId id="262" r:id="rId8"/>
    <p:sldId id="263" r:id="rId9"/>
    <p:sldId id="269"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Strategy</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1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t>Strategy Pattern</a:t>
            </a:r>
            <a:endParaRPr lang="en-US" b="1"/>
          </a:p>
          <a:p>
            <a:r>
              <a:rPr lang="en-US"/>
              <a:t>Phân loại: </a:t>
            </a:r>
            <a:r>
              <a:rPr lang="en-US"/>
              <a:t>Mẫu Hành vi</a:t>
            </a:r>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pPr lvl="0"/>
            <a:r>
              <a:rPr lang="en-US"/>
              <a:t>Định nghĩa tập hợp các thuật toán khác nhau, đóng gói chúng và làm cho chúng có thể thay thế nhau. </a:t>
            </a:r>
          </a:p>
          <a:p>
            <a:pPr lvl="0"/>
            <a:r>
              <a:rPr lang="en-US"/>
              <a:t>Mẫu này làm cho các thuật toán thay đổi một cách độc lập và tách biệt khỏi chương trình sử dụng chúng.</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normAutofit/>
          </a:bodyPr>
          <a:lstStyle/>
          <a:p>
            <a:pPr lvl="0"/>
            <a:r>
              <a:rPr lang="en-US"/>
              <a:t>Rất nhiều các thuật toán khác nhau được sử dụng để đọc dữ liệu từ một luồng dữ liệu từ một file text, sau đó ứng với mỗi loại dữ liệu có được (dạng số, dạng chuỗi,…) , sau đó lưu các thông tin đọc được thành một file text.</a:t>
            </a:r>
          </a:p>
          <a:p>
            <a:pPr lvl="0"/>
            <a:r>
              <a:rPr lang="en-US"/>
              <a:t>Vấn đề đặt ra là làm thế nào chúng ta có thể cấu hình ứng dụng để tự động lựa chọn thuật toán phù hợp trong quá trình đọc?</a:t>
            </a:r>
          </a:p>
          <a:p>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23844" y="3923675"/>
            <a:ext cx="4206240" cy="1828800"/>
          </a:xfrm>
          <a:prstGeom prst="rect">
            <a:avLst/>
          </a:prstGeom>
          <a:noFill/>
          <a:ln>
            <a:noFill/>
          </a:ln>
        </p:spPr>
      </p:pic>
    </p:spTree>
    <p:extLst>
      <p:ext uri="{BB962C8B-B14F-4D97-AF65-F5344CB8AC3E}">
        <p14:creationId xmlns:p14="http://schemas.microsoft.com/office/powerpoint/2010/main" val="32029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lvl="0"/>
            <a:r>
              <a:rPr lang="en-US"/>
              <a:t>Nhiều lớp có liên quan với nhau chỉ khác biệt ở hành vi của chúng</a:t>
            </a:r>
            <a:endParaRPr lang="en-US" sz="1600"/>
          </a:p>
          <a:p>
            <a:pPr lvl="1"/>
            <a:r>
              <a:rPr lang="en-US"/>
              <a:t>Mẫu Strategy cung cấp một phương pháp để cấu hình một lớp với một hoặc nhiều hành vi khác nhau.</a:t>
            </a:r>
            <a:endParaRPr lang="en-US" sz="1400"/>
          </a:p>
          <a:p>
            <a:pPr lvl="0"/>
            <a:r>
              <a:rPr lang="en-US"/>
              <a:t>Chúng ta cần nhiều thể loại thuật toán khác nhau:</a:t>
            </a:r>
            <a:endParaRPr lang="en-US" sz="1600"/>
          </a:p>
          <a:p>
            <a:pPr lvl="1"/>
            <a:r>
              <a:rPr lang="en-US"/>
              <a:t>Các Strategy có thể được sử dụng khi các biến thể thuật toán này được hiện thực theo kiểu cây kế thừa của các thuật toán.</a:t>
            </a:r>
            <a:endParaRPr lang="en-US" sz="1400"/>
          </a:p>
          <a:p>
            <a:pPr lvl="0"/>
            <a:r>
              <a:rPr lang="en-US"/>
              <a:t>Một lớp định nghĩa nhiều hành vi, và xuất hiện dưới dạng các câu lệnh điều kiện trong các operation của nó.</a:t>
            </a:r>
            <a:endParaRPr lang="en-US" sz="1600"/>
          </a:p>
          <a:p>
            <a:pPr lvl="1"/>
            <a:r>
              <a:rPr lang="en-US"/>
              <a:t>Thay vì dùng các câu lệnh điều kiện, chúng ta di chuyển các nhánh điều kiện có liên quan vào trong một lớp Strategy.</a:t>
            </a:r>
            <a:endParaRPr lang="en-US" sz="1400"/>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a:xfrm>
            <a:off x="5348116" y="1930400"/>
            <a:ext cx="4578686" cy="4075319"/>
          </a:xfrm>
        </p:spPr>
        <p:txBody>
          <a:bodyPr>
            <a:normAutofit fontScale="85000" lnSpcReduction="20000"/>
          </a:bodyPr>
          <a:lstStyle/>
          <a:p>
            <a:pPr lvl="0"/>
            <a:r>
              <a:rPr lang="en-US" b="1"/>
              <a:t>Strategy:</a:t>
            </a:r>
            <a:endParaRPr lang="en-US" sz="1600"/>
          </a:p>
          <a:p>
            <a:pPr lvl="1"/>
            <a:r>
              <a:rPr lang="en-US"/>
              <a:t>Định nghĩa một giao diện chung cho tất cả các thuật toán được hỗ trợ.</a:t>
            </a:r>
            <a:endParaRPr lang="en-US" sz="1400"/>
          </a:p>
          <a:p>
            <a:pPr lvl="1"/>
            <a:r>
              <a:rPr lang="en-US" b="1"/>
              <a:t>Context</a:t>
            </a:r>
            <a:r>
              <a:rPr lang="en-US"/>
              <a:t> sử dụng giao diện này để gọi các thuật toán được định nghĩa trong các </a:t>
            </a:r>
            <a:r>
              <a:rPr lang="en-US" b="1"/>
              <a:t>ConcreteStrategy</a:t>
            </a:r>
            <a:r>
              <a:rPr lang="en-US"/>
              <a:t>.</a:t>
            </a:r>
            <a:endParaRPr lang="en-US" sz="1400"/>
          </a:p>
          <a:p>
            <a:pPr lvl="0"/>
            <a:r>
              <a:rPr lang="en-US" b="1"/>
              <a:t>ConcreteStrategy:</a:t>
            </a:r>
            <a:endParaRPr lang="en-US" sz="1600"/>
          </a:p>
          <a:p>
            <a:pPr lvl="1"/>
            <a:r>
              <a:rPr lang="en-US"/>
              <a:t>Định nghĩa các thuật toán, hiện thực từ giao diện </a:t>
            </a:r>
            <a:r>
              <a:rPr lang="en-US" b="1"/>
              <a:t>Strategy.</a:t>
            </a:r>
            <a:endParaRPr lang="en-US" sz="1400"/>
          </a:p>
          <a:p>
            <a:pPr lvl="0"/>
            <a:r>
              <a:rPr lang="en-US" b="1"/>
              <a:t>Context:</a:t>
            </a:r>
            <a:endParaRPr lang="en-US" sz="1600"/>
          </a:p>
          <a:p>
            <a:pPr lvl="1"/>
            <a:r>
              <a:rPr lang="en-US"/>
              <a:t>Được cấu hình với một đối tượng </a:t>
            </a:r>
            <a:r>
              <a:rPr lang="en-US" b="1"/>
              <a:t>ConcreteStrategy.</a:t>
            </a:r>
            <a:endParaRPr lang="en-US" sz="1400"/>
          </a:p>
          <a:p>
            <a:pPr lvl="1"/>
            <a:r>
              <a:rPr lang="en-US"/>
              <a:t>Giữ một tham chiếu đến đối tượng có kiểu </a:t>
            </a:r>
            <a:r>
              <a:rPr lang="en-US" b="1"/>
              <a:t>Strategy.</a:t>
            </a:r>
            <a:endParaRPr lang="en-US" sz="1400"/>
          </a:p>
          <a:p>
            <a:pPr lvl="1"/>
            <a:r>
              <a:rPr lang="en-US"/>
              <a:t>Nên định nghĩa một giao diện cho phép đối tượng </a:t>
            </a:r>
            <a:r>
              <a:rPr lang="en-US" b="1"/>
              <a:t>Strategy</a:t>
            </a:r>
            <a:r>
              <a:rPr lang="en-US"/>
              <a:t> đó truy xuất dữ liệu của </a:t>
            </a:r>
            <a:r>
              <a:rPr lang="en-US" b="1"/>
              <a:t>Context</a:t>
            </a:r>
            <a:r>
              <a:rPr lang="en-US"/>
              <a:t>.</a:t>
            </a:r>
            <a:endParaRPr lang="en-US" sz="1400"/>
          </a:p>
          <a:p>
            <a:endParaRPr lang="en-US"/>
          </a:p>
        </p:txBody>
      </p:sp>
      <p:pic>
        <p:nvPicPr>
          <p:cNvPr id="5" name="Content Placeholder 4"/>
          <p:cNvPicPr>
            <a:picLocks noGrp="1" noChangeAspect="1"/>
          </p:cNvPicPr>
          <p:nvPr>
            <p:ph sz="half" idx="1"/>
          </p:nvPr>
        </p:nvPicPr>
        <p:blipFill>
          <a:blip r:embed="rId2"/>
          <a:stretch>
            <a:fillRect/>
          </a:stretch>
        </p:blipFill>
        <p:spPr>
          <a:xfrm>
            <a:off x="422502" y="2835148"/>
            <a:ext cx="4925614" cy="1796814"/>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4178" y="2095291"/>
            <a:ext cx="5840411" cy="3196236"/>
          </a:xfrm>
          <a:prstGeom prst="rect">
            <a:avLst/>
          </a:prstGeom>
          <a:noFill/>
          <a:ln>
            <a:noFill/>
          </a:ln>
        </p:spPr>
      </p:pic>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r>
              <a:rPr lang="en-US"/>
              <a:t>Các cây phân cấp của các thuật toán có </a:t>
            </a:r>
            <a:r>
              <a:rPr lang="en-US"/>
              <a:t>liên quan sẽ được tạo ra.</a:t>
            </a:r>
          </a:p>
          <a:p>
            <a:r>
              <a:rPr lang="en-US"/>
              <a:t>Một giải pháp thay thế cho việc tạo </a:t>
            </a:r>
            <a:r>
              <a:rPr lang="en-US"/>
              <a:t>lớp con.</a:t>
            </a:r>
            <a:endParaRPr lang="en-US"/>
          </a:p>
          <a:p>
            <a:r>
              <a:rPr lang="en-US"/>
              <a:t>Loại bỏ các câu lệnh </a:t>
            </a:r>
            <a:r>
              <a:rPr lang="en-US"/>
              <a:t>điều kiện trong lớp Context.</a:t>
            </a:r>
          </a:p>
          <a:p>
            <a:r>
              <a:rPr lang="en-US"/>
              <a:t>Có thêm </a:t>
            </a:r>
            <a:r>
              <a:rPr lang="en-US"/>
              <a:t>nhiều lựa chọn để triển khai</a:t>
            </a:r>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r>
              <a:rPr lang="en-US"/>
              <a:t>Flyweight</a:t>
            </a:r>
            <a:r>
              <a:rPr lang="en-US"/>
              <a:t>: c.ác </a:t>
            </a:r>
            <a:r>
              <a:rPr lang="en-US"/>
              <a:t>đối tượng Strategy thường là các đối tượng flyweight</a:t>
            </a:r>
            <a:endParaRPr lang="en-US" b="1"/>
          </a:p>
        </p:txBody>
      </p:sp>
    </p:spTree>
    <p:extLst>
      <p:ext uri="{BB962C8B-B14F-4D97-AF65-F5344CB8AC3E}">
        <p14:creationId xmlns:p14="http://schemas.microsoft.com/office/powerpoint/2010/main" val="2917200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475</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Strategy</vt:lpstr>
      <vt:lpstr>Giới thiệu </vt:lpstr>
      <vt:lpstr>Mục đích, ý định</vt:lpstr>
      <vt:lpstr>Động lực sử dụng</vt:lpstr>
      <vt:lpstr>Khi nào sử dụng</vt:lpstr>
      <vt:lpstr>Cấu trúc - Thành phần</vt:lpstr>
      <vt:lpstr>Mối quan hệ</vt:lpstr>
      <vt:lpstr>Các hệ quả mang lại</vt:lpstr>
      <vt:lpstr>Các mẫu có liên quan</vt:lpstr>
      <vt:lpstr>Các chú ý liên quan đến cài đặt</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28</cp:revision>
  <dcterms:created xsi:type="dcterms:W3CDTF">2016-11-11T15:20:19Z</dcterms:created>
  <dcterms:modified xsi:type="dcterms:W3CDTF">2016-12-07T18:41:38Z</dcterms:modified>
</cp:coreProperties>
</file>