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1"/>
  </p:notesMasterIdLst>
  <p:handoutMasterIdLst>
    <p:handoutMasterId r:id="rId32"/>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73" r:id="rId17"/>
    <p:sldId id="274" r:id="rId18"/>
    <p:sldId id="275" r:id="rId19"/>
    <p:sldId id="276" r:id="rId20"/>
    <p:sldId id="277" r:id="rId21"/>
    <p:sldId id="287" r:id="rId22"/>
    <p:sldId id="278" r:id="rId23"/>
    <p:sldId id="279" r:id="rId24"/>
    <p:sldId id="280" r:id="rId25"/>
    <p:sldId id="281" r:id="rId26"/>
    <p:sldId id="282" r:id="rId27"/>
    <p:sldId id="283" r:id="rId28"/>
    <p:sldId id="284" r:id="rId29"/>
    <p:sldId id="285"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54" autoAdjust="0"/>
  </p:normalViewPr>
  <p:slideViewPr>
    <p:cSldViewPr>
      <p:cViewPr>
        <p:scale>
          <a:sx n="125" d="100"/>
          <a:sy n="125" d="100"/>
        </p:scale>
        <p:origin x="-48" y="-80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11/4/2016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11/4/2016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 control trong Windows Form</a:t>
            </a:r>
          </a:p>
          <a:p>
            <a:r>
              <a:rPr lang="en-US" smtClean="0"/>
              <a:t>Các</a:t>
            </a:r>
            <a:r>
              <a:rPr lang="en-US" baseline="0" smtClean="0"/>
              <a:t> lớp Stream trong .NET (Buffered Reader là một decorator của Stream class)</a:t>
            </a:r>
          </a:p>
          <a:p>
            <a:r>
              <a:rPr lang="en-US" baseline="0" smtClean="0"/>
              <a:t>Extension method trong .NET, (cho các class bị sealed vẫn có thể them vào các phương thứ)</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smtClean="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smtClean="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 Một đối tượng, chẳng hạn như một file ảnh, mất quá nhiều thời gian để load.</a:t>
            </a:r>
          </a:p>
          <a:p>
            <a:r>
              <a:rPr lang="en-US" sz="1200" kern="1200" smtClean="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smtClean="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smtClean="0">
                <a:solidFill>
                  <a:schemeClr val="tx1"/>
                </a:solidFill>
                <a:effectLst/>
                <a:latin typeface="+mn-lt"/>
                <a:ea typeface="+mn-ea"/>
                <a:cs typeface="+mn-cs"/>
              </a:rPr>
              <a:t>4. Quyền truy cập đối tượng bị hạn chế, và proxy có thể xác nhận quyền truy cần của người dùng.</a:t>
            </a:r>
          </a:p>
          <a:p>
            <a:endParaRPr lang="en-US" smtClean="0"/>
          </a:p>
          <a:p>
            <a:r>
              <a:rPr lang="en-US" sz="1200" kern="1200" smtClean="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smtClean="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At </a:t>
            </a:r>
            <a:r>
              <a:rPr lang="en-US" sz="1200" b="0" i="0" kern="1200">
                <a:solidFill>
                  <a:schemeClr val="tx1"/>
                </a:solidFill>
                <a:effectLst/>
                <a:latin typeface="+mn-lt"/>
                <a:ea typeface="+mn-ea"/>
                <a:cs typeface="+mn-cs"/>
              </a:rPr>
              <a:t>that point the proxy can do different things prior to invoking </a:t>
            </a:r>
            <a:r>
              <a:rPr lang="en-US" sz="1200" b="0" i="0" kern="1200" smtClean="0">
                <a:solidFill>
                  <a:schemeClr val="tx1"/>
                </a:solidFill>
                <a:effectLst/>
                <a:latin typeface="+mn-lt"/>
                <a:ea typeface="+mn-ea"/>
                <a:cs typeface="+mn-cs"/>
              </a:rPr>
              <a:t>RealSubject’s </a:t>
            </a:r>
            <a:r>
              <a:rPr lang="en-US" sz="1200" b="0" i="0" kern="1200">
                <a:solidFill>
                  <a:schemeClr val="tx1"/>
                </a:solidFill>
                <a:effectLst/>
                <a:latin typeface="+mn-lt"/>
                <a:ea typeface="+mn-ea"/>
                <a:cs typeface="+mn-cs"/>
              </a:rPr>
              <a:t>doSomething() method.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might create a RealSubject object at that point, perform initialization, check permissions of the client to invoke the method, and then invoke the method on the object.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11/4/2016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11/4/2016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rPr>
              <a:t>DESIGN</a:t>
            </a:r>
            <a:r>
              <a:rPr lang="en-US" sz="5400"/>
              <a:t>  </a:t>
            </a:r>
            <a:r>
              <a:rPr lang="en-US" sz="5400">
                <a:solidFill>
                  <a:schemeClr val="tx1"/>
                </a:solidFill>
              </a:rPr>
              <a:t>PATTERN</a:t>
            </a:r>
            <a:endParaRPr lang="en-US" sz="5400" dirty="0">
              <a:solidFill>
                <a:schemeClr val="tx1"/>
              </a:solidFill>
            </a:endParaRPr>
          </a:p>
        </p:txBody>
      </p:sp>
      <p:sp>
        <p:nvSpPr>
          <p:cNvPr id="5" name="Subtitle 4"/>
          <p:cNvSpPr>
            <a:spLocks noGrp="1"/>
          </p:cNvSpPr>
          <p:nvPr>
            <p:ph type="body" sz="half" idx="2"/>
          </p:nvPr>
        </p:nvSpPr>
        <p:spPr>
          <a:xfrm>
            <a:off x="1039097" y="3429000"/>
            <a:ext cx="10110630" cy="59436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28</a:t>
            </a:r>
            <a:endParaRPr lang="en-US" dirty="0">
              <a:solidFill>
                <a:schemeClr val="tx1"/>
              </a:solidFill>
            </a:endParaRPr>
          </a:p>
        </p:txBody>
      </p:sp>
      <p:sp>
        <p:nvSpPr>
          <p:cNvPr id="2" name="Rectangle 1"/>
          <p:cNvSpPr/>
          <p:nvPr/>
        </p:nvSpPr>
        <p:spPr>
          <a:xfrm>
            <a:off x="3869220" y="762000"/>
            <a:ext cx="4450385" cy="341632"/>
          </a:xfrm>
          <a:prstGeom prst="rect">
            <a:avLst/>
          </a:prstGeom>
        </p:spPr>
        <p:txBody>
          <a:bodyPr wrap="none">
            <a:spAutoFit/>
          </a:bodyPr>
          <a:lstStyle/>
          <a:p>
            <a:pPr>
              <a:lnSpc>
                <a:spcPct val="90000"/>
              </a:lnSpc>
            </a:pPr>
            <a:r>
              <a:rPr lang="en-US"/>
              <a:t>Trường ĐH Công nghệ thông tin - ĐHQG HCM</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a:t>Một giao diện được định nghĩa cho các đối tượng cần được trang trí.</a:t>
            </a:r>
          </a:p>
          <a:p>
            <a:pPr lvl="1"/>
            <a:r>
              <a:rPr lang="en-US" b="1"/>
              <a:t>ConcreteComponent </a:t>
            </a:r>
            <a:r>
              <a:rPr lang="en-US"/>
              <a:t>  </a:t>
            </a:r>
          </a:p>
          <a:p>
            <a:pPr lvl="2"/>
            <a:r>
              <a:rPr lang="en-US"/>
              <a:t>Một đối tượng cụ thể hiện thực giao diện Component.</a:t>
            </a:r>
          </a:p>
          <a:p>
            <a:pPr lvl="1"/>
            <a:r>
              <a:rPr lang="en-US" b="1"/>
              <a:t>Decorator </a:t>
            </a:r>
            <a:endParaRPr lang="en-US"/>
          </a:p>
          <a:p>
            <a:pPr lvl="2"/>
            <a:r>
              <a:rPr lang="en-US"/>
              <a:t>Có kiểu dữ liệu phù hợp với Component và giữ một tham chiếu đến một đối tượng kiểu Component </a:t>
            </a:r>
          </a:p>
          <a:p>
            <a:pPr lvl="2"/>
            <a:r>
              <a:rPr lang="en-US"/>
              <a:t>Định nghĩa một giao diện nhất quán cho các Decorator hiện thực nó</a:t>
            </a:r>
          </a:p>
          <a:p>
            <a:pPr lvl="1"/>
            <a:r>
              <a:rPr lang="en-US" b="1"/>
              <a:t>ConcreteDecorator </a:t>
            </a:r>
            <a:r>
              <a:rPr lang="en-US"/>
              <a:t> </a:t>
            </a:r>
          </a:p>
          <a:p>
            <a:pPr lvl="2"/>
            <a:r>
              <a:rPr lang="en-US"/>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r>
              <a:rPr lang="vi-VN"/>
              <a:t>Decorator cung cấp sự linh hoạt tốt hơn là sử dụng kế thừa tĩnh.</a:t>
            </a:r>
          </a:p>
          <a:p>
            <a:pPr lvl="1"/>
            <a:r>
              <a:rPr lang="vi-VN"/>
              <a:t>Decorator tăng cường khả năng mở rộng của các đối tượng, vì những thay đổi được thực hiện bằng cách tạo các class mới.</a:t>
            </a:r>
          </a:p>
          <a:p>
            <a:pPr lvl="1"/>
            <a:r>
              <a:rPr lang="vi-VN"/>
              <a:t>Decorator đơn giản hóa mã bằng cách cho phép bạn để phát triển một loạt các chức năng từ ứng với các class tương ứng thay vì thêm tất cả các hành vi vào một đối tượng</a:t>
            </a:r>
            <a:r>
              <a:rPr lang="vi-VN" smtClean="0"/>
              <a:t>.</a:t>
            </a:r>
            <a:endParaRPr lang="en-US" smtClean="0"/>
          </a:p>
          <a:p>
            <a:pPr lvl="1"/>
            <a:r>
              <a:rPr lang="en-US" smtClean="0"/>
              <a:t>Việc trang trí đối tượng bằng cách thêm vào các chức năng trong thời gian runtime làm cho việc debug chương trình khó khan hơn.</a:t>
            </a:r>
            <a:endParaRPr lang="en-US"/>
          </a:p>
          <a:p>
            <a:pPr lvl="1"/>
            <a:endParaRPr lang="en-US"/>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 Chỉ có duy nhất một đối tượng bên trong một Decorator, có thể có nhiều các tùy chọn trang trí hay các lớp bao, và có một giao diện chung cho chúng nhằm giúp cho các lớp có thể hoán đổi với nhau (interchangeable</a:t>
            </a:r>
            <a:r>
              <a:rPr lang="en-US" smtClean="0"/>
              <a:t>).</a:t>
            </a:r>
            <a:endParaRPr lang="en-US"/>
          </a:p>
          <a:p>
            <a:r>
              <a:rPr lang="en-US"/>
              <a:t>- Lớp Decorator cần mô tả mối quan hệ thành phần với đối</a:t>
            </a:r>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lstStyle/>
          <a:p>
            <a:pPr lvl="1"/>
            <a:r>
              <a:rPr lang="en-US"/>
              <a:t>Phát biểu bài toán</a:t>
            </a:r>
          </a:p>
          <a:p>
            <a:pPr lvl="1"/>
            <a:r>
              <a:rPr lang="en-US"/>
              <a:t>Sơ đồ lớp</a:t>
            </a:r>
          </a:p>
          <a:p>
            <a:pPr lvl="1"/>
            <a:r>
              <a:rPr lang="en-US"/>
              <a:t>Code mẫu</a:t>
            </a:r>
          </a:p>
          <a:p>
            <a:pPr lvl="1"/>
            <a:r>
              <a:rPr lang="en-US"/>
              <a:t>Mối quan hệ của các đối tượng trong code mẫu.</a:t>
            </a:r>
          </a:p>
          <a:p>
            <a:endParaRPr lang="en-US"/>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marL="0" indent="0">
              <a:buNone/>
            </a:pPr>
            <a:endParaRPr lang="en-US" smtClean="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lstStyle/>
          <a:p>
            <a:pPr lvl="1"/>
            <a:r>
              <a:rPr lang="vi-VN"/>
              <a:t>Mẫu Composite: </a:t>
            </a:r>
          </a:p>
          <a:p>
            <a:pPr lvl="2"/>
            <a:r>
              <a:rPr lang="vi-VN"/>
              <a:t>Một Decorator có thể được xem như là một mẫu Composite nhưng với chỉ một thành phần. </a:t>
            </a:r>
          </a:p>
          <a:p>
            <a:pPr lvl="2"/>
            <a:r>
              <a:rPr lang="vi-VN"/>
              <a:t>Tuy nhiên, một Decorator có khả năng bổ sung các trách nhiệm cho thành phần đó - nó không dành cho việc quản lý tập hợp các đối tượng.</a:t>
            </a:r>
            <a:endParaRPr lang="en-US"/>
          </a:p>
          <a:p>
            <a:pPr marL="383933" lvl="2" indent="0">
              <a:buNone/>
            </a:pPr>
            <a:r>
              <a:rPr lang="vi-VN"/>
              <a:t>	</a:t>
            </a:r>
          </a:p>
          <a:p>
            <a:pPr lvl="1"/>
            <a:endParaRPr lang="en-US"/>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smtClean="0"/>
              <a:t>“</a:t>
            </a:r>
            <a:r>
              <a:rPr lang="en-US" smtClean="0"/>
              <a:t>.” </a:t>
            </a:r>
            <a:r>
              <a:rPr lang="en-US"/>
              <a:t>(GoF)</a:t>
            </a:r>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smtClean="0"/>
              <a:t>Khi ta cần khả năng kiểm soát các truy xuất đến đôi tượng do nhiều lý do khác nhau:</a:t>
            </a:r>
          </a:p>
          <a:p>
            <a:pPr lvl="2">
              <a:buFont typeface="Courier New" panose="02070309020205020404" pitchFamily="49" charset="0"/>
              <a:buChar char="o"/>
            </a:pPr>
            <a:r>
              <a:rPr lang="en-US" smtClean="0"/>
              <a:t>Khi đối tượng đó tốn nhiều tài nguyên để được khởi tạo</a:t>
            </a:r>
          </a:p>
          <a:p>
            <a:pPr lvl="2">
              <a:buFont typeface="Courier New" panose="02070309020205020404" pitchFamily="49" charset="0"/>
              <a:buChar char="o"/>
            </a:pPr>
            <a:r>
              <a:rPr lang="en-US" smtClean="0"/>
              <a:t>Cung cấp các quyền truy cập vào đối tượng,</a:t>
            </a:r>
          </a:p>
          <a:p>
            <a:pPr lvl="2">
              <a:buFont typeface="Courier New" panose="02070309020205020404" pitchFamily="49" charset="0"/>
              <a:buChar char="o"/>
            </a:pPr>
            <a:r>
              <a:rPr lang="en-US" smtClean="0"/>
              <a:t>Cung cấp một cách truy cập sophisticated đối tượng đang chạy trên một tiến trình khác hay trên một máy tính khác</a:t>
            </a: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lstStyle/>
          <a:p>
            <a:pPr lvl="1"/>
            <a:r>
              <a:rPr lang="en-US"/>
              <a:t>Giới thiệu về Design Pattern</a:t>
            </a:r>
          </a:p>
          <a:p>
            <a:pPr lvl="1"/>
            <a:r>
              <a:rPr lang="en-US"/>
              <a:t>Giới thiệu về các </a:t>
            </a:r>
            <a:r>
              <a:rPr lang="en-US" b="1"/>
              <a:t>Structural Pattern</a:t>
            </a:r>
            <a:endParaRPr lang="en-US" dirty="0"/>
          </a:p>
          <a:p>
            <a:pPr lvl="1"/>
            <a:r>
              <a:rPr lang="en-US"/>
              <a:t>Mẫu </a:t>
            </a:r>
            <a:r>
              <a:rPr lang="en-US" b="1"/>
              <a:t>Decorator</a:t>
            </a:r>
            <a:endParaRPr lang="en-US" b="1" dirty="0"/>
          </a:p>
          <a:p>
            <a:pPr lvl="1"/>
            <a:r>
              <a:rPr lang="en-US"/>
              <a:t>Mẫu </a:t>
            </a:r>
            <a:r>
              <a:rPr lang="en-US" b="1"/>
              <a:t>Proxy</a:t>
            </a:r>
          </a:p>
          <a:p>
            <a:pPr lvl="1"/>
            <a:r>
              <a:rPr lang="en-US"/>
              <a:t>Ứng dụng</a:t>
            </a:r>
          </a:p>
          <a:p>
            <a:pPr lvl="1"/>
            <a:r>
              <a:rPr lang="en-US"/>
              <a:t>Demo</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lnSpcReduction="10000"/>
          </a:bodyPr>
          <a:lstStyle/>
          <a:p>
            <a:pPr lvl="1"/>
            <a:r>
              <a:rPr lang="vi-VN"/>
              <a:t>Các mẫu thiết kế Proxy được áp dụng khi</a:t>
            </a:r>
            <a:r>
              <a:rPr lang="en-US"/>
              <a:t>:</a:t>
            </a:r>
          </a:p>
          <a:p>
            <a:pPr lvl="2"/>
            <a:r>
              <a:rPr lang="vi-VN"/>
              <a:t>có nhu cầu để kiểm soát quyền truy cập vào một đối tượng</a:t>
            </a:r>
            <a:r>
              <a:rPr lang="en-US"/>
              <a:t>.</a:t>
            </a:r>
            <a:r>
              <a:rPr lang="vi-VN"/>
              <a:t> </a:t>
            </a:r>
            <a:endParaRPr lang="en-US"/>
          </a:p>
          <a:p>
            <a:pPr lvl="2"/>
            <a:r>
              <a:rPr lang="vi-VN"/>
              <a:t>có nhu cầu cho một tham chiếu</a:t>
            </a:r>
            <a:r>
              <a:rPr lang="en-US"/>
              <a:t> </a:t>
            </a:r>
            <a:r>
              <a:rPr lang="vi-VN"/>
              <a:t>phức tạp đến một đối tượng</a:t>
            </a:r>
            <a:r>
              <a:rPr lang="vi-VN" smtClean="0"/>
              <a:t>.</a:t>
            </a:r>
            <a:endParaRPr lang="en-US" smtClean="0"/>
          </a:p>
          <a:p>
            <a:pPr lvl="1"/>
            <a:r>
              <a:rPr lang="en-US" smtClean="0"/>
              <a:t>Các tình huống thường thấy khi cần áp dụng một mẫu proxy:</a:t>
            </a:r>
          </a:p>
          <a:p>
            <a:pPr lvl="2"/>
            <a:r>
              <a:rPr lang="en-US" smtClean="0"/>
              <a:t>Proxy ảo: làm trì hoãn quá trình khởi tạo của một đối tượng tốn kém cho đến khi thực sự cần.. Ví dụ như chỉ tạo ra một đối tượng RealSubject khi và chỉ khi phương thức doSomething của nó được gọi tới.</a:t>
            </a:r>
          </a:p>
          <a:p>
            <a:pPr lvl="2"/>
            <a:r>
              <a:rPr lang="en-US" smtClean="0"/>
              <a:t>Proxy từ xa: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mtClean="0"/>
              <a:t>Proxy bảo vệ: khi một proxy điều khiển truy cập đối một đối tượng RealObject nào đó, cho phép chúng từ đối không  bị truy xuất bởi các đối tượng khác.</a:t>
            </a:r>
          </a:p>
          <a:p>
            <a:pPr lvl="2"/>
            <a:r>
              <a:rPr lang="en-US"/>
              <a:t>Liên kết thông minh: cung cấp </a:t>
            </a:r>
            <a:r>
              <a:rPr lang="en-US"/>
              <a:t>một </a:t>
            </a:r>
            <a:r>
              <a:rPr lang="en-US" smtClean="0"/>
              <a:t>cách </a:t>
            </a:r>
            <a:r>
              <a:rPr lang="en-US"/>
              <a:t>truy </a:t>
            </a:r>
            <a:r>
              <a:rPr lang="en-US"/>
              <a:t>cập </a:t>
            </a:r>
            <a:r>
              <a:rPr lang="en-US" smtClean="0"/>
              <a:t>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endParaRPr lang="en-US"/>
          </a:p>
          <a:p>
            <a:r>
              <a:rPr lang="en-US"/>
              <a:t/>
            </a:r>
            <a:br>
              <a:rPr lang="en-US"/>
            </a:br>
            <a:endParaRPr lang="en-US"/>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6" name="Content Placeholder 5"/>
          <p:cNvPicPr>
            <a:picLocks noGrp="1" noChangeAspect="1"/>
          </p:cNvPicPr>
          <p:nvPr>
            <p:ph idx="1"/>
          </p:nvPr>
        </p:nvPicPr>
        <p:blipFill>
          <a:blip r:embed="rId3"/>
          <a:stretch>
            <a:fillRect/>
          </a:stretch>
        </p:blipFill>
        <p:spPr>
          <a:xfrm>
            <a:off x="3351212" y="1828800"/>
            <a:ext cx="5701295" cy="3810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fontScale="77500" lnSpcReduction="20000"/>
          </a:bodyPr>
          <a:lstStyle/>
          <a:p>
            <a:pPr lvl="1"/>
            <a:r>
              <a:rPr lang="en-US" b="1"/>
              <a:t>Proxy</a:t>
            </a:r>
            <a:r>
              <a:rPr lang="en-US"/>
              <a:t> </a:t>
            </a:r>
          </a:p>
          <a:p>
            <a:pPr lvl="2"/>
            <a:r>
              <a:rPr lang="en-US" smtClean="0"/>
              <a:t>Giữ một tham chiếu cho phép proxy truy cập đến đối tượng thực sự.</a:t>
            </a:r>
          </a:p>
          <a:p>
            <a:pPr lvl="2"/>
            <a:r>
              <a:rPr lang="en-US" smtClean="0"/>
              <a:t>maintains </a:t>
            </a:r>
            <a:r>
              <a:rPr lang="en-US"/>
              <a:t>a reference that lets the proxy access the real subject. Proxy</a:t>
            </a:r>
            <a:br>
              <a:rPr lang="en-US"/>
            </a:br>
            <a:r>
              <a:rPr lang="en-US"/>
              <a:t>may refer to a Subject if the RealSubject and Subject interfaces are the</a:t>
            </a:r>
            <a:br>
              <a:rPr lang="en-US"/>
            </a:br>
            <a:r>
              <a:rPr lang="en-US"/>
              <a:t>same.</a:t>
            </a:r>
            <a:br>
              <a:rPr lang="en-US"/>
            </a:br>
            <a:r>
              <a:rPr lang="en-US"/>
              <a:t>o provides an interface identical to Subject's so that a proxy can be</a:t>
            </a:r>
            <a:br>
              <a:rPr lang="en-US"/>
            </a:br>
            <a:r>
              <a:rPr lang="en-US"/>
              <a:t>substituted for for the real subject.</a:t>
            </a:r>
            <a:br>
              <a:rPr lang="en-US"/>
            </a:br>
            <a:r>
              <a:rPr lang="en-US"/>
              <a:t>o controls access to the real subject and may be responsible for creating</a:t>
            </a:r>
            <a:br>
              <a:rPr lang="en-US"/>
            </a:br>
            <a:r>
              <a:rPr lang="en-US"/>
              <a:t>and deleting it.</a:t>
            </a:r>
            <a:br>
              <a:rPr lang="en-US"/>
            </a:br>
            <a:r>
              <a:rPr lang="en-US"/>
              <a:t>o other responsibilites depend on the kind of proxy:</a:t>
            </a:r>
            <a:br>
              <a:rPr lang="en-US"/>
            </a:br>
            <a:r>
              <a:rPr lang="en-US"/>
              <a:t>o </a:t>
            </a:r>
            <a:r>
              <a:rPr lang="en-US" i="1"/>
              <a:t>remote proxies </a:t>
            </a:r>
            <a:r>
              <a:rPr lang="en-US"/>
              <a:t>are responsible for encoding a request and its arguments</a:t>
            </a:r>
            <a:br>
              <a:rPr lang="en-US"/>
            </a:br>
            <a:r>
              <a:rPr lang="en-US"/>
              <a:t>and for sending the encoded request to the real subject in a different</a:t>
            </a:r>
            <a:br>
              <a:rPr lang="en-US"/>
            </a:br>
            <a:r>
              <a:rPr lang="en-US"/>
              <a:t>address space.</a:t>
            </a:r>
            <a:br>
              <a:rPr lang="en-US"/>
            </a:br>
            <a:r>
              <a:rPr lang="en-US"/>
              <a:t>o </a:t>
            </a:r>
            <a:r>
              <a:rPr lang="en-US" i="1"/>
              <a:t>virtual proxies </a:t>
            </a:r>
            <a:r>
              <a:rPr lang="en-US"/>
              <a:t>may cache additional information about the real subject so</a:t>
            </a:r>
            <a:br>
              <a:rPr lang="en-US"/>
            </a:br>
            <a:r>
              <a:rPr lang="en-US"/>
              <a:t>that they can postpone accessing it. For example, the ImageProxy from</a:t>
            </a:r>
            <a:br>
              <a:rPr lang="en-US"/>
            </a:br>
            <a:r>
              <a:rPr lang="en-US"/>
              <a:t>the Motivation caches the real images's extent.</a:t>
            </a:r>
            <a:br>
              <a:rPr lang="en-US"/>
            </a:br>
            <a:r>
              <a:rPr lang="en-US"/>
              <a:t>o </a:t>
            </a:r>
            <a:r>
              <a:rPr lang="en-US" i="1"/>
              <a:t>protection proxies </a:t>
            </a:r>
            <a:r>
              <a:rPr lang="en-US"/>
              <a:t>check that the caller has the access permissions</a:t>
            </a:r>
            <a:br>
              <a:rPr lang="en-US"/>
            </a:br>
            <a:r>
              <a:rPr lang="en-US"/>
              <a:t>required to perform a request </a:t>
            </a:r>
          </a:p>
          <a:p>
            <a:pPr lvl="1"/>
            <a:r>
              <a:rPr lang="en-US" b="1"/>
              <a:t>Subject </a:t>
            </a:r>
            <a:endParaRPr lang="en-US" b="1" smtClean="0"/>
          </a:p>
          <a:p>
            <a:pPr lvl="2"/>
            <a:r>
              <a:rPr lang="en-US" smtClean="0"/>
              <a:t>Định nghĩa một giao diện chung cho cả RealSubject và Proxy, do đó một Proxy có thể được sử dụng ở bất kỳ đâu yêu cầu một đối tượng kiểu RealSubject.</a:t>
            </a:r>
            <a:endParaRPr lang="en-US" smtClean="0"/>
          </a:p>
          <a:p>
            <a:pPr lvl="2"/>
            <a:r>
              <a:rPr lang="en-US" smtClean="0"/>
              <a:t>defines </a:t>
            </a:r>
            <a:r>
              <a:rPr lang="en-US"/>
              <a:t>the common interface for RealSubject and Proxy so that a Proxy</a:t>
            </a:r>
            <a:br>
              <a:rPr lang="en-US"/>
            </a:br>
            <a:r>
              <a:rPr lang="en-US"/>
              <a:t>can be used anywhere a RealSubject is expected.</a:t>
            </a:r>
          </a:p>
          <a:p>
            <a:pPr lvl="1"/>
            <a:r>
              <a:rPr lang="en-US" b="1"/>
              <a:t>RealSubject </a:t>
            </a:r>
            <a:endParaRPr lang="en-US" smtClean="0"/>
          </a:p>
          <a:p>
            <a:pPr lvl="2"/>
            <a:r>
              <a:rPr lang="en-US" smtClean="0"/>
              <a:t>Định nghĩa đối tượng thực sự mà proxy đang thể hiện</a:t>
            </a:r>
            <a:br>
              <a:rPr lang="en-US" smtClean="0"/>
            </a:br>
            <a:r>
              <a:rPr lang="en-US"/>
              <a:t/>
            </a:r>
            <a:br>
              <a:rPr lang="en-US"/>
            </a:b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026" name="Picture 2" descr="Kết quả hình ảnh cho proxy pattern activity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2020" y="2133600"/>
            <a:ext cx="590572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pPr lvl="1"/>
            <a:r>
              <a:rPr lang="en-US"/>
              <a:t>Phát biểu bài toán</a:t>
            </a:r>
          </a:p>
          <a:p>
            <a:pPr lvl="1"/>
            <a:r>
              <a:rPr lang="en-US"/>
              <a:t>Sơ đồ lớp</a:t>
            </a:r>
          </a:p>
          <a:p>
            <a:pPr lvl="1"/>
            <a:r>
              <a:rPr lang="en-US"/>
              <a:t>Code mẫu</a:t>
            </a:r>
          </a:p>
          <a:p>
            <a:pPr lvl="1"/>
            <a:r>
              <a:rPr lang="en-US"/>
              <a:t>Mối quan hệ của các đối tượng trong code mẫu.</a:t>
            </a:r>
          </a:p>
          <a:p>
            <a:pPr lvl="1"/>
            <a:endParaRPr lang="en-US"/>
          </a:p>
        </p:txBody>
      </p:sp>
    </p:spTree>
    <p:extLst>
      <p:ext uri="{BB962C8B-B14F-4D97-AF65-F5344CB8AC3E}">
        <p14:creationId xmlns:p14="http://schemas.microsoft.com/office/powerpoint/2010/main" val="10618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r>
              <a:rPr lang="en-US"/>
              <a:t>In .NET the Proxy pattern manifests itself in the Remoting infrastructure. In .NET</a:t>
            </a:r>
            <a:br>
              <a:rPr lang="en-US"/>
            </a:br>
            <a:r>
              <a:rPr lang="en-US"/>
              <a:t>Remoting, whenever an object requires access to an object in a different address space</a:t>
            </a:r>
            <a:br>
              <a:rPr lang="en-US"/>
            </a:br>
            <a:r>
              <a:rPr lang="en-US"/>
              <a:t>(app domain, process, or machine) a proxy is created that sends the request to the</a:t>
            </a:r>
            <a:br>
              <a:rPr lang="en-US"/>
            </a:br>
            <a:r>
              <a:rPr lang="en-US"/>
              <a:t>remote object and any data it needs. As is common with proxies, the client is frequently</a:t>
            </a:r>
            <a:br>
              <a:rPr lang="en-US"/>
            </a:br>
            <a:r>
              <a:rPr lang="en-US"/>
              <a:t>not even aware that a proxy is at work.</a:t>
            </a:r>
            <a:br>
              <a:rPr lang="en-US"/>
            </a:br>
            <a:r>
              <a:rPr lang="en-US"/>
              <a:t>Clients of WCF services also rely heavily on auto-generated proxy objects. </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a:t>Mẫu Adapter: </a:t>
            </a:r>
          </a:p>
          <a:p>
            <a:pPr lvl="2"/>
            <a:r>
              <a:rPr lang="vi-VN"/>
              <a:t>Adapter hiện thực một giao diện khác cho đối tượng mà nó tham chiếu tới (đối tượng cần sự tương thích)</a:t>
            </a:r>
            <a:r>
              <a:rPr lang="en-US"/>
              <a:t>.</a:t>
            </a:r>
          </a:p>
          <a:p>
            <a:pPr lvl="2"/>
            <a:r>
              <a:rPr lang="vi-VN"/>
              <a:t>Proxy hiện thực một giao diện tương tự như chủ thể của mà nó giữ tham chiếu.</a:t>
            </a:r>
            <a:endParaRPr lang="en-US"/>
          </a:p>
          <a:p>
            <a:pPr lvl="1"/>
            <a:r>
              <a:rPr lang="vi-VN"/>
              <a:t>Mẫu Decorator:</a:t>
            </a:r>
          </a:p>
          <a:p>
            <a:pPr lvl="2"/>
            <a:r>
              <a:rPr lang="vi-VN"/>
              <a:t>Một hiện thực của decorator có thể gần giống như các proxy, tuy nhiên một decorator sẽ thêm một trách nhiệm mới cho đối tượng được tham chiếu.</a:t>
            </a:r>
            <a:endParaRPr lang="en-US"/>
          </a:p>
          <a:p>
            <a:pPr lvl="2"/>
            <a:r>
              <a:rPr lang="vi-VN"/>
              <a:t>Trong khi đó, một proxy sẽ kiểm soát các truy cập vào đối tượng mà nó đang giữ tham chiếu.</a:t>
            </a:r>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Design Pattern</a:t>
            </a:r>
            <a:endParaRPr lang="en-US" dirty="0"/>
          </a:p>
        </p:txBody>
      </p:sp>
      <p:sp>
        <p:nvSpPr>
          <p:cNvPr id="4" name="Content Placeholder 3"/>
          <p:cNvSpPr>
            <a:spLocks noGrp="1"/>
          </p:cNvSpPr>
          <p:nvPr>
            <p:ph idx="1"/>
          </p:nvPr>
        </p:nvSpPr>
        <p:spPr/>
        <p:txBody>
          <a:bodyPr/>
          <a:lstStyle/>
          <a:p>
            <a:pPr lvl="1"/>
            <a:r>
              <a:rPr lang="vi-VN"/>
              <a:t>Trong kỹ thuật phần mềm, một mẫu thiết kế là một giải pháp chung lặp lại cho một vấn đề thường xảy ra trong quá trình thiết kế phần mềm. </a:t>
            </a:r>
          </a:p>
          <a:p>
            <a:pPr lvl="1"/>
            <a:r>
              <a:rPr lang="vi-VN"/>
              <a:t>Một mẫu thiết kế không phải là một thiết kế hoàn chỉnh để có thể được chuyển trực tiếp thành code.</a:t>
            </a:r>
          </a:p>
          <a:p>
            <a:pPr lvl="1"/>
            <a:r>
              <a:rPr lang="vi-VN"/>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a:p>
          <a:p>
            <a:pPr lvl="1"/>
            <a:endParaRPr lang="en-US"/>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Structural Pattern</a:t>
            </a:r>
            <a:endParaRPr lang="en-US" dirty="0"/>
          </a:p>
        </p:txBody>
      </p:sp>
      <p:sp>
        <p:nvSpPr>
          <p:cNvPr id="3" name="Content Placeholder 2"/>
          <p:cNvSpPr>
            <a:spLocks noGrp="1"/>
          </p:cNvSpPr>
          <p:nvPr>
            <p:ph idx="1"/>
          </p:nvPr>
        </p:nvSpPr>
        <p:spPr/>
        <p:txBody>
          <a:bodyPr>
            <a:normAutofit/>
          </a:bodyPr>
          <a:lstStyle/>
          <a:p>
            <a:pPr lvl="1"/>
            <a:r>
              <a:rPr lang="en-US"/>
              <a:t>Định nghĩa: Trong lĩnh vực CNPM, các mẫu Structural là các mẫu thiết kế giúp đơn giản hóa quá trình thiết kế bằng cách xác định các mối quan hệ giữa các thực thể một cách dễ dàng hơn.</a:t>
            </a:r>
          </a:p>
          <a:p>
            <a:pPr lvl="1"/>
            <a:r>
              <a:rPr lang="en-US"/>
              <a:t>Bao gồm các mẫu:</a:t>
            </a:r>
          </a:p>
          <a:p>
            <a:pPr lvl="2"/>
            <a:r>
              <a:rPr lang="en-US" b="1"/>
              <a:t>Adapter – C</a:t>
            </a:r>
            <a:r>
              <a:rPr lang="en-US"/>
              <a:t>ung cấp một giao diện mới phù hợp hơn cho một đối tượng</a:t>
            </a:r>
          </a:p>
          <a:p>
            <a:pPr lvl="2"/>
            <a:r>
              <a:rPr lang="en-US" b="1"/>
              <a:t>Bridge – </a:t>
            </a:r>
            <a:r>
              <a:rPr lang="en-US"/>
              <a:t>Tách rời phần trừu tượng và phàn hiện thức của một đối tượng</a:t>
            </a:r>
          </a:p>
          <a:p>
            <a:pPr lvl="2"/>
            <a:r>
              <a:rPr lang="en-US" b="1"/>
              <a:t>Com	posite – </a:t>
            </a:r>
            <a:r>
              <a:rPr lang="en-US"/>
              <a:t>Kết hợp nhiều đối tượng bên trong một đối tượng khác để quản lý</a:t>
            </a:r>
          </a:p>
          <a:p>
            <a:pPr lvl="2"/>
            <a:r>
              <a:rPr lang="en-US" b="1"/>
              <a:t>Decorator – </a:t>
            </a:r>
            <a:r>
              <a:rPr lang="en-US"/>
              <a:t>Cung cấp them các trách nhiệm cho một đôi tượng một cách linh hoạt</a:t>
            </a:r>
          </a:p>
          <a:p>
            <a:pPr lvl="2"/>
            <a:r>
              <a:rPr lang="en-US" b="1"/>
              <a:t>Façade – </a:t>
            </a:r>
            <a:r>
              <a:rPr lang="en-US"/>
              <a:t>Cung cấp một giao diện duy nhất cho một </a:t>
            </a:r>
          </a:p>
          <a:p>
            <a:pPr lvl="2"/>
            <a:r>
              <a:rPr lang="en-US" b="1"/>
              <a:t>Flyweight - </a:t>
            </a:r>
            <a:endParaRPr lang="en-US"/>
          </a:p>
          <a:p>
            <a:pPr lvl="2"/>
            <a:r>
              <a:rPr lang="en-US" b="1"/>
              <a:t>Proxy – </a:t>
            </a:r>
            <a:r>
              <a:rPr lang="en-US"/>
              <a:t>Cung cấp một sự kiểm soát các truy cập đến một đối tượng</a:t>
            </a:r>
          </a:p>
          <a:p>
            <a:pPr lvl="2"/>
            <a:endParaRPr lang="en-US" dirty="0"/>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a:t>“</a:t>
            </a:r>
            <a:r>
              <a:rPr lang="vi-VN" i="1"/>
              <a:t>Gắn 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a:t>Mẫu Decorator được áp dụng khi:</a:t>
            </a:r>
          </a:p>
          <a:p>
            <a:pPr lvl="2"/>
            <a:r>
              <a:rPr lang="vi-VN"/>
              <a:t>Chúng ta có nhu cầu tự động thêm/loại bỏ một trách nhiệm nào đó của một lớp mà không làm ảnh hưởng đến các lớp con được dẫn xuất từ nó.</a:t>
            </a:r>
          </a:p>
          <a:p>
            <a:pPr lvl="2"/>
            <a:r>
              <a:rPr lang="vi-VN"/>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11266" name="Picture 2" descr="http://www.dofactory.com/images/diagrams/net/decorato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7884" y="1828800"/>
            <a:ext cx="5334000" cy="440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1718</Words>
  <Application>Microsoft Office PowerPoint</Application>
  <PresentationFormat>Custom</PresentationFormat>
  <Paragraphs>138</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Century Gothic</vt:lpstr>
      <vt:lpstr>Courier New</vt:lpstr>
      <vt:lpstr>Retrospect</vt:lpstr>
      <vt:lpstr>DESIGN  PATTERN</vt:lpstr>
      <vt:lpstr>Nội dung</vt:lpstr>
      <vt:lpstr>Giới thiệu về Design Pattern</vt:lpstr>
      <vt:lpstr>Giới thiệu về các Structural Pattern</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2016-11-04T13:49:51Z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