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61" r:id="rId6"/>
    <p:sldId id="269" r:id="rId7"/>
    <p:sldId id="262" r:id="rId8"/>
    <p:sldId id="265" r:id="rId9"/>
    <p:sldId id="266"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30" autoAdjust="0"/>
  </p:normalViewPr>
  <p:slideViewPr>
    <p:cSldViewPr snapToGrid="0">
      <p:cViewPr>
        <p:scale>
          <a:sx n="100" d="100"/>
          <a:sy n="100" d="100"/>
        </p:scale>
        <p:origin x="9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97472-6B02-4D56-9B12-A3A09B32B446}"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8DF8D-EAA2-4F7A-B8C7-3E3975F924D8}" type="slidenum">
              <a:rPr lang="en-US" smtClean="0"/>
              <a:t>‹#›</a:t>
            </a:fld>
            <a:endParaRPr lang="en-US"/>
          </a:p>
        </p:txBody>
      </p:sp>
    </p:spTree>
    <p:extLst>
      <p:ext uri="{BB962C8B-B14F-4D97-AF65-F5344CB8AC3E}">
        <p14:creationId xmlns:p14="http://schemas.microsoft.com/office/powerpoint/2010/main" val="26829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For example, you may have a class that represents an interface to a database. If multiple database connections are expensive or not supported well by your database you may want all parts of your program to share the same database connection.</a:t>
            </a:r>
            <a:endParaRPr lang="en-US"/>
          </a:p>
        </p:txBody>
      </p:sp>
      <p:sp>
        <p:nvSpPr>
          <p:cNvPr id="4" name="Slide Number Placeholder 3"/>
          <p:cNvSpPr>
            <a:spLocks noGrp="1"/>
          </p:cNvSpPr>
          <p:nvPr>
            <p:ph type="sldNum" sz="quarter" idx="10"/>
          </p:nvPr>
        </p:nvSpPr>
        <p:spPr/>
        <p:txBody>
          <a:bodyPr/>
          <a:lstStyle/>
          <a:p>
            <a:fld id="{90E8DF8D-EAA2-4F7A-B8C7-3E3975F924D8}" type="slidenum">
              <a:rPr lang="en-US" smtClean="0"/>
              <a:t>3</a:t>
            </a:fld>
            <a:endParaRPr lang="en-US"/>
          </a:p>
        </p:txBody>
      </p:sp>
    </p:spTree>
    <p:extLst>
      <p:ext uri="{BB962C8B-B14F-4D97-AF65-F5344CB8AC3E}">
        <p14:creationId xmlns:p14="http://schemas.microsoft.com/office/powerpoint/2010/main" val="409110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4859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0435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5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828135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947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287964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267197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95575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40466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46900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86856-EEF5-4E1C-828A-C5EA7CFEE5D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27668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86856-EEF5-4E1C-828A-C5EA7CFEE5DC}"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2930067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86856-EEF5-4E1C-828A-C5EA7CFEE5DC}"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41026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86856-EEF5-4E1C-828A-C5EA7CFEE5DC}"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37144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86856-EEF5-4E1C-828A-C5EA7CFEE5D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28966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686856-EEF5-4E1C-828A-C5EA7CFEE5D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71889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686856-EEF5-4E1C-828A-C5EA7CFEE5DC}" type="datetimeFigureOut">
              <a:rPr lang="en-US" smtClean="0"/>
              <a:t>12/4/2016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3FA169-06DA-4C59-A1A1-32DC9A55487A}" type="slidenum">
              <a:rPr lang="en-US" smtClean="0"/>
              <a:t>‹#›</a:t>
            </a:fld>
            <a:endParaRPr lang="en-US"/>
          </a:p>
        </p:txBody>
      </p:sp>
    </p:spTree>
    <p:extLst>
      <p:ext uri="{BB962C8B-B14F-4D97-AF65-F5344CB8AC3E}">
        <p14:creationId xmlns:p14="http://schemas.microsoft.com/office/powerpoint/2010/main" val="765665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journaldev.com/1069/threadpoolexecutor-java-thread-pool-example-executorservice" TargetMode="External"/><Relationship Id="rId2" Type="http://schemas.openxmlformats.org/officeDocument/2006/relationships/hyperlink" Target="http://www.journaldev.com/977/logger-in-java-logging-examp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Singleton</a:t>
            </a:r>
          </a:p>
        </p:txBody>
      </p:sp>
      <p:sp>
        <p:nvSpPr>
          <p:cNvPr id="3" name="Subtitle 2"/>
          <p:cNvSpPr>
            <a:spLocks noGrp="1"/>
          </p:cNvSpPr>
          <p:nvPr>
            <p:ph type="subTitle" idx="1"/>
          </p:nvPr>
        </p:nvSpPr>
        <p:spPr/>
        <p:txBody>
          <a:bodyPr>
            <a:noAutofit/>
          </a:bodyPr>
          <a:lstStyle/>
          <a:p>
            <a:r>
              <a:rPr lang="en-US"/>
              <a:t>Nhóm </a:t>
            </a:r>
            <a:r>
              <a:rPr lang="en-US" b="1"/>
              <a:t>28</a:t>
            </a:r>
            <a:r>
              <a:rPr lang="en-US"/>
              <a:t>:</a:t>
            </a:r>
          </a:p>
          <a:p>
            <a:r>
              <a:rPr lang="en-US"/>
              <a:t>	Văn Vũ Tuấn</a:t>
            </a:r>
          </a:p>
          <a:p>
            <a:r>
              <a:rPr lang="en-US"/>
              <a:t>Phạm Ngọc Linh</a:t>
            </a:r>
          </a:p>
          <a:p>
            <a:r>
              <a:rPr lang="en-US"/>
              <a:t>Huỳnh Đức Đăng Khoa</a:t>
            </a:r>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307360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a:t>
            </a:r>
            <a:r>
              <a:rPr lang="en-US" b="1"/>
              <a:t>ệ thống thực tế sử dụng</a:t>
            </a:r>
          </a:p>
        </p:txBody>
      </p:sp>
      <p:sp>
        <p:nvSpPr>
          <p:cNvPr id="3" name="Content Placeholder 2"/>
          <p:cNvSpPr>
            <a:spLocks noGrp="1"/>
          </p:cNvSpPr>
          <p:nvPr>
            <p:ph idx="1"/>
          </p:nvPr>
        </p:nvSpPr>
        <p:spPr/>
        <p:txBody>
          <a:bodyPr/>
          <a:lstStyle/>
          <a:p>
            <a:r>
              <a:rPr lang="en-US"/>
              <a:t>Singleton được sử dụng trong các hệ thống</a:t>
            </a:r>
            <a:r>
              <a:rPr lang="en-US"/>
              <a:t> </a:t>
            </a:r>
            <a:r>
              <a:rPr lang="en-US">
                <a:hlinkClick r:id="rId2"/>
              </a:rPr>
              <a:t>logging</a:t>
            </a:r>
            <a:r>
              <a:rPr lang="en-US"/>
              <a:t>, drivers objects, </a:t>
            </a:r>
            <a:r>
              <a:rPr lang="en-US"/>
              <a:t>caching và</a:t>
            </a:r>
            <a:r>
              <a:rPr lang="en-US"/>
              <a:t> </a:t>
            </a:r>
            <a:r>
              <a:rPr lang="en-US">
                <a:hlinkClick r:id="rId3"/>
              </a:rPr>
              <a:t>thread pool</a:t>
            </a:r>
            <a:r>
              <a:rPr lang="en-US"/>
              <a:t>.</a:t>
            </a:r>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liên quan</a:t>
            </a:r>
            <a:endParaRPr lang="en-US" b="1"/>
          </a:p>
        </p:txBody>
      </p:sp>
      <p:sp>
        <p:nvSpPr>
          <p:cNvPr id="3" name="Content Placeholder 2"/>
          <p:cNvSpPr>
            <a:spLocks noGrp="1"/>
          </p:cNvSpPr>
          <p:nvPr>
            <p:ph idx="1"/>
          </p:nvPr>
        </p:nvSpPr>
        <p:spPr/>
        <p:txBody>
          <a:bodyPr/>
          <a:lstStyle/>
          <a:p>
            <a:pPr lvl="0" fontAlgn="base"/>
            <a:r>
              <a:rPr lang="en-US" b="1"/>
              <a:t>Abstract Factory</a:t>
            </a:r>
            <a:r>
              <a:rPr lang="en-US"/>
              <a:t>: thường áp dụng mẫu Singleton để trả về các đối tượng của lớp ConcreteFactory duy nhất.</a:t>
            </a:r>
          </a:p>
          <a:p>
            <a:pPr lvl="0" fontAlgn="base"/>
            <a:r>
              <a:rPr lang="en-US" b="1"/>
              <a:t>Builder</a:t>
            </a:r>
            <a:r>
              <a:rPr lang="en-US"/>
              <a:t>: dùng để xây dựng một đối tượng phức tạp, trong đó sử dụng mẫu singleton để tạo một đối tượng truy cập tổng quát.</a:t>
            </a:r>
          </a:p>
          <a:p>
            <a:pPr lvl="0" fontAlgn="base"/>
            <a:r>
              <a:rPr lang="en-US" b="1"/>
              <a:t>Prototype</a:t>
            </a:r>
            <a:r>
              <a:rPr lang="en-US"/>
              <a:t>: dùng để sao chép một đối tượng hoặc tạo ra một đối tượng khác từ Prototype của nó, trong đó Singleton được dùng để chắc chắn chỉ có một Prototype.</a:t>
            </a:r>
          </a:p>
          <a:p>
            <a:endParaRPr lang="en-US"/>
          </a:p>
        </p:txBody>
      </p:sp>
    </p:spTree>
    <p:extLst>
      <p:ext uri="{BB962C8B-B14F-4D97-AF65-F5344CB8AC3E}">
        <p14:creationId xmlns:p14="http://schemas.microsoft.com/office/powerpoint/2010/main" val="352405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a:t>
            </a:r>
            <a:r>
              <a:rPr lang="en-US"/>
              <a:t>	</a:t>
            </a:r>
          </a:p>
        </p:txBody>
      </p:sp>
      <p:sp>
        <p:nvSpPr>
          <p:cNvPr id="3" name="Content Placeholder 2"/>
          <p:cNvSpPr>
            <a:spLocks noGrp="1"/>
          </p:cNvSpPr>
          <p:nvPr>
            <p:ph idx="1"/>
          </p:nvPr>
        </p:nvSpPr>
        <p:spPr/>
        <p:txBody>
          <a:bodyPr/>
          <a:lstStyle/>
          <a:p>
            <a:r>
              <a:rPr lang="en-US"/>
              <a:t>Tên đầy đủ: </a:t>
            </a:r>
            <a:r>
              <a:rPr lang="en-US" b="1"/>
              <a:t>Singleton Pattern.</a:t>
            </a:r>
          </a:p>
          <a:p>
            <a:r>
              <a:rPr lang="en-US"/>
              <a:t>Tên ngắn gọn</a:t>
            </a:r>
            <a:r>
              <a:rPr lang="en-US" b="1"/>
              <a:t>: Singleton.</a:t>
            </a:r>
          </a:p>
          <a:p>
            <a:r>
              <a:rPr lang="en-US"/>
              <a:t>Phân loại: </a:t>
            </a:r>
            <a:r>
              <a:rPr lang="en-US" b="1"/>
              <a:t>Creational Patterns</a:t>
            </a:r>
            <a:r>
              <a:rPr lang="en-US"/>
              <a:t>.</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a:t>
            </a:r>
            <a:r>
              <a:rPr lang="en-US" b="1"/>
              <a:t>ý định</a:t>
            </a:r>
            <a:r>
              <a:rPr lang="en-US"/>
              <a:t>	</a:t>
            </a:r>
          </a:p>
        </p:txBody>
      </p:sp>
      <p:sp>
        <p:nvSpPr>
          <p:cNvPr id="3" name="Content Placeholder 2"/>
          <p:cNvSpPr>
            <a:spLocks noGrp="1"/>
          </p:cNvSpPr>
          <p:nvPr>
            <p:ph idx="1"/>
          </p:nvPr>
        </p:nvSpPr>
        <p:spPr/>
        <p:txBody>
          <a:bodyPr/>
          <a:lstStyle/>
          <a:p>
            <a:r>
              <a:rPr lang="en-US"/>
              <a:t>Đảm bảo rằng mỗi lớp chỉ có một thể hiện duy nhất và cung cấp khả năng truy xuất toàn cục đến thể hiện này.</a:t>
            </a:r>
          </a:p>
          <a:p>
            <a:pPr marL="0" indent="0">
              <a:buNone/>
            </a:pPr>
            <a:endParaRPr lang="en-US"/>
          </a:p>
          <a:p>
            <a:endParaRPr lang="en-US"/>
          </a:p>
        </p:txBody>
      </p:sp>
    </p:spTree>
    <p:extLst>
      <p:ext uri="{BB962C8B-B14F-4D97-AF65-F5344CB8AC3E}">
        <p14:creationId xmlns:p14="http://schemas.microsoft.com/office/powerpoint/2010/main" val="226665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normAutofit/>
          </a:bodyPr>
          <a:lstStyle/>
          <a:p>
            <a:pPr lvl="0" fontAlgn="base"/>
            <a:r>
              <a:rPr lang="en-US"/>
              <a:t>Vấn đề: </a:t>
            </a:r>
            <a:r>
              <a:rPr lang="vi-VN"/>
              <a:t>Một lớp là một khuôn mẫu để tạo các đối tượng. Nếu khách hàng có quyền truy cập vào một </a:t>
            </a:r>
            <a:r>
              <a:rPr lang="en-US"/>
              <a:t>hàm khởi tạo của lớp đó họ</a:t>
            </a:r>
            <a:r>
              <a:rPr lang="vi-VN"/>
              <a:t> có thể tạo ra</a:t>
            </a:r>
            <a:r>
              <a:rPr lang="en-US"/>
              <a:t> một số lượng</a:t>
            </a:r>
            <a:r>
              <a:rPr lang="vi-VN"/>
              <a:t> bất kỳ các đối tượn</a:t>
            </a:r>
            <a:r>
              <a:rPr lang="en-US"/>
              <a:t>g bằng toán tử new.</a:t>
            </a:r>
          </a:p>
          <a:p>
            <a:pPr lvl="0" fontAlgn="base">
              <a:buFont typeface="Symbol" panose="05050102010706020507" pitchFamily="18" charset="2"/>
              <a:buChar char="Þ"/>
            </a:pPr>
            <a:r>
              <a:rPr lang="en-US"/>
              <a:t>Ta</a:t>
            </a:r>
            <a:r>
              <a:rPr lang="vi-VN"/>
              <a:t> muốn </a:t>
            </a:r>
            <a:r>
              <a:rPr lang="vi-VN" b="1"/>
              <a:t>kiểm </a:t>
            </a:r>
            <a:r>
              <a:rPr lang="vi-VN" b="1"/>
              <a:t>soát </a:t>
            </a:r>
            <a:r>
              <a:rPr lang="en-US"/>
              <a:t>việc </a:t>
            </a:r>
            <a:r>
              <a:rPr lang="en-US"/>
              <a:t>khởi tạo đối tượng của một</a:t>
            </a:r>
            <a:r>
              <a:rPr lang="vi-VN"/>
              <a:t> </a:t>
            </a:r>
            <a:r>
              <a:rPr lang="vi-VN"/>
              <a:t>lớp</a:t>
            </a:r>
            <a:r>
              <a:rPr lang="en-US"/>
              <a:t>.</a:t>
            </a:r>
            <a:endParaRPr lang="en-US"/>
          </a:p>
          <a:p>
            <a:pPr lvl="0" fontAlgn="base"/>
            <a:r>
              <a:rPr lang="en-US"/>
              <a:t>Vấn đề: Giả sử một đối tượng tốn nhiều tài nguyên hệ thống để có thể tạo ra. Nhiều client tạo ra nhiều đối tượng như thế được tạo ra sẽ gây ra ảnh hưởng lớn đến hiệu suất chương trình.</a:t>
            </a:r>
          </a:p>
          <a:p>
            <a:pPr lvl="0" fontAlgn="base">
              <a:buFont typeface="Symbol" panose="05050102010706020507" pitchFamily="18" charset="2"/>
              <a:buChar char="Þ"/>
            </a:pPr>
            <a:r>
              <a:rPr lang="en-US"/>
              <a:t>Ta</a:t>
            </a:r>
            <a:r>
              <a:rPr lang="vi-VN"/>
              <a:t> muốn </a:t>
            </a:r>
            <a:r>
              <a:rPr lang="en-US"/>
              <a:t>tạo ra một đối tượng duy nhất để các client </a:t>
            </a:r>
            <a:r>
              <a:rPr lang="en-US" b="1"/>
              <a:t>sử dụng chung</a:t>
            </a:r>
            <a:r>
              <a:rPr lang="en-US"/>
              <a:t>.</a:t>
            </a:r>
          </a:p>
          <a:p>
            <a:pPr lvl="0" fontAlgn="base">
              <a:buFont typeface="Symbol" panose="05050102010706020507" pitchFamily="18" charset="2"/>
              <a:buChar char="Þ"/>
            </a:pPr>
            <a:endParaRPr lang="en-US"/>
          </a:p>
          <a:p>
            <a:pPr lvl="0" fontAlgn="base">
              <a:buFont typeface="Symbol" panose="05050102010706020507" pitchFamily="18" charset="2"/>
              <a:buChar char="Þ"/>
            </a:pPr>
            <a:endParaRPr lang="en-US"/>
          </a:p>
          <a:p>
            <a:pPr lvl="0" fontAlgn="base">
              <a:buFont typeface="Symbol" panose="05050102010706020507" pitchFamily="18" charset="2"/>
              <a:buChar char="Þ"/>
            </a:pPr>
            <a:endParaRPr lang="en-US"/>
          </a:p>
          <a:p>
            <a:pPr marL="0" lvl="0" indent="0" fontAlgn="base">
              <a:buNone/>
            </a:pPr>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endParaRPr lang="en-US" b="1"/>
          </a:p>
        </p:txBody>
      </p:sp>
      <p:sp>
        <p:nvSpPr>
          <p:cNvPr id="3" name="Content Placeholder 2"/>
          <p:cNvSpPr>
            <a:spLocks noGrp="1"/>
          </p:cNvSpPr>
          <p:nvPr>
            <p:ph idx="1"/>
          </p:nvPr>
        </p:nvSpPr>
        <p:spPr/>
        <p:txBody>
          <a:bodyPr>
            <a:normAutofit/>
          </a:bodyPr>
          <a:lstStyle/>
          <a:p>
            <a:r>
              <a:rPr lang="en-US"/>
              <a:t>Chúng ta có thể sử dụng mẫu Singleton khi chúng ta muốn:</a:t>
            </a:r>
          </a:p>
          <a:p>
            <a:pPr lvl="1"/>
            <a:r>
              <a:rPr lang="en-US"/>
              <a:t>Xây dựng các hệ thống quản lý tài nguyên và chia sẻ tài nguyên cho nhiều người sử dụng như các thư viện quản lý kết nối CSDL, …</a:t>
            </a:r>
          </a:p>
          <a:p>
            <a:pPr lvl="1"/>
            <a:r>
              <a:rPr lang="en-US"/>
              <a:t>Xây dựng các thư viện hỗ trợ việc logging trong quá trình lập trình, …</a:t>
            </a:r>
            <a:endParaRPr lang="en-US"/>
          </a:p>
          <a:p>
            <a:pPr lvl="1"/>
            <a:r>
              <a:rPr lang="en-US"/>
              <a:t>Làm game.</a:t>
            </a:r>
          </a:p>
          <a:p>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endParaRPr lang="en-US" b="1"/>
          </a:p>
        </p:txBody>
      </p:sp>
      <p:pic>
        <p:nvPicPr>
          <p:cNvPr id="4" name="Content Placeholder 3"/>
          <p:cNvPicPr>
            <a:picLocks noGrp="1" noChangeAspect="1"/>
          </p:cNvPicPr>
          <p:nvPr>
            <p:ph sz="half" idx="1"/>
          </p:nvPr>
        </p:nvPicPr>
        <p:blipFill>
          <a:blip r:embed="rId2"/>
          <a:stretch>
            <a:fillRect/>
          </a:stretch>
        </p:blipFill>
        <p:spPr>
          <a:xfrm>
            <a:off x="847450" y="2228296"/>
            <a:ext cx="3582507" cy="3491296"/>
          </a:xfrm>
          <a:prstGeom prst="rect">
            <a:avLst/>
          </a:prstGeom>
        </p:spPr>
      </p:pic>
      <p:sp>
        <p:nvSpPr>
          <p:cNvPr id="5" name="Content Placeholder 4"/>
          <p:cNvSpPr>
            <a:spLocks noGrp="1"/>
          </p:cNvSpPr>
          <p:nvPr>
            <p:ph sz="half" idx="2"/>
          </p:nvPr>
        </p:nvSpPr>
        <p:spPr/>
        <p:txBody>
          <a:bodyPr/>
          <a:lstStyle/>
          <a:p>
            <a:r>
              <a:rPr lang="en-US"/>
              <a:t>Chỉ có một lớp Singleton tham gia vào mẫu</a:t>
            </a:r>
            <a:r>
              <a:rPr lang="en-US"/>
              <a:t>. </a:t>
            </a:r>
          </a:p>
          <a:p>
            <a:r>
              <a:rPr lang="en-US"/>
              <a:t>Lớp </a:t>
            </a:r>
            <a:r>
              <a:rPr lang="en-US"/>
              <a:t>này phải định nghĩa hàm khởi tạo là private để ngăn việc khởi tạo thể hiện từ lớp này từ </a:t>
            </a:r>
            <a:r>
              <a:rPr lang="en-US"/>
              <a:t>bên ngoài.</a:t>
            </a:r>
          </a:p>
          <a:p>
            <a:r>
              <a:rPr lang="en-US"/>
              <a:t>Đ</a:t>
            </a:r>
            <a:r>
              <a:rPr lang="en-US"/>
              <a:t>ồng thời phải </a:t>
            </a:r>
            <a:r>
              <a:rPr lang="en-US"/>
              <a:t>có hàm getInstace() để </a:t>
            </a:r>
            <a:r>
              <a:rPr lang="en-US"/>
              <a:t>trả một đối tượng của lớp Singleton.</a:t>
            </a:r>
            <a:endParaRPr lang="en-US"/>
          </a:p>
          <a:p>
            <a:endParaRPr lang="en-US"/>
          </a:p>
        </p:txBody>
      </p:sp>
    </p:spTree>
    <p:extLst>
      <p:ext uri="{BB962C8B-B14F-4D97-AF65-F5344CB8AC3E}">
        <p14:creationId xmlns:p14="http://schemas.microsoft.com/office/powerpoint/2010/main" val="417883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cộng tác</a:t>
            </a:r>
          </a:p>
        </p:txBody>
      </p:sp>
      <p:sp>
        <p:nvSpPr>
          <p:cNvPr id="16" name="Content Placeholder 15"/>
          <p:cNvSpPr>
            <a:spLocks noGrp="1"/>
          </p:cNvSpPr>
          <p:nvPr>
            <p:ph idx="1"/>
          </p:nvPr>
        </p:nvSpPr>
        <p:spPr/>
        <p:txBody>
          <a:bodyPr/>
          <a:lstStyle/>
          <a:p>
            <a:pPr lvl="0" fontAlgn="base"/>
            <a:r>
              <a:rPr lang="en-US"/>
              <a:t>Hàm </a:t>
            </a:r>
            <a:r>
              <a:rPr lang="en-US"/>
              <a:t>khởi tạo của lớp Singleton được định nghĩa thành </a:t>
            </a:r>
            <a:r>
              <a:rPr lang="en-US">
                <a:solidFill>
                  <a:srgbClr val="FF0000"/>
                </a:solidFill>
              </a:rPr>
              <a:t>protected</a:t>
            </a:r>
            <a:r>
              <a:rPr lang="en-US"/>
              <a:t> hoặc </a:t>
            </a:r>
            <a:r>
              <a:rPr lang="en-US">
                <a:solidFill>
                  <a:srgbClr val="FF0000"/>
                </a:solidFill>
              </a:rPr>
              <a:t>private</a:t>
            </a:r>
            <a:r>
              <a:rPr lang="en-US"/>
              <a:t> </a:t>
            </a:r>
            <a:r>
              <a:rPr lang="en-US"/>
              <a:t>để client không </a:t>
            </a:r>
            <a:r>
              <a:rPr lang="en-US"/>
              <a:t>thể </a:t>
            </a:r>
            <a:r>
              <a:rPr lang="en-US"/>
              <a:t>tạo đối tượng của </a:t>
            </a:r>
            <a:r>
              <a:rPr lang="en-US"/>
              <a:t>lớp trực tiếp từ bên ngoài.</a:t>
            </a:r>
          </a:p>
          <a:p>
            <a:r>
              <a:rPr lang="en-US"/>
              <a:t>Hàm </a:t>
            </a:r>
            <a:r>
              <a:rPr lang="en-US">
                <a:solidFill>
                  <a:srgbClr val="FF0000"/>
                </a:solidFill>
              </a:rPr>
              <a:t>getInstance</a:t>
            </a:r>
            <a:r>
              <a:rPr lang="en-US"/>
              <a:t>() khi được client gọi thông qua tên lớp (vì hàm này là hàm tĩnh) sẽ kiểm tra xem thể hiện </a:t>
            </a:r>
            <a:r>
              <a:rPr lang="en-US">
                <a:solidFill>
                  <a:srgbClr val="FF0000"/>
                </a:solidFill>
              </a:rPr>
              <a:t>instance </a:t>
            </a:r>
            <a:r>
              <a:rPr lang="en-US">
                <a:solidFill>
                  <a:schemeClr val="tx1"/>
                </a:solidFill>
              </a:rPr>
              <a:t>của l</a:t>
            </a:r>
            <a:r>
              <a:rPr lang="en-US"/>
              <a:t>ớp Singleton đã được tạo ra hay chưa, nếu chưa thì nó sẽ thực hiện việc khởi tạo, sau đó lưu trữ đối tượng mới tạo vào biến </a:t>
            </a:r>
            <a:r>
              <a:rPr lang="en-US">
                <a:solidFill>
                  <a:srgbClr val="FF0000"/>
                </a:solidFill>
              </a:rPr>
              <a:t>instance</a:t>
            </a:r>
            <a:r>
              <a:rPr lang="en-US"/>
              <a:t>. Cuối cùng nó trả về biến </a:t>
            </a:r>
            <a:r>
              <a:rPr lang="en-US">
                <a:solidFill>
                  <a:srgbClr val="FF0000"/>
                </a:solidFill>
              </a:rPr>
              <a:t>instance </a:t>
            </a:r>
            <a:r>
              <a:rPr lang="en-US"/>
              <a:t>đó cho client.</a:t>
            </a:r>
            <a:endParaRPr lang="en-US"/>
          </a:p>
        </p:txBody>
      </p:sp>
      <p:sp>
        <p:nvSpPr>
          <p:cNvPr id="7" name="Rectangle 4"/>
          <p:cNvSpPr>
            <a:spLocks noChangeArrowheads="1"/>
          </p:cNvSpPr>
          <p:nvPr/>
        </p:nvSpPr>
        <p:spPr bwMode="auto">
          <a:xfrm>
            <a:off x="0" y="0"/>
            <a:ext cx="3160450" cy="414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3789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a:t>Trong C#, người ta dùng hàm get() của Property để trả về đối tượng thay cho hàm getInstance();</a:t>
            </a:r>
          </a:p>
          <a:p>
            <a:r>
              <a:rPr lang="en-US"/>
              <a:t>Trong môi trường lập trình không đa luồng, có nhiều cách để khởi tạo thể hiện instance cho lớp Singleton:</a:t>
            </a:r>
          </a:p>
          <a:p>
            <a:pPr lvl="1"/>
            <a:r>
              <a:rPr lang="en-US"/>
              <a:t>Dùng Lazy Initialization.</a:t>
            </a:r>
          </a:p>
          <a:p>
            <a:pPr lvl="1"/>
            <a:r>
              <a:rPr lang="en-US"/>
              <a:t>Dùng</a:t>
            </a:r>
            <a:r>
              <a:rPr lang="en-US"/>
              <a:t> </a:t>
            </a:r>
            <a:r>
              <a:rPr lang="en-US"/>
              <a:t>Static Initialization.</a:t>
            </a:r>
            <a:endParaRPr lang="en-US"/>
          </a:p>
          <a:p>
            <a:r>
              <a:rPr lang="en-US"/>
              <a:t>Tuy nhiên vấn đề trở nên phức tạp hợp trong môi trường lập trình đa luồng, ta phải dùng các phương pháp </a:t>
            </a:r>
          </a:p>
          <a:p>
            <a:endParaRPr lang="en-US"/>
          </a:p>
          <a:p>
            <a:endParaRPr lang="en-US"/>
          </a:p>
          <a:p>
            <a:pPr lvl="1"/>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TotalTime>
  <Words>639</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Symbol</vt:lpstr>
      <vt:lpstr>Trebuchet MS</vt:lpstr>
      <vt:lpstr>Wingdings 3</vt:lpstr>
      <vt:lpstr>Facet</vt:lpstr>
      <vt:lpstr>Mẫu Singleton</vt:lpstr>
      <vt:lpstr>Giới thiệu </vt:lpstr>
      <vt:lpstr>Mục đích, ý định </vt:lpstr>
      <vt:lpstr>Khi nào sử dụng?</vt:lpstr>
      <vt:lpstr>Khả năng ứng dụng</vt:lpstr>
      <vt:lpstr>Cấu trúc – Thành phần</vt:lpstr>
      <vt:lpstr>Sự cộng tác</vt:lpstr>
      <vt:lpstr>Các hệ quả mang lại</vt:lpstr>
      <vt:lpstr>Các chú ý liên quan đến cài đặt</vt:lpstr>
      <vt:lpstr>Demo</vt:lpstr>
      <vt:lpstr>Hệ thống thực tế sử dụng</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Abstract Factory</dc:title>
  <dc:creator>Tuan Van Vu</dc:creator>
  <cp:lastModifiedBy>Tuan Van Vu</cp:lastModifiedBy>
  <cp:revision>58</cp:revision>
  <dcterms:created xsi:type="dcterms:W3CDTF">2016-12-04T12:46:37Z</dcterms:created>
  <dcterms:modified xsi:type="dcterms:W3CDTF">2016-12-04T13:30:48Z</dcterms:modified>
</cp:coreProperties>
</file>