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9" r:id="rId2"/>
  </p:sldMasterIdLst>
  <p:notesMasterIdLst>
    <p:notesMasterId r:id="rId31"/>
  </p:notesMasterIdLst>
  <p:handoutMasterIdLst>
    <p:handoutMasterId r:id="rId32"/>
  </p:handoutMasterIdLst>
  <p:sldIdLst>
    <p:sldId id="256" r:id="rId3"/>
    <p:sldId id="257" r:id="rId4"/>
    <p:sldId id="258" r:id="rId5"/>
    <p:sldId id="259" r:id="rId6"/>
    <p:sldId id="263" r:id="rId7"/>
    <p:sldId id="265" r:id="rId8"/>
    <p:sldId id="266" r:id="rId9"/>
    <p:sldId id="286" r:id="rId10"/>
    <p:sldId id="267" r:id="rId11"/>
    <p:sldId id="268" r:id="rId12"/>
    <p:sldId id="269" r:id="rId13"/>
    <p:sldId id="270" r:id="rId14"/>
    <p:sldId id="271" r:id="rId15"/>
    <p:sldId id="272" r:id="rId16"/>
    <p:sldId id="273" r:id="rId17"/>
    <p:sldId id="274" r:id="rId18"/>
    <p:sldId id="275" r:id="rId19"/>
    <p:sldId id="276" r:id="rId20"/>
    <p:sldId id="277" r:id="rId21"/>
    <p:sldId id="287" r:id="rId22"/>
    <p:sldId id="278" r:id="rId23"/>
    <p:sldId id="279" r:id="rId24"/>
    <p:sldId id="280" r:id="rId25"/>
    <p:sldId id="281" r:id="rId26"/>
    <p:sldId id="282" r:id="rId27"/>
    <p:sldId id="283" r:id="rId28"/>
    <p:sldId id="284" r:id="rId29"/>
    <p:sldId id="285" r:id="rId3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454" autoAdjust="0"/>
  </p:normalViewPr>
  <p:slideViewPr>
    <p:cSldViewPr>
      <p:cViewPr varScale="1">
        <p:scale>
          <a:sx n="64" d="100"/>
          <a:sy n="64" d="100"/>
        </p:scale>
        <p:origin x="264" y="72"/>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10/28/2016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10/28/2016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233363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10</a:t>
            </a:fld>
            <a:endParaRPr lang="en-US"/>
          </a:p>
        </p:txBody>
      </p:sp>
    </p:spTree>
    <p:extLst>
      <p:ext uri="{BB962C8B-B14F-4D97-AF65-F5344CB8AC3E}">
        <p14:creationId xmlns:p14="http://schemas.microsoft.com/office/powerpoint/2010/main" val="343088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 client obtains a reference to a Proxy, the client then handles the proxy in the same way it handles RealSubject and thus invoking the method doSomething(). At that point the proxy can do different things prior to invoking RealSubject�s doSomething() method. The client might create a RealSubject object at that point, perform initialization, check permissions of the client to invoke the method, and then invoke the method on the object. The client can also do additional tasks after invoking the doSomething() method, such as incrementing the number of references to the object.</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21</a:t>
            </a:fld>
            <a:endParaRPr lang="en-US"/>
          </a:p>
        </p:txBody>
      </p:sp>
    </p:spTree>
    <p:extLst>
      <p:ext uri="{BB962C8B-B14F-4D97-AF65-F5344CB8AC3E}">
        <p14:creationId xmlns:p14="http://schemas.microsoft.com/office/powerpoint/2010/main" val="12846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4565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379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7791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85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2589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10/28/2016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206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10/28/2016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2795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E8FB1-0A7A-443E-AAF7-31D4FA1AA312}" type="datetimeFigureOut">
              <a:rPr lang="en-US" smtClean="0"/>
              <a:t>10/28/2016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3601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AFE8FB1-0A7A-443E-AAF7-31D4FA1AA312}" type="datetimeFigureOut">
              <a:rPr lang="en-US" smtClean="0"/>
              <a:t>10/28/2016</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BA54BD-C84D-46CE-8B72-31BFB26ABA43}" type="slidenum">
              <a:rPr lang="en-US" smtClean="0"/>
              <a:t>‹#›</a:t>
            </a:fld>
            <a:endParaRPr lang="en-US"/>
          </a:p>
        </p:txBody>
      </p:sp>
    </p:spTree>
    <p:extLst>
      <p:ext uri="{BB962C8B-B14F-4D97-AF65-F5344CB8AC3E}">
        <p14:creationId xmlns:p14="http://schemas.microsoft.com/office/powerpoint/2010/main" val="21525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9956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9AFE8FB1-0A7A-443E-AAF7-31D4FA1AA312}" type="datetimeFigureOut">
              <a:rPr lang="en-US" smtClean="0"/>
              <a:pPr/>
              <a:t>10/28/2016</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5BA54BD-C84D-46CE-8B72-31BFB26ABA43}"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3053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6802" y="2514600"/>
            <a:ext cx="10110630" cy="822960"/>
          </a:xfrm>
        </p:spPr>
        <p:txBody>
          <a:bodyPr/>
          <a:lstStyle/>
          <a:p>
            <a:pPr algn="ctr"/>
            <a:r>
              <a:rPr lang="en-US" sz="5400">
                <a:solidFill>
                  <a:schemeClr val="tx1"/>
                </a:solidFill>
              </a:rPr>
              <a:t>DESIGN</a:t>
            </a:r>
            <a:r>
              <a:rPr lang="en-US" sz="5400"/>
              <a:t>  </a:t>
            </a:r>
            <a:r>
              <a:rPr lang="en-US" sz="5400">
                <a:solidFill>
                  <a:schemeClr val="tx1"/>
                </a:solidFill>
              </a:rPr>
              <a:t>PATTERN</a:t>
            </a:r>
            <a:endParaRPr lang="en-US" sz="5400" dirty="0">
              <a:solidFill>
                <a:schemeClr val="tx1"/>
              </a:solidFill>
            </a:endParaRPr>
          </a:p>
        </p:txBody>
      </p:sp>
      <p:sp>
        <p:nvSpPr>
          <p:cNvPr id="5" name="Subtitle 4"/>
          <p:cNvSpPr>
            <a:spLocks noGrp="1"/>
          </p:cNvSpPr>
          <p:nvPr>
            <p:ph type="body" sz="half" idx="2"/>
          </p:nvPr>
        </p:nvSpPr>
        <p:spPr>
          <a:xfrm>
            <a:off x="1039097" y="3429000"/>
            <a:ext cx="10110630" cy="594360"/>
          </a:xfrm>
        </p:spPr>
        <p:txBody>
          <a:bodyPr>
            <a:normAutofit fontScale="92500" lnSpcReduction="10000"/>
          </a:bodyPr>
          <a:lstStyle/>
          <a:p>
            <a:pPr algn="ctr"/>
            <a:r>
              <a:rPr lang="en-US" sz="3000">
                <a:solidFill>
                  <a:schemeClr val="tx1"/>
                </a:solidFill>
              </a:rPr>
              <a:t>Mẫu: Proxy, Decorator</a:t>
            </a:r>
          </a:p>
          <a:p>
            <a:pPr algn="ctr"/>
            <a:r>
              <a:rPr lang="en-US">
                <a:solidFill>
                  <a:schemeClr val="tx1"/>
                </a:solidFill>
              </a:rPr>
              <a:t>Nhóm trình bày: 28</a:t>
            </a:r>
            <a:endParaRPr lang="en-US" dirty="0">
              <a:solidFill>
                <a:schemeClr val="tx1"/>
              </a:solidFill>
            </a:endParaRPr>
          </a:p>
        </p:txBody>
      </p:sp>
      <p:sp>
        <p:nvSpPr>
          <p:cNvPr id="2" name="Rectangle 1"/>
          <p:cNvSpPr/>
          <p:nvPr/>
        </p:nvSpPr>
        <p:spPr>
          <a:xfrm>
            <a:off x="3869220" y="762000"/>
            <a:ext cx="4450385" cy="341632"/>
          </a:xfrm>
          <a:prstGeom prst="rect">
            <a:avLst/>
          </a:prstGeom>
        </p:spPr>
        <p:txBody>
          <a:bodyPr wrap="none">
            <a:spAutoFit/>
          </a:bodyPr>
          <a:lstStyle/>
          <a:p>
            <a:pPr>
              <a:lnSpc>
                <a:spcPct val="90000"/>
              </a:lnSpc>
            </a:pPr>
            <a:r>
              <a:rPr lang="en-US"/>
              <a:t>Trường ĐH Công nghệ thông tin - ĐHQG HCM</a:t>
            </a:r>
            <a:endParaRPr lang="en-US" dirty="0"/>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Thành phần</a:t>
            </a:r>
            <a:endParaRPr lang="en-US" dirty="0"/>
          </a:p>
        </p:txBody>
      </p:sp>
      <p:sp>
        <p:nvSpPr>
          <p:cNvPr id="2" name="Content Placeholder 1"/>
          <p:cNvSpPr>
            <a:spLocks noGrp="1"/>
          </p:cNvSpPr>
          <p:nvPr>
            <p:ph idx="1"/>
          </p:nvPr>
        </p:nvSpPr>
        <p:spPr/>
        <p:txBody>
          <a:bodyPr>
            <a:normAutofit/>
          </a:bodyPr>
          <a:lstStyle/>
          <a:p>
            <a:pPr lvl="1"/>
            <a:r>
              <a:rPr lang="en-US" b="1"/>
              <a:t>Component </a:t>
            </a:r>
            <a:r>
              <a:rPr lang="en-US"/>
              <a:t>  </a:t>
            </a:r>
          </a:p>
          <a:p>
            <a:pPr lvl="2"/>
            <a:r>
              <a:rPr lang="en-US"/>
              <a:t>Một giao diện được định nghĩa cho các đối tượng cần được trang trí.</a:t>
            </a:r>
          </a:p>
          <a:p>
            <a:pPr lvl="1"/>
            <a:r>
              <a:rPr lang="en-US" b="1"/>
              <a:t>ConcreteComponent </a:t>
            </a:r>
            <a:r>
              <a:rPr lang="en-US"/>
              <a:t>  </a:t>
            </a:r>
          </a:p>
          <a:p>
            <a:pPr lvl="2"/>
            <a:r>
              <a:rPr lang="en-US"/>
              <a:t>Một đối tượng cụ thể hiện thực giao diện Component.</a:t>
            </a:r>
          </a:p>
          <a:p>
            <a:pPr lvl="1"/>
            <a:r>
              <a:rPr lang="en-US" b="1"/>
              <a:t>Decorator </a:t>
            </a:r>
            <a:endParaRPr lang="en-US"/>
          </a:p>
          <a:p>
            <a:pPr lvl="2"/>
            <a:r>
              <a:rPr lang="en-US"/>
              <a:t>Có kiểu dữ liệu phù hợp với Component và giữ một tham chiếu đến một đối tượng kiểu Component </a:t>
            </a:r>
          </a:p>
          <a:p>
            <a:pPr lvl="2"/>
            <a:r>
              <a:rPr lang="en-US"/>
              <a:t>Định nghĩa một giao diện nhất quán cho các Decorator hiện thực nó</a:t>
            </a:r>
          </a:p>
          <a:p>
            <a:pPr lvl="1"/>
            <a:r>
              <a:rPr lang="en-US" b="1"/>
              <a:t>ConcreteDecorator </a:t>
            </a:r>
            <a:r>
              <a:rPr lang="en-US"/>
              <a:t> </a:t>
            </a:r>
          </a:p>
          <a:p>
            <a:pPr lvl="2"/>
            <a:r>
              <a:rPr lang="en-US"/>
              <a:t>Thêm các trách nhiệm mới vào các đối tượng hiện thực hóa giao diện Component đang được nó tham chiếu.</a:t>
            </a:r>
          </a:p>
        </p:txBody>
      </p:sp>
    </p:spTree>
    <p:extLst>
      <p:ext uri="{BB962C8B-B14F-4D97-AF65-F5344CB8AC3E}">
        <p14:creationId xmlns:p14="http://schemas.microsoft.com/office/powerpoint/2010/main" val="9958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p>
        </p:txBody>
      </p:sp>
      <p:pic>
        <p:nvPicPr>
          <p:cNvPr id="13314" name="Picture 2" descr="Kết quả hình ảnh cho relation between components of decorator patter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5040" y="2209800"/>
            <a:ext cx="6058746" cy="3124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25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p:txBody>
          <a:bodyPr/>
          <a:lstStyle/>
          <a:p>
            <a:pPr lvl="1"/>
            <a:r>
              <a:rPr lang="vi-VN"/>
              <a:t>Decorator cung cấp sự linh hoạt tốt hơn là sử dụng kế thừa tĩnh.</a:t>
            </a:r>
          </a:p>
          <a:p>
            <a:pPr lvl="1"/>
            <a:r>
              <a:rPr lang="vi-VN"/>
              <a:t>Decorator tăng cường khả năng mở rộng của các đối tượng, vì những thay đổi được thực hiện bằng cách tạo các class mới.</a:t>
            </a:r>
          </a:p>
          <a:p>
            <a:pPr lvl="1"/>
            <a:r>
              <a:rPr lang="vi-VN"/>
              <a:t>Decorator đơn giản hóa mã bằng cách cho phép bạn để phát triển một loạt các chức năng từ ứng với các class tương ứng thay vì thêm tất cả các hành vi vào một đối tượng.</a:t>
            </a:r>
            <a:endParaRPr lang="en-US"/>
          </a:p>
          <a:p>
            <a:pPr lvl="1"/>
            <a:r>
              <a:rPr lang="en-US"/>
              <a:t>Decoration is more convenient for adding functionalities to objects instead of entire classes at runtime. With decoration it is also possible to remove the added functionalities dynamically.</a:t>
            </a:r>
          </a:p>
          <a:p>
            <a:pPr lvl="1"/>
            <a:r>
              <a:rPr lang="en-US"/>
              <a:t>Decoration adds functionality to objects at runtime which would make debugging system functionality harder.</a:t>
            </a:r>
          </a:p>
          <a:p>
            <a:pPr lvl="1"/>
            <a:endParaRPr lang="en-US"/>
          </a:p>
        </p:txBody>
      </p:sp>
    </p:spTree>
    <p:extLst>
      <p:ext uri="{BB962C8B-B14F-4D97-AF65-F5344CB8AC3E}">
        <p14:creationId xmlns:p14="http://schemas.microsoft.com/office/powerpoint/2010/main" val="809595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00636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54855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pic>
        <p:nvPicPr>
          <p:cNvPr id="4" name="Content Placeholder 3"/>
          <p:cNvPicPr>
            <a:picLocks noGrp="1" noChangeAspect="1"/>
          </p:cNvPicPr>
          <p:nvPr>
            <p:ph idx="1"/>
          </p:nvPr>
        </p:nvPicPr>
        <p:blipFill>
          <a:blip r:embed="rId2"/>
          <a:stretch>
            <a:fillRect/>
          </a:stretch>
        </p:blipFill>
        <p:spPr>
          <a:xfrm>
            <a:off x="2894012" y="2286000"/>
            <a:ext cx="5878944" cy="2984695"/>
          </a:xfrm>
          <a:prstGeom prst="rect">
            <a:avLst/>
          </a:prstGeom>
        </p:spPr>
      </p:pic>
    </p:spTree>
    <p:extLst>
      <p:ext uri="{BB962C8B-B14F-4D97-AF65-F5344CB8AC3E}">
        <p14:creationId xmlns:p14="http://schemas.microsoft.com/office/powerpoint/2010/main" val="99411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p:txBody>
          <a:bodyPr/>
          <a:lstStyle/>
          <a:p>
            <a:pPr lvl="1"/>
            <a:r>
              <a:rPr lang="vi-VN"/>
              <a:t>Mẫu Composite: </a:t>
            </a:r>
          </a:p>
          <a:p>
            <a:pPr lvl="2"/>
            <a:r>
              <a:rPr lang="vi-VN"/>
              <a:t>Một Decorator có thể được xem như là một mẫu Composite nhưng với chỉ một thành phần. </a:t>
            </a:r>
          </a:p>
          <a:p>
            <a:pPr lvl="2"/>
            <a:r>
              <a:rPr lang="vi-VN"/>
              <a:t>Tuy nhiên, một Decorator có khả năng bổ sung các trách nhiệm cho thành phần đó - nó không dành cho việc quản lý tập hợp các đối tượng.</a:t>
            </a:r>
            <a:endParaRPr lang="en-US"/>
          </a:p>
          <a:p>
            <a:pPr marL="383933" lvl="2" indent="0">
              <a:buNone/>
            </a:pPr>
            <a:r>
              <a:rPr lang="vi-VN"/>
              <a:t>	</a:t>
            </a:r>
          </a:p>
          <a:p>
            <a:pPr lvl="1"/>
            <a:endParaRPr lang="en-US"/>
          </a:p>
        </p:txBody>
      </p:sp>
    </p:spTree>
    <p:extLst>
      <p:ext uri="{BB962C8B-B14F-4D97-AF65-F5344CB8AC3E}">
        <p14:creationId xmlns:p14="http://schemas.microsoft.com/office/powerpoint/2010/main" val="140351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a:t>
            </a:r>
            <a:r>
              <a:rPr lang="en-US" b="1"/>
              <a:t>Proxy</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pPr marL="285750" indent="-285750">
              <a:buFontTx/>
              <a:buChar char="-"/>
            </a:pPr>
            <a:r>
              <a:rPr lang="en-US"/>
              <a:t>Tên chính thức: Proxy Pattern</a:t>
            </a:r>
          </a:p>
          <a:p>
            <a:pPr marL="285750" indent="-285750">
              <a:buFontTx/>
              <a:buChar char="-"/>
            </a:pPr>
            <a:r>
              <a:rPr lang="en-US"/>
              <a:t>Phân loại: Structural Pattern</a:t>
            </a:r>
          </a:p>
          <a:p>
            <a:pPr marL="285750" indent="-285750">
              <a:buFontTx/>
              <a:buChar char="-"/>
            </a:pPr>
            <a:r>
              <a:rPr lang="en-US"/>
              <a:t>Tên khác: Không có</a:t>
            </a:r>
          </a:p>
          <a:p>
            <a:endParaRPr lang="en-US"/>
          </a:p>
        </p:txBody>
      </p:sp>
      <p:pic>
        <p:nvPicPr>
          <p:cNvPr id="8194" name="Picture 2" descr="Kết quả hình ảnh cho prox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2268" y="2266902"/>
            <a:ext cx="6324262" cy="236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p:txBody>
          <a:bodyPr/>
          <a:lstStyle/>
          <a:p>
            <a:pPr lvl="1"/>
            <a:r>
              <a:rPr lang="en-US" i="1"/>
              <a:t>“</a:t>
            </a:r>
            <a:r>
              <a:rPr lang="vi-VN" i="1"/>
              <a:t>Gắn kết thêm một số tính năng cho đối tượng một cách linh động. Mẫu trang trí Decorator cung cấp một phương pháp linh hoạt hơn là sử dụng lớp con để mở rộng chức năng cho đối tượng</a:t>
            </a:r>
            <a:r>
              <a:rPr lang="en-US"/>
              <a:t>.” (GoF)</a:t>
            </a:r>
          </a:p>
          <a:p>
            <a:endParaRPr lang="en-US"/>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r>
              <a:rPr lang="en-US"/>
              <a:t>This ability to control the access to an object can be required for a variety of reasons: controlling when a costly object needs to be instantiated and initialized, giving different access rights to an object, as well as providing a sophisticated means of accessing and referencing objects running in other processes, on other machines.</a:t>
            </a:r>
          </a:p>
          <a:p>
            <a:r>
              <a:rPr lang="en-US"/>
              <a:t>Consider for example an image viewer program. An image viewer program must be able to list and display high resolution photo objects that are in a folder, but how often do someone open a folder and view all the images inside. Sometimes you will be looking for a particular photo, sometimes you will only want to see an image name. The image viewer must be able to list all photo objects, but the photo objects must not be loaded into memory until they are required to be rendered.</a:t>
            </a:r>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a:t>
            </a:r>
          </a:p>
        </p:txBody>
      </p:sp>
      <p:sp>
        <p:nvSpPr>
          <p:cNvPr id="3" name="Content Placeholder 2"/>
          <p:cNvSpPr>
            <a:spLocks noGrp="1"/>
          </p:cNvSpPr>
          <p:nvPr>
            <p:ph sz="half" idx="1"/>
          </p:nvPr>
        </p:nvSpPr>
        <p:spPr>
          <a:xfrm>
            <a:off x="1522413" y="1905000"/>
            <a:ext cx="9753599" cy="4267200"/>
          </a:xfrm>
        </p:spPr>
        <p:txBody>
          <a:bodyPr/>
          <a:lstStyle/>
          <a:p>
            <a:pPr lvl="1"/>
            <a:r>
              <a:rPr lang="en-US"/>
              <a:t>Giới thiệu về Design Pattern</a:t>
            </a:r>
          </a:p>
          <a:p>
            <a:pPr lvl="1"/>
            <a:r>
              <a:rPr lang="en-US"/>
              <a:t>Giới thiệu về các </a:t>
            </a:r>
            <a:r>
              <a:rPr lang="en-US" b="1"/>
              <a:t>Structural Pattern</a:t>
            </a:r>
            <a:endParaRPr lang="en-US" dirty="0"/>
          </a:p>
          <a:p>
            <a:pPr lvl="1"/>
            <a:r>
              <a:rPr lang="en-US"/>
              <a:t>Mẫu </a:t>
            </a:r>
            <a:r>
              <a:rPr lang="en-US" b="1"/>
              <a:t>Decorator</a:t>
            </a:r>
            <a:endParaRPr lang="en-US" b="1" dirty="0"/>
          </a:p>
          <a:p>
            <a:pPr lvl="1"/>
            <a:r>
              <a:rPr lang="en-US"/>
              <a:t>Mẫu </a:t>
            </a:r>
            <a:r>
              <a:rPr lang="en-US" b="1"/>
              <a:t>Proxy</a:t>
            </a:r>
          </a:p>
          <a:p>
            <a:pPr lvl="1"/>
            <a:r>
              <a:rPr lang="en-US"/>
              <a:t>Ứng dụng</a:t>
            </a:r>
          </a:p>
          <a:p>
            <a:pPr lvl="1"/>
            <a:r>
              <a:rPr lang="en-US"/>
              <a:t>Demo</a:t>
            </a:r>
            <a:endParaRPr lang="en-US" dirty="0"/>
          </a:p>
        </p:txBody>
      </p:sp>
    </p:spTree>
    <p:extLst>
      <p:ext uri="{BB962C8B-B14F-4D97-AF65-F5344CB8AC3E}">
        <p14:creationId xmlns:p14="http://schemas.microsoft.com/office/powerpoint/2010/main" val="11052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p:txBody>
          <a:bodyPr>
            <a:normAutofit fontScale="77500" lnSpcReduction="20000"/>
          </a:bodyPr>
          <a:lstStyle/>
          <a:p>
            <a:pPr lvl="1"/>
            <a:r>
              <a:rPr lang="vi-VN"/>
              <a:t>Các mẫu thiết kế Proxy được áp dụng khi</a:t>
            </a:r>
            <a:r>
              <a:rPr lang="en-US"/>
              <a:t>:</a:t>
            </a:r>
          </a:p>
          <a:p>
            <a:pPr lvl="2"/>
            <a:r>
              <a:rPr lang="vi-VN"/>
              <a:t>có nhu cầu để kiểm soát quyền truy cập vào một đối tượng</a:t>
            </a:r>
            <a:r>
              <a:rPr lang="en-US"/>
              <a:t>.</a:t>
            </a:r>
            <a:r>
              <a:rPr lang="vi-VN"/>
              <a:t> </a:t>
            </a:r>
            <a:endParaRPr lang="en-US"/>
          </a:p>
          <a:p>
            <a:pPr lvl="2"/>
            <a:r>
              <a:rPr lang="vi-VN"/>
              <a:t>có nhu cầu cho một tham chiếu</a:t>
            </a:r>
            <a:r>
              <a:rPr lang="en-US"/>
              <a:t> </a:t>
            </a:r>
            <a:r>
              <a:rPr lang="vi-VN"/>
              <a:t>phức tạp đến một đối tượng.</a:t>
            </a:r>
            <a:endParaRPr lang="en-US"/>
          </a:p>
          <a:p>
            <a:r>
              <a:rPr lang="en-US"/>
              <a:t>Common Situations where the proxy pattern is applicable are:</a:t>
            </a:r>
            <a:br>
              <a:rPr lang="en-US"/>
            </a:br>
            <a:r>
              <a:rPr lang="en-US" b="1"/>
              <a:t>Virtual Proxies</a:t>
            </a:r>
            <a:r>
              <a:rPr lang="en-US"/>
              <a:t>: delaying the creation and initialization of expensive objects until needed, where the objects are created on demand (For example creating the RealSubject object only when the doSomething method is invoked).</a:t>
            </a:r>
          </a:p>
          <a:p>
            <a:r>
              <a:rPr lang="en-US" b="1"/>
              <a:t>Remote Proxies</a:t>
            </a:r>
            <a:r>
              <a:rPr lang="en-US"/>
              <a:t>: providing a local representation for an object that is in a different address space. A common example is Java RMI stub objects. The stub object acts as a proxy where invoking methods on the stub would cause the stub to communicate and invoke methods on a remote object (called skeleton) found on a different machine.</a:t>
            </a:r>
          </a:p>
          <a:p>
            <a:r>
              <a:rPr lang="en-US" b="1"/>
              <a:t>Protection Proxies</a:t>
            </a:r>
            <a:r>
              <a:rPr lang="en-US"/>
              <a:t>: where a proxy controls access to RealSubject methods, by giving access to some objects while denying access to others.</a:t>
            </a:r>
          </a:p>
          <a:p>
            <a:r>
              <a:rPr lang="en-US" b="1"/>
              <a:t>Smart References</a:t>
            </a:r>
            <a:r>
              <a:rPr lang="en-US"/>
              <a:t>: providing a sophisticated access to certain objects such as tracking the number of references to an object and denying access if a certain number is reached, as well as loading an object from database into memory on demand.</a:t>
            </a:r>
          </a:p>
          <a:p>
            <a:br>
              <a:rPr lang="en-US"/>
            </a:br>
            <a:endParaRPr lang="en-US"/>
          </a:p>
          <a:p>
            <a:endParaRPr lang="en-US"/>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trúc</a:t>
            </a:r>
            <a:endParaRPr lang="en-US" dirty="0"/>
          </a:p>
        </p:txBody>
      </p:sp>
      <p:pic>
        <p:nvPicPr>
          <p:cNvPr id="6" name="Content Placeholder 5"/>
          <p:cNvPicPr>
            <a:picLocks noGrp="1" noChangeAspect="1"/>
          </p:cNvPicPr>
          <p:nvPr>
            <p:ph idx="1"/>
          </p:nvPr>
        </p:nvPicPr>
        <p:blipFill>
          <a:blip r:embed="rId3"/>
          <a:stretch>
            <a:fillRect/>
          </a:stretch>
        </p:blipFill>
        <p:spPr>
          <a:xfrm>
            <a:off x="3351212" y="1828800"/>
            <a:ext cx="5701295" cy="3810000"/>
          </a:xfrm>
          <a:prstGeom prst="rect">
            <a:avLst/>
          </a:prstGeom>
        </p:spPr>
      </p:pic>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Thành phần</a:t>
            </a:r>
            <a:endParaRPr lang="en-US" dirty="0"/>
          </a:p>
        </p:txBody>
      </p:sp>
      <p:sp>
        <p:nvSpPr>
          <p:cNvPr id="2" name="Content Placeholder 1"/>
          <p:cNvSpPr>
            <a:spLocks noGrp="1"/>
          </p:cNvSpPr>
          <p:nvPr>
            <p:ph idx="1"/>
          </p:nvPr>
        </p:nvSpPr>
        <p:spPr/>
        <p:txBody>
          <a:bodyPr>
            <a:normAutofit fontScale="85000" lnSpcReduction="20000"/>
          </a:bodyPr>
          <a:lstStyle/>
          <a:p>
            <a:pPr lvl="1"/>
            <a:r>
              <a:rPr lang="en-US" b="1"/>
              <a:t>Proxy</a:t>
            </a:r>
            <a:r>
              <a:rPr lang="en-US"/>
              <a:t> </a:t>
            </a:r>
          </a:p>
          <a:p>
            <a:pPr lvl="2"/>
            <a:r>
              <a:rPr lang="en-US"/>
              <a:t>maintains a reference that lets the proxy access the real subject. Proxy</a:t>
            </a:r>
            <a:br>
              <a:rPr lang="en-US"/>
            </a:br>
            <a:r>
              <a:rPr lang="en-US"/>
              <a:t>may refer to a Subject if the RealSubject and Subject interfaces are the</a:t>
            </a:r>
            <a:br>
              <a:rPr lang="en-US"/>
            </a:br>
            <a:r>
              <a:rPr lang="en-US"/>
              <a:t>same.</a:t>
            </a:r>
            <a:br>
              <a:rPr lang="en-US"/>
            </a:br>
            <a:r>
              <a:rPr lang="en-US"/>
              <a:t>o provides an interface identical to Subject's so that a proxy can be</a:t>
            </a:r>
            <a:br>
              <a:rPr lang="en-US"/>
            </a:br>
            <a:r>
              <a:rPr lang="en-US"/>
              <a:t>substituted for for the real subject.</a:t>
            </a:r>
            <a:br>
              <a:rPr lang="en-US"/>
            </a:br>
            <a:r>
              <a:rPr lang="en-US"/>
              <a:t>o controls access to the real subject and may be responsible for creating</a:t>
            </a:r>
            <a:br>
              <a:rPr lang="en-US"/>
            </a:br>
            <a:r>
              <a:rPr lang="en-US"/>
              <a:t>and deleting it.</a:t>
            </a:r>
            <a:br>
              <a:rPr lang="en-US"/>
            </a:br>
            <a:r>
              <a:rPr lang="en-US"/>
              <a:t>o other responsibilites depend on the kind of proxy:</a:t>
            </a:r>
            <a:br>
              <a:rPr lang="en-US"/>
            </a:br>
            <a:r>
              <a:rPr lang="en-US"/>
              <a:t>o </a:t>
            </a:r>
            <a:r>
              <a:rPr lang="en-US" i="1"/>
              <a:t>remote proxies </a:t>
            </a:r>
            <a:r>
              <a:rPr lang="en-US"/>
              <a:t>are responsible for encoding a request and its arguments</a:t>
            </a:r>
            <a:br>
              <a:rPr lang="en-US"/>
            </a:br>
            <a:r>
              <a:rPr lang="en-US"/>
              <a:t>and for sending the encoded request to the real subject in a different</a:t>
            </a:r>
            <a:br>
              <a:rPr lang="en-US"/>
            </a:br>
            <a:r>
              <a:rPr lang="en-US"/>
              <a:t>address space.</a:t>
            </a:r>
            <a:br>
              <a:rPr lang="en-US"/>
            </a:br>
            <a:r>
              <a:rPr lang="en-US"/>
              <a:t>o </a:t>
            </a:r>
            <a:r>
              <a:rPr lang="en-US" i="1"/>
              <a:t>virtual proxies </a:t>
            </a:r>
            <a:r>
              <a:rPr lang="en-US"/>
              <a:t>may cache additional information about the real subject so</a:t>
            </a:r>
            <a:br>
              <a:rPr lang="en-US"/>
            </a:br>
            <a:r>
              <a:rPr lang="en-US"/>
              <a:t>that they can postpone accessing it. For example, the ImageProxy from</a:t>
            </a:r>
            <a:br>
              <a:rPr lang="en-US"/>
            </a:br>
            <a:r>
              <a:rPr lang="en-US"/>
              <a:t>the Motivation caches the real images's extent.</a:t>
            </a:r>
            <a:br>
              <a:rPr lang="en-US"/>
            </a:br>
            <a:r>
              <a:rPr lang="en-US"/>
              <a:t>o </a:t>
            </a:r>
            <a:r>
              <a:rPr lang="en-US" i="1"/>
              <a:t>protection proxies </a:t>
            </a:r>
            <a:r>
              <a:rPr lang="en-US"/>
              <a:t>check that the caller has the access permissions</a:t>
            </a:r>
            <a:br>
              <a:rPr lang="en-US"/>
            </a:br>
            <a:r>
              <a:rPr lang="en-US"/>
              <a:t>required to perform a request </a:t>
            </a:r>
          </a:p>
          <a:p>
            <a:pPr lvl="1"/>
            <a:r>
              <a:rPr lang="en-US" b="1"/>
              <a:t>Subject (IMath)</a:t>
            </a:r>
          </a:p>
          <a:p>
            <a:pPr lvl="2"/>
            <a:r>
              <a:rPr lang="en-US"/>
              <a:t>defines the common interface for RealSubject and Proxy so that a Proxy</a:t>
            </a:r>
            <a:br>
              <a:rPr lang="en-US"/>
            </a:br>
            <a:r>
              <a:rPr lang="en-US"/>
              <a:t>can be used anywhere a RealSubject is expected.</a:t>
            </a:r>
          </a:p>
          <a:p>
            <a:pPr lvl="1"/>
            <a:r>
              <a:rPr lang="en-US" b="1"/>
              <a:t>RealSubject (Math)</a:t>
            </a:r>
          </a:p>
          <a:p>
            <a:pPr lvl="2"/>
            <a:r>
              <a:rPr lang="en-US"/>
              <a:t>defines the real object that the proxy represents </a:t>
            </a:r>
            <a:br>
              <a:rPr lang="en-US"/>
            </a:br>
            <a:br>
              <a:rPr lang="en-US"/>
            </a:br>
            <a:endParaRPr lang="en-US"/>
          </a:p>
        </p:txBody>
      </p:sp>
    </p:spTree>
    <p:extLst>
      <p:ext uri="{BB962C8B-B14F-4D97-AF65-F5344CB8AC3E}">
        <p14:creationId xmlns:p14="http://schemas.microsoft.com/office/powerpoint/2010/main" val="172213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p>
        </p:txBody>
      </p:sp>
      <p:pic>
        <p:nvPicPr>
          <p:cNvPr id="1026" name="Picture 2" descr="Kết quả hình ảnh cho proxy pattern activity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2020" y="2133600"/>
            <a:ext cx="5905728"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46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Content Placeholder 3"/>
          <p:cNvSpPr>
            <a:spLocks noGrp="1"/>
          </p:cNvSpPr>
          <p:nvPr>
            <p:ph idx="1"/>
          </p:nvPr>
        </p:nvSpPr>
        <p:spPr/>
        <p:txBody>
          <a:bodyPr/>
          <a:lstStyle/>
          <a:p>
            <a:pPr lvl="1"/>
            <a:r>
              <a:rPr lang="en-US"/>
              <a:t>Phát biểu bài toán</a:t>
            </a:r>
          </a:p>
          <a:p>
            <a:pPr lvl="1"/>
            <a:r>
              <a:rPr lang="en-US"/>
              <a:t>Sơ đồ lớp</a:t>
            </a:r>
          </a:p>
          <a:p>
            <a:pPr lvl="1"/>
            <a:r>
              <a:rPr lang="en-US"/>
              <a:t>Code mẫu</a:t>
            </a:r>
          </a:p>
          <a:p>
            <a:pPr lvl="1"/>
            <a:r>
              <a:rPr lang="en-US"/>
              <a:t>Mối quan hệ của các đối tượng trong code mẫu.</a:t>
            </a:r>
          </a:p>
          <a:p>
            <a:pPr lvl="1"/>
            <a:endParaRPr lang="en-US"/>
          </a:p>
        </p:txBody>
      </p:sp>
    </p:spTree>
    <p:extLst>
      <p:ext uri="{BB962C8B-B14F-4D97-AF65-F5344CB8AC3E}">
        <p14:creationId xmlns:p14="http://schemas.microsoft.com/office/powerpoint/2010/main" val="106181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p:txBody>
          <a:bodyPr/>
          <a:lstStyle/>
          <a:p>
            <a:r>
              <a:rPr lang="en-US"/>
              <a:t>In .NET the Proxy pattern manifests itself in the Remoting infrastructure. In .NET</a:t>
            </a:r>
            <a:br>
              <a:rPr lang="en-US"/>
            </a:br>
            <a:r>
              <a:rPr lang="en-US"/>
              <a:t>Remoting, whenever an object requires access to an object in a different address space</a:t>
            </a:r>
            <a:br>
              <a:rPr lang="en-US"/>
            </a:br>
            <a:r>
              <a:rPr lang="en-US"/>
              <a:t>(app domain, process, or machine) a proxy is created that sends the request to the</a:t>
            </a:r>
            <a:br>
              <a:rPr lang="en-US"/>
            </a:br>
            <a:r>
              <a:rPr lang="en-US"/>
              <a:t>remote object and any data it needs. As is common with proxies, the client is frequently</a:t>
            </a:r>
            <a:br>
              <a:rPr lang="en-US"/>
            </a:br>
            <a:r>
              <a:rPr lang="en-US"/>
              <a:t>not even aware that a proxy is at work.</a:t>
            </a:r>
            <a:br>
              <a:rPr lang="en-US"/>
            </a:br>
            <a:r>
              <a:rPr lang="en-US"/>
              <a:t>Clients of WCF services also rely heavily on auto-generated proxy objects. </a:t>
            </a:r>
            <a:br>
              <a:rPr lang="en-US"/>
            </a:br>
            <a:endParaRPr lang="en-US"/>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p:txBody>
          <a:bodyPr>
            <a:normAutofit/>
          </a:bodyPr>
          <a:lstStyle/>
          <a:p>
            <a:pPr lvl="1"/>
            <a:r>
              <a:rPr lang="vi-VN"/>
              <a:t>Mẫu Adapter: </a:t>
            </a:r>
          </a:p>
          <a:p>
            <a:pPr lvl="2"/>
            <a:r>
              <a:rPr lang="vi-VN"/>
              <a:t>Adapter hiện thực một giao diện khác cho đối tượng mà nó tham chiếu tới (đối tượng cần sự tương thích)</a:t>
            </a:r>
            <a:r>
              <a:rPr lang="en-US"/>
              <a:t>.</a:t>
            </a:r>
          </a:p>
          <a:p>
            <a:pPr lvl="2"/>
            <a:r>
              <a:rPr lang="vi-VN"/>
              <a:t>Proxy hiện thực một giao diện tương tự như chủ thể của mà nó giữ tham chiếu.</a:t>
            </a:r>
            <a:endParaRPr lang="en-US"/>
          </a:p>
          <a:p>
            <a:pPr lvl="1"/>
            <a:r>
              <a:rPr lang="vi-VN"/>
              <a:t>Mẫu Decorator:</a:t>
            </a:r>
          </a:p>
          <a:p>
            <a:pPr lvl="2"/>
            <a:r>
              <a:rPr lang="vi-VN"/>
              <a:t>Một hiện thực của decorator có thể gần giống như các proxy, tuy nhiên một decorator sẽ thêm một trách nhiệm mới cho đối tượng được tham chiếu.</a:t>
            </a:r>
            <a:endParaRPr lang="en-US"/>
          </a:p>
          <a:p>
            <a:pPr lvl="2"/>
            <a:r>
              <a:rPr lang="vi-VN"/>
              <a:t>Trong khi đó, một proxy sẽ kiểm soát các truy cập vào đối tượng mà nó đang giữ tham chiếu.</a:t>
            </a:r>
          </a:p>
          <a:p>
            <a:endParaRPr lang="en-US"/>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Design Pattern</a:t>
            </a:r>
            <a:endParaRPr lang="en-US" dirty="0"/>
          </a:p>
        </p:txBody>
      </p:sp>
      <p:sp>
        <p:nvSpPr>
          <p:cNvPr id="4" name="Content Placeholder 3"/>
          <p:cNvSpPr>
            <a:spLocks noGrp="1"/>
          </p:cNvSpPr>
          <p:nvPr>
            <p:ph idx="1"/>
          </p:nvPr>
        </p:nvSpPr>
        <p:spPr/>
        <p:txBody>
          <a:bodyPr/>
          <a:lstStyle/>
          <a:p>
            <a:pPr lvl="1"/>
            <a:r>
              <a:rPr lang="vi-VN"/>
              <a:t>Trong kỹ thuật phần mềm, một mẫu thiết kế là một giải pháp chung lặp lại cho một vấn đề thường xảy ra trong quá trình thiết kế phần mềm. </a:t>
            </a:r>
          </a:p>
          <a:p>
            <a:pPr lvl="1"/>
            <a:r>
              <a:rPr lang="vi-VN"/>
              <a:t>Một mẫu thiết kế không phải là một thiết kế hoàn chỉnh để có thể được chuyển trực tiếp thành code.</a:t>
            </a:r>
          </a:p>
          <a:p>
            <a:pPr lvl="1"/>
            <a:r>
              <a:rPr lang="vi-VN"/>
              <a:t>Một mẫu thiết kế là một mô tả hoặc template được áp dụng để cung cấp cho chúng ta cách thức làm như thế nào để giải quyết một vấn đề mà có thể gặp phải trong nhiều tình huống khác nhau.</a:t>
            </a:r>
          </a:p>
          <a:p>
            <a:pPr lvl="1"/>
            <a:endParaRPr lang="en-US"/>
          </a:p>
          <a:p>
            <a:pPr lvl="1"/>
            <a:endParaRPr lang="en-US"/>
          </a:p>
        </p:txBody>
      </p:sp>
    </p:spTree>
    <p:extLst>
      <p:ext uri="{BB962C8B-B14F-4D97-AF65-F5344CB8AC3E}">
        <p14:creationId xmlns:p14="http://schemas.microsoft.com/office/powerpoint/2010/main" val="22396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các Structural Pattern</a:t>
            </a:r>
            <a:endParaRPr lang="en-US" dirty="0"/>
          </a:p>
        </p:txBody>
      </p:sp>
      <p:sp>
        <p:nvSpPr>
          <p:cNvPr id="3" name="Content Placeholder 2"/>
          <p:cNvSpPr>
            <a:spLocks noGrp="1"/>
          </p:cNvSpPr>
          <p:nvPr>
            <p:ph idx="1"/>
          </p:nvPr>
        </p:nvSpPr>
        <p:spPr/>
        <p:txBody>
          <a:bodyPr>
            <a:normAutofit/>
          </a:bodyPr>
          <a:lstStyle/>
          <a:p>
            <a:pPr lvl="1"/>
            <a:r>
              <a:rPr lang="en-US"/>
              <a:t>Định nghĩa: Trong lĩnh vực CNPM, các mẫu Structural là các mẫu thiết kế giúp đơn giản hóa quá trình thiết kế bằng cách xác định các mối quan hệ giữa các thực thể một cách dễ dàng hơn.</a:t>
            </a:r>
          </a:p>
          <a:p>
            <a:pPr lvl="1"/>
            <a:r>
              <a:rPr lang="en-US"/>
              <a:t>Bao gồm các mẫu:</a:t>
            </a:r>
          </a:p>
          <a:p>
            <a:pPr lvl="2"/>
            <a:r>
              <a:rPr lang="en-US" b="1"/>
              <a:t>Adapter </a:t>
            </a:r>
            <a:endParaRPr lang="en-US"/>
          </a:p>
          <a:p>
            <a:pPr lvl="2"/>
            <a:r>
              <a:rPr lang="en-US" b="1"/>
              <a:t>Bridge</a:t>
            </a:r>
            <a:endParaRPr lang="en-US"/>
          </a:p>
          <a:p>
            <a:pPr lvl="2"/>
            <a:r>
              <a:rPr lang="en-US" b="1"/>
              <a:t>Com	posite</a:t>
            </a:r>
            <a:endParaRPr lang="en-US"/>
          </a:p>
          <a:p>
            <a:pPr lvl="2"/>
            <a:r>
              <a:rPr lang="en-US" b="1"/>
              <a:t>Decorator</a:t>
            </a:r>
            <a:endParaRPr lang="en-US"/>
          </a:p>
          <a:p>
            <a:pPr lvl="2"/>
            <a:r>
              <a:rPr lang="en-US" b="1"/>
              <a:t>Façade</a:t>
            </a:r>
            <a:endParaRPr lang="en-US"/>
          </a:p>
          <a:p>
            <a:pPr lvl="2"/>
            <a:r>
              <a:rPr lang="en-US" b="1"/>
              <a:t>Flyweight</a:t>
            </a:r>
            <a:endParaRPr lang="en-US"/>
          </a:p>
          <a:p>
            <a:pPr lvl="2"/>
            <a:r>
              <a:rPr lang="en-US" b="1"/>
              <a:t>Proxy</a:t>
            </a:r>
            <a:endParaRPr lang="en-US"/>
          </a:p>
          <a:p>
            <a:pPr lvl="2"/>
            <a:endParaRPr lang="en-US" dirty="0"/>
          </a:p>
        </p:txBody>
      </p:sp>
    </p:spTree>
    <p:extLst>
      <p:ext uri="{BB962C8B-B14F-4D97-AF65-F5344CB8AC3E}">
        <p14:creationId xmlns:p14="http://schemas.microsoft.com/office/powerpoint/2010/main" val="231553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a:t>
            </a:r>
            <a:r>
              <a:rPr lang="en-US" b="1"/>
              <a:t>Decorator</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pPr marL="285750" indent="-285750">
              <a:buFontTx/>
              <a:buChar char="-"/>
            </a:pPr>
            <a:r>
              <a:rPr lang="en-US"/>
              <a:t>Tên chính thức: Decorator Pattern</a:t>
            </a:r>
          </a:p>
          <a:p>
            <a:pPr marL="285750" indent="-285750">
              <a:buFontTx/>
              <a:buChar char="-"/>
            </a:pPr>
            <a:r>
              <a:rPr lang="en-US"/>
              <a:t>Phân loại: Structural Pattern</a:t>
            </a:r>
          </a:p>
          <a:p>
            <a:pPr marL="285750" indent="-285750">
              <a:buFontTx/>
              <a:buChar char="-"/>
            </a:pPr>
            <a:r>
              <a:rPr lang="en-US"/>
              <a:t>Tên khác: Không có</a:t>
            </a:r>
          </a:p>
        </p:txBody>
      </p:sp>
      <p:pic>
        <p:nvPicPr>
          <p:cNvPr id="6" name="Picture 2" descr="Kết quả hình ảnh cho decorating a cak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2899" y="1493520"/>
            <a:ext cx="6183449"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55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p:txBody>
          <a:bodyPr/>
          <a:lstStyle/>
          <a:p>
            <a:pPr lvl="1"/>
            <a:r>
              <a:rPr lang="en-US" i="1"/>
              <a:t>“</a:t>
            </a:r>
            <a:r>
              <a:rPr lang="vi-VN" i="1"/>
              <a:t>Gắn kết thêm một số tính năng cho đối tượng một cách linh động. Mẫu trang trí Decorator cung cấp một phương pháp linh hoạt hơn là sử dụng lớp con để mở rộng chức năng cho đối tượng</a:t>
            </a:r>
            <a:r>
              <a:rPr lang="en-US"/>
              <a:t>.” (GoF)</a:t>
            </a:r>
          </a:p>
          <a:p>
            <a:endParaRPr lang="en-US"/>
          </a:p>
        </p:txBody>
      </p:sp>
    </p:spTree>
    <p:extLst>
      <p:ext uri="{BB962C8B-B14F-4D97-AF65-F5344CB8AC3E}">
        <p14:creationId xmlns:p14="http://schemas.microsoft.com/office/powerpoint/2010/main" val="120308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r>
              <a:rPr lang="vi-VN"/>
              <a:t>Mẫu Decorator được áp dụng khi:</a:t>
            </a:r>
          </a:p>
          <a:p>
            <a:pPr lvl="2"/>
            <a:r>
              <a:rPr lang="vi-VN"/>
              <a:t>Chúng ta có nhu cầu tự động thêm/loại bỏ một trách nhiệm nào đó của một lớp mà không làm ảnh hưởng đến các lớp con được dẫn xuất từ nó.</a:t>
            </a:r>
          </a:p>
          <a:p>
            <a:pPr lvl="2"/>
            <a:r>
              <a:rPr lang="vi-VN"/>
              <a:t>Khi một lớp có quá nhiều lớp con dẫn xuất từ nó, việc thay đổi trách nhiệm của lớp đó có thể dẫn đến hệ lụy nghiêm trọng.</a:t>
            </a:r>
          </a:p>
          <a:p>
            <a:pPr lvl="1"/>
            <a:endParaRPr lang="vi-VN"/>
          </a:p>
          <a:p>
            <a:pPr lvl="1"/>
            <a:endParaRPr lang="en-US"/>
          </a:p>
        </p:txBody>
      </p:sp>
    </p:spTree>
    <p:extLst>
      <p:ext uri="{BB962C8B-B14F-4D97-AF65-F5344CB8AC3E}">
        <p14:creationId xmlns:p14="http://schemas.microsoft.com/office/powerpoint/2010/main" val="190253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p:txBody>
          <a:bodyPr>
            <a:normAutofit/>
          </a:bodyPr>
          <a:lstStyle/>
          <a:p>
            <a:pPr lvl="1"/>
            <a:endParaRPr lang="en-US"/>
          </a:p>
        </p:txBody>
      </p:sp>
    </p:spTree>
    <p:extLst>
      <p:ext uri="{BB962C8B-B14F-4D97-AF65-F5344CB8AC3E}">
        <p14:creationId xmlns:p14="http://schemas.microsoft.com/office/powerpoint/2010/main" val="222231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trúc</a:t>
            </a:r>
            <a:endParaRPr lang="en-US" dirty="0"/>
          </a:p>
        </p:txBody>
      </p:sp>
      <p:pic>
        <p:nvPicPr>
          <p:cNvPr id="11266" name="Picture 2" descr="http://www.dofactory.com/images/diagrams/net/decorator.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7884" y="1828800"/>
            <a:ext cx="5334000" cy="4405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42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1121</Words>
  <Application>Microsoft Office PowerPoint</Application>
  <PresentationFormat>Custom</PresentationFormat>
  <Paragraphs>109</Paragraphs>
  <Slides>28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Century Gothic</vt:lpstr>
      <vt:lpstr>Retrospect</vt:lpstr>
      <vt:lpstr>DESIGN  PATTERN</vt:lpstr>
      <vt:lpstr>Nội dung</vt:lpstr>
      <vt:lpstr>Giới thiệu về Design Pattern</vt:lpstr>
      <vt:lpstr>Giới thiệu về các Structural Pattern</vt:lpstr>
      <vt:lpstr>Mẫu Decorator</vt:lpstr>
      <vt:lpstr>Định nghĩa </vt:lpstr>
      <vt:lpstr>Khi nào sử dụng? </vt:lpstr>
      <vt:lpstr>Khả năng ứng dụng</vt:lpstr>
      <vt:lpstr>Cấu trúc</vt:lpstr>
      <vt:lpstr>Thành phần</vt:lpstr>
      <vt:lpstr>Mối quan hệ</vt:lpstr>
      <vt:lpstr>Các hệ quả mang lại</vt:lpstr>
      <vt:lpstr>Các chú ý liên quan đến cài đặt</vt:lpstr>
      <vt:lpstr>Demo</vt:lpstr>
      <vt:lpstr>Ví dụ về một số hệ thống thực tế</vt:lpstr>
      <vt:lpstr>Các mẫu liên quan</vt:lpstr>
      <vt:lpstr>Mẫu Proxy</vt:lpstr>
      <vt:lpstr>Định nghĩa </vt:lpstr>
      <vt:lpstr>Khi nào sử dụng? </vt:lpstr>
      <vt:lpstr>Khả năng ứng dụng</vt:lpstr>
      <vt:lpstr>Cấu trúc</vt:lpstr>
      <vt:lpstr>Thành phần</vt:lpstr>
      <vt:lpstr>Mối quan hệ</vt:lpstr>
      <vt:lpstr>Các hệ quả mang lại</vt:lpstr>
      <vt:lpstr>Các chú ý liên quan đến cài đặt</vt:lpstr>
      <vt:lpstr>Demo</vt:lpstr>
      <vt:lpstr>Ví dụ về một số hệ thống thực tế</vt:lpstr>
      <vt:lpstr>Các mẫu liên quan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2016-10-28T16:29:18Z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