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70" r:id="rId3"/>
    <p:sldId id="258" r:id="rId4"/>
    <p:sldId id="257" r:id="rId5"/>
    <p:sldId id="259" r:id="rId6"/>
    <p:sldId id="268" r:id="rId7"/>
    <p:sldId id="260" r:id="rId8"/>
    <p:sldId id="262" r:id="rId9"/>
    <p:sldId id="263" r:id="rId10"/>
    <p:sldId id="264" r:id="rId11"/>
    <p:sldId id="269" r:id="rId12"/>
    <p:sldId id="266"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850" autoAdjust="0"/>
  </p:normalViewPr>
  <p:slideViewPr>
    <p:cSldViewPr snapToGrid="0">
      <p:cViewPr>
        <p:scale>
          <a:sx n="100" d="100"/>
          <a:sy n="100" d="100"/>
        </p:scale>
        <p:origin x="954"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5734AC-1CCF-4104-9276-DFA58443D007}" type="datetimeFigureOut">
              <a:rPr lang="en-US" smtClean="0"/>
              <a:t>12/7/2016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5BBA6D-A88E-4309-AF74-675F87649EBF}" type="slidenum">
              <a:rPr lang="en-US" smtClean="0"/>
              <a:t>‹#›</a:t>
            </a:fld>
            <a:endParaRPr lang="en-US"/>
          </a:p>
        </p:txBody>
      </p:sp>
    </p:spTree>
    <p:extLst>
      <p:ext uri="{BB962C8B-B14F-4D97-AF65-F5344CB8AC3E}">
        <p14:creationId xmlns:p14="http://schemas.microsoft.com/office/powerpoint/2010/main" val="3401485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5BBA6D-A88E-4309-AF74-675F87649EBF}" type="slidenum">
              <a:rPr lang="en-US" smtClean="0"/>
              <a:t>4</a:t>
            </a:fld>
            <a:endParaRPr lang="en-US"/>
          </a:p>
        </p:txBody>
      </p:sp>
    </p:spTree>
    <p:extLst>
      <p:ext uri="{BB962C8B-B14F-4D97-AF65-F5344CB8AC3E}">
        <p14:creationId xmlns:p14="http://schemas.microsoft.com/office/powerpoint/2010/main" val="699199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6786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1709565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19139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923431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43544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559029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25647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424665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129648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87419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C4B4EA-4E57-43B5-9E64-45E867927BA5}"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3161418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C4B4EA-4E57-43B5-9E64-45E867927BA5}" type="datetimeFigureOut">
              <a:rPr lang="en-US" smtClean="0"/>
              <a:t>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749632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C4B4EA-4E57-43B5-9E64-45E867927BA5}" type="datetimeFigureOut">
              <a:rPr lang="en-US" smtClean="0"/>
              <a:t>12/7/2016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0253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C4B4EA-4E57-43B5-9E64-45E867927BA5}" type="datetimeFigureOut">
              <a:rPr lang="en-US" smtClean="0"/>
              <a:t>12/7/2016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1989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C4B4EA-4E57-43B5-9E64-45E867927BA5}"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291785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C4B4EA-4E57-43B5-9E64-45E867927BA5}"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16151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C4B4EA-4E57-43B5-9E64-45E867927BA5}" type="datetimeFigureOut">
              <a:rPr lang="en-US" smtClean="0"/>
              <a:t>12/7/2016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A48A6BD-D825-4B17-801C-257A9666DBFE}" type="slidenum">
              <a:rPr lang="en-US" smtClean="0"/>
              <a:t>‹#›</a:t>
            </a:fld>
            <a:endParaRPr lang="en-US"/>
          </a:p>
        </p:txBody>
      </p:sp>
    </p:spTree>
    <p:extLst>
      <p:ext uri="{BB962C8B-B14F-4D97-AF65-F5344CB8AC3E}">
        <p14:creationId xmlns:p14="http://schemas.microsoft.com/office/powerpoint/2010/main" val="22945538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t>Mẫu Builder</a:t>
            </a:r>
          </a:p>
        </p:txBody>
      </p:sp>
      <p:sp>
        <p:nvSpPr>
          <p:cNvPr id="3" name="Subtitle 2"/>
          <p:cNvSpPr>
            <a:spLocks noGrp="1"/>
          </p:cNvSpPr>
          <p:nvPr>
            <p:ph type="subTitle" idx="1"/>
          </p:nvPr>
        </p:nvSpPr>
        <p:spPr/>
        <p:txBody>
          <a:bodyPr>
            <a:normAutofit fontScale="25000" lnSpcReduction="20000"/>
          </a:bodyPr>
          <a:lstStyle/>
          <a:p>
            <a:r>
              <a:rPr lang="en-US" sz="7200"/>
              <a:t>Nhóm 28:</a:t>
            </a:r>
          </a:p>
          <a:p>
            <a:r>
              <a:rPr lang="en-US" sz="7200"/>
              <a:t>	Văn Vũ Tuấn</a:t>
            </a:r>
          </a:p>
          <a:p>
            <a:r>
              <a:rPr lang="en-US" sz="7200"/>
              <a:t>Phạm Ngọc Linh</a:t>
            </a:r>
          </a:p>
          <a:p>
            <a:r>
              <a:rPr lang="en-US" sz="7200"/>
              <a:t>Huỳnh Đức Đăng Khoa</a:t>
            </a:r>
            <a:endParaRPr lang="en-US"/>
          </a:p>
        </p:txBody>
      </p:sp>
    </p:spTree>
    <p:extLst>
      <p:ext uri="{BB962C8B-B14F-4D97-AF65-F5344CB8AC3E}">
        <p14:creationId xmlns:p14="http://schemas.microsoft.com/office/powerpoint/2010/main" val="2169249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chú ý liên quan đến cài đặt</a:t>
            </a:r>
          </a:p>
        </p:txBody>
      </p:sp>
      <p:sp>
        <p:nvSpPr>
          <p:cNvPr id="3" name="Content Placeholder 2"/>
          <p:cNvSpPr>
            <a:spLocks noGrp="1"/>
          </p:cNvSpPr>
          <p:nvPr>
            <p:ph idx="1"/>
          </p:nvPr>
        </p:nvSpPr>
        <p:spPr/>
        <p:txBody>
          <a:bodyPr/>
          <a:lstStyle/>
          <a:p>
            <a:pPr lvl="0" fontAlgn="base"/>
            <a:r>
              <a:rPr lang="en-US"/>
              <a:t>Cần chú ý sự khác biệt nhau giữa mẫu Builder và mẫu Abstract Factory: mẫu Builder được client chỉ thị làm cách nào để tạo ra đối tượng (bằng cách chỉ rõ </a:t>
            </a:r>
            <a:r>
              <a:rPr lang="en-US"/>
              <a:t>các lớp </a:t>
            </a:r>
            <a:r>
              <a:rPr lang="en-US"/>
              <a:t>nào sẽ được dùng trong khi quá trình tạo) trong khi Abstract Factory được client sử </a:t>
            </a:r>
            <a:r>
              <a:rPr lang="en-US"/>
              <a:t>dụng để </a:t>
            </a:r>
            <a:r>
              <a:rPr lang="en-US"/>
              <a:t>tạo ra </a:t>
            </a:r>
            <a:r>
              <a:rPr lang="en-US"/>
              <a:t>đối tượng </a:t>
            </a:r>
            <a:r>
              <a:rPr lang="en-US"/>
              <a:t>trực tiếp </a:t>
            </a:r>
            <a:r>
              <a:rPr lang="en-US"/>
              <a:t>.</a:t>
            </a:r>
            <a:endParaRPr lang="en-US"/>
          </a:p>
          <a:p>
            <a:pPr lvl="0" fontAlgn="base"/>
            <a:r>
              <a:rPr lang="en-US"/>
              <a:t>Trong thực tế, các sản phẩm được tạo ra bởi các builder thường có các cấu trúc bên trong khác biệt nhau </a:t>
            </a:r>
            <a:r>
              <a:rPr lang="en-US"/>
              <a:t>rất lớn</a:t>
            </a:r>
            <a:r>
              <a:rPr lang="en-US"/>
              <a:t>. Do đó các sản phẩm này không cần thiết phải được dẫn xuất từ một lớp cha chung.</a:t>
            </a:r>
          </a:p>
          <a:p>
            <a:endParaRPr lang="en-US"/>
          </a:p>
        </p:txBody>
      </p:sp>
    </p:spTree>
    <p:extLst>
      <p:ext uri="{BB962C8B-B14F-4D97-AF65-F5344CB8AC3E}">
        <p14:creationId xmlns:p14="http://schemas.microsoft.com/office/powerpoint/2010/main" val="1313416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mẫu có liên quan</a:t>
            </a:r>
          </a:p>
        </p:txBody>
      </p:sp>
      <p:sp>
        <p:nvSpPr>
          <p:cNvPr id="3" name="Content Placeholder 2"/>
          <p:cNvSpPr>
            <a:spLocks noGrp="1"/>
          </p:cNvSpPr>
          <p:nvPr>
            <p:ph idx="1"/>
          </p:nvPr>
        </p:nvSpPr>
        <p:spPr/>
        <p:txBody>
          <a:bodyPr/>
          <a:lstStyle/>
          <a:p>
            <a:pPr lvl="0" fontAlgn="base"/>
            <a:r>
              <a:rPr lang="en-US"/>
              <a:t>Một mẫu Builder hơi giống với một mẫu Abstract Factory khi cả hai đều trả về một đối tượng thuộc class được trang điểm bằng một số các phương thức và các đối tượng khác.</a:t>
            </a:r>
          </a:p>
          <a:p>
            <a:pPr lvl="0" fontAlgn="base"/>
            <a:r>
              <a:rPr lang="en-US"/>
              <a:t>Sự khác biệt chính giữa chúng là trong khi Abstract  Factory trả về một đối tượng thuộc cùng một cây phân cấp thì Builder trả về một đối tượng phức tạp được tạo từng bước từng bước, phụ thuộc vào dữ liệu thể hiện đối tượng đó.</a:t>
            </a:r>
          </a:p>
          <a:p>
            <a:endParaRPr lang="en-US" b="1"/>
          </a:p>
        </p:txBody>
      </p:sp>
    </p:spTree>
    <p:extLst>
      <p:ext uri="{BB962C8B-B14F-4D97-AF65-F5344CB8AC3E}">
        <p14:creationId xmlns:p14="http://schemas.microsoft.com/office/powerpoint/2010/main" val="2917200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Ví dụ về một số hệ thống thực tế</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9959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Demo</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73607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Image result for builde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41137" y="2160588"/>
            <a:ext cx="6469061"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746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Giới thiệu	</a:t>
            </a:r>
          </a:p>
        </p:txBody>
      </p:sp>
      <p:sp>
        <p:nvSpPr>
          <p:cNvPr id="3" name="Content Placeholder 2"/>
          <p:cNvSpPr>
            <a:spLocks noGrp="1"/>
          </p:cNvSpPr>
          <p:nvPr>
            <p:ph idx="1"/>
          </p:nvPr>
        </p:nvSpPr>
        <p:spPr/>
        <p:txBody>
          <a:bodyPr/>
          <a:lstStyle/>
          <a:p>
            <a:r>
              <a:rPr lang="en-US"/>
              <a:t>Tên đầy đủ: </a:t>
            </a:r>
            <a:r>
              <a:rPr lang="en-US"/>
              <a:t>Builder Pattern.</a:t>
            </a:r>
            <a:endParaRPr lang="en-US" b="1"/>
          </a:p>
          <a:p>
            <a:r>
              <a:rPr lang="en-US"/>
              <a:t>Tên ngắn gọn</a:t>
            </a:r>
            <a:r>
              <a:rPr lang="en-US" b="1"/>
              <a:t>: </a:t>
            </a:r>
            <a:r>
              <a:rPr lang="en-US"/>
              <a:t>Buider</a:t>
            </a:r>
            <a:r>
              <a:rPr lang="en-US" b="1"/>
              <a:t>.</a:t>
            </a:r>
          </a:p>
          <a:p>
            <a:r>
              <a:rPr lang="en-US"/>
              <a:t>Phân loại: </a:t>
            </a:r>
            <a:r>
              <a:rPr lang="en-US"/>
              <a:t>Creational Pattern.</a:t>
            </a:r>
            <a:endParaRPr lang="en-US"/>
          </a:p>
        </p:txBody>
      </p:sp>
    </p:spTree>
    <p:extLst>
      <p:ext uri="{BB962C8B-B14F-4D97-AF65-F5344CB8AC3E}">
        <p14:creationId xmlns:p14="http://schemas.microsoft.com/office/powerpoint/2010/main" val="4211702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Khái niệm		</a:t>
            </a:r>
          </a:p>
        </p:txBody>
      </p:sp>
      <p:sp>
        <p:nvSpPr>
          <p:cNvPr id="3" name="Content Placeholder 2"/>
          <p:cNvSpPr>
            <a:spLocks noGrp="1"/>
          </p:cNvSpPr>
          <p:nvPr>
            <p:ph idx="1"/>
          </p:nvPr>
        </p:nvSpPr>
        <p:spPr/>
        <p:txBody>
          <a:bodyPr/>
          <a:lstStyle/>
          <a:p>
            <a:r>
              <a:rPr lang="en-US"/>
              <a:t>“Tách rời việc tạo dựng một đối tượng phức tạp ra khỏi bản thân đối tượng, vì vậy cho phép cùng một quá trình tạo dựng có thể tạo ra nhiều loại đối tượng </a:t>
            </a:r>
            <a:r>
              <a:rPr lang="en-US"/>
              <a:t>khác nhau.” </a:t>
            </a:r>
            <a:r>
              <a:rPr lang="en-US" i="1"/>
              <a:t>(GoF)</a:t>
            </a:r>
            <a:endParaRPr lang="en-US" i="1"/>
          </a:p>
          <a:p>
            <a:endParaRPr lang="en-US"/>
          </a:p>
          <a:p>
            <a:endParaRPr lang="en-US"/>
          </a:p>
        </p:txBody>
      </p:sp>
    </p:spTree>
    <p:extLst>
      <p:ext uri="{BB962C8B-B14F-4D97-AF65-F5344CB8AC3E}">
        <p14:creationId xmlns:p14="http://schemas.microsoft.com/office/powerpoint/2010/main" val="2266657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Khi nào sử dụng</a:t>
            </a:r>
          </a:p>
        </p:txBody>
      </p:sp>
      <p:sp>
        <p:nvSpPr>
          <p:cNvPr id="3" name="Content Placeholder 2"/>
          <p:cNvSpPr>
            <a:spLocks noGrp="1"/>
          </p:cNvSpPr>
          <p:nvPr>
            <p:ph idx="1"/>
          </p:nvPr>
        </p:nvSpPr>
        <p:spPr/>
        <p:txBody>
          <a:bodyPr/>
          <a:lstStyle/>
          <a:p>
            <a:pPr lvl="0" fontAlgn="base"/>
            <a:r>
              <a:rPr lang="en-US"/>
              <a:t>Thuật toán cho việc tạo ra một đối tượng phức tạp bị phụ thuộc vào nhiều thành phần độc lập tạo nên đối tượng và làm thế nào các thành phần đó kết hợp lại với nhau.</a:t>
            </a:r>
          </a:p>
          <a:p>
            <a:pPr lvl="0" fontAlgn="base"/>
            <a:r>
              <a:rPr lang="en-US"/>
              <a:t>Quá trình xây </a:t>
            </a:r>
            <a:r>
              <a:rPr lang="en-US"/>
              <a:t>dựng một </a:t>
            </a:r>
            <a:r>
              <a:rPr lang="en-US"/>
              <a:t>đối </a:t>
            </a:r>
            <a:r>
              <a:rPr lang="en-US"/>
              <a:t>tượng cần được sử dụng lại để tạo ra nhiều loại đối tượng khác.</a:t>
            </a:r>
            <a:endParaRPr lang="en-US"/>
          </a:p>
          <a:p>
            <a:r>
              <a:rPr lang="en-US"/>
              <a:t>Quá trình khởi tạo một đối tượng cần trải qua nhiều công đoạn khác nhau, và chúng ta có nhu cầu kiểm soát các biến thể khác nhau của quá trình này.</a:t>
            </a:r>
            <a:endParaRPr lang="en-US"/>
          </a:p>
        </p:txBody>
      </p:sp>
    </p:spTree>
    <p:extLst>
      <p:ext uri="{BB962C8B-B14F-4D97-AF65-F5344CB8AC3E}">
        <p14:creationId xmlns:p14="http://schemas.microsoft.com/office/powerpoint/2010/main" val="3254169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Khả năng ứng dụng</a:t>
            </a:r>
          </a:p>
        </p:txBody>
      </p:sp>
      <p:sp>
        <p:nvSpPr>
          <p:cNvPr id="3" name="Content Placeholder 2"/>
          <p:cNvSpPr>
            <a:spLocks noGrp="1"/>
          </p:cNvSpPr>
          <p:nvPr>
            <p:ph idx="1"/>
          </p:nvPr>
        </p:nvSpPr>
        <p:spPr/>
        <p:txBody>
          <a:bodyPr>
            <a:normAutofit/>
          </a:bodyPr>
          <a:lstStyle/>
          <a:p>
            <a:r>
              <a:rPr lang="en-US"/>
              <a:t>Mẫu Builder cho phép ta xây dựng nên các ứng dụng cho phép trả về các đối tượng tùy thuộc vào lựa chọn của client trong quá trình runtime của chương trình.</a:t>
            </a:r>
          </a:p>
          <a:p>
            <a:pPr marL="0" indent="0">
              <a:buNone/>
            </a:pPr>
            <a:endParaRPr lang="en-US"/>
          </a:p>
        </p:txBody>
      </p:sp>
    </p:spTree>
    <p:extLst>
      <p:ext uri="{BB962C8B-B14F-4D97-AF65-F5344CB8AC3E}">
        <p14:creationId xmlns:p14="http://schemas.microsoft.com/office/powerpoint/2010/main" val="3202979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Cấu trúc - Thành phần</a:t>
            </a:r>
          </a:p>
        </p:txBody>
      </p:sp>
      <p:sp>
        <p:nvSpPr>
          <p:cNvPr id="4" name="Content Placeholder 3"/>
          <p:cNvSpPr>
            <a:spLocks noGrp="1"/>
          </p:cNvSpPr>
          <p:nvPr>
            <p:ph sz="half" idx="2"/>
          </p:nvPr>
        </p:nvSpPr>
        <p:spPr>
          <a:xfrm>
            <a:off x="5089969" y="2160589"/>
            <a:ext cx="4882705" cy="3880773"/>
          </a:xfrm>
        </p:spPr>
        <p:txBody>
          <a:bodyPr>
            <a:normAutofit fontScale="85000" lnSpcReduction="20000"/>
          </a:bodyPr>
          <a:lstStyle/>
          <a:p>
            <a:pPr lvl="0" fontAlgn="base"/>
            <a:r>
              <a:rPr lang="en-US" b="1"/>
              <a:t>Mô tả các thành phần</a:t>
            </a:r>
            <a:endParaRPr lang="en-US"/>
          </a:p>
          <a:p>
            <a:pPr lvl="0" fontAlgn="base"/>
            <a:r>
              <a:rPr lang="en-US" b="1"/>
              <a:t>Builder</a:t>
            </a:r>
            <a:r>
              <a:rPr lang="en-US"/>
              <a:t>: định nghĩa một lớp trừu tượng cho việc khởi tạo các thành phần của một đối tượng sản phẩm Product sẽ được nó tạo ra.</a:t>
            </a:r>
          </a:p>
          <a:p>
            <a:pPr lvl="0" fontAlgn="base"/>
            <a:r>
              <a:rPr lang="en-US" b="1"/>
              <a:t>ConcreteBuilder</a:t>
            </a:r>
            <a:r>
              <a:rPr lang="en-US"/>
              <a:t>: là lớp con kế thừa từ lớp Builder để override lại </a:t>
            </a:r>
            <a:r>
              <a:rPr lang="en-US"/>
              <a:t>hàm BuildPart) </a:t>
            </a:r>
            <a:r>
              <a:rPr lang="en-US"/>
              <a:t>của một sản </a:t>
            </a:r>
            <a:r>
              <a:rPr lang="en-US"/>
              <a:t>phẩm, </a:t>
            </a:r>
            <a:r>
              <a:rPr lang="en-US"/>
              <a:t>nó sẽ chứa một tham chiếu đến đối tượng sản phẩm bên trong </a:t>
            </a:r>
            <a:r>
              <a:rPr lang="en-US"/>
              <a:t>nó đồng thời chịu trách nhiệm lắp </a:t>
            </a:r>
            <a:r>
              <a:rPr lang="en-US"/>
              <a:t>ráp </a:t>
            </a:r>
            <a:r>
              <a:rPr lang="en-US"/>
              <a:t>các thành phần </a:t>
            </a:r>
            <a:r>
              <a:rPr lang="en-US"/>
              <a:t>vào </a:t>
            </a:r>
            <a:r>
              <a:rPr lang="en-US"/>
              <a:t>sản phẩm này, cuối cùng trả về sản phẩm hoàn chỉnh thông qua một </a:t>
            </a:r>
            <a:r>
              <a:rPr lang="en-US"/>
              <a:t>phương </a:t>
            </a:r>
            <a:r>
              <a:rPr lang="en-US"/>
              <a:t>thức getResult().</a:t>
            </a:r>
            <a:endParaRPr lang="en-US"/>
          </a:p>
          <a:p>
            <a:pPr lvl="0" fontAlgn="base"/>
            <a:r>
              <a:rPr lang="en-US" b="1"/>
              <a:t>Product</a:t>
            </a:r>
            <a:r>
              <a:rPr lang="en-US"/>
              <a:t>: là sản phẩm bao gồm nhiều phần cấu </a:t>
            </a:r>
            <a:r>
              <a:rPr lang="en-US"/>
              <a:t>hình nên mà ta cần xây dựng.</a:t>
            </a:r>
            <a:endParaRPr lang="en-US"/>
          </a:p>
          <a:p>
            <a:pPr lvl="0" fontAlgn="base"/>
            <a:r>
              <a:rPr lang="en-US" b="1"/>
              <a:t>Director</a:t>
            </a:r>
            <a:r>
              <a:rPr lang="en-US"/>
              <a:t>: là nơi </a:t>
            </a:r>
            <a:r>
              <a:rPr lang="en-US"/>
              <a:t>gọi hàm Construct() để </a:t>
            </a:r>
            <a:r>
              <a:rPr lang="en-US"/>
              <a:t>tạo ra </a:t>
            </a:r>
            <a:r>
              <a:rPr lang="en-US"/>
              <a:t>một sản phẩm </a:t>
            </a:r>
            <a:r>
              <a:rPr lang="en-US"/>
              <a:t>thông qua tham chiếu đến </a:t>
            </a:r>
            <a:r>
              <a:rPr lang="en-US"/>
              <a:t>đối tượng có kiểu </a:t>
            </a:r>
            <a:r>
              <a:rPr lang="en-US"/>
              <a:t>Builder.</a:t>
            </a:r>
          </a:p>
          <a:p>
            <a:endParaRPr lang="en-US"/>
          </a:p>
        </p:txBody>
      </p:sp>
      <p:sp>
        <p:nvSpPr>
          <p:cNvPr id="3" name="Content Placeholder 2"/>
          <p:cNvSpPr>
            <a:spLocks noGrp="1"/>
          </p:cNvSpPr>
          <p:nvPr>
            <p:ph sz="half" idx="1"/>
          </p:nvPr>
        </p:nvSpPr>
        <p:spPr/>
        <p:txBody>
          <a:bodyPr>
            <a:normAutofit fontScale="85000" lnSpcReduction="20000"/>
          </a:bodyPr>
          <a:lstStyle/>
          <a:p>
            <a:r>
              <a:rPr lang="en-US"/>
              <a:t>Sơ đồ UML</a:t>
            </a:r>
          </a:p>
        </p:txBody>
      </p:sp>
      <p:pic>
        <p:nvPicPr>
          <p:cNvPr id="5" name="Picture 4" descr="https://lh5.googleusercontent.com/Vqx3bR4-WIfQJIdOBS-7-dJI123JWePb0ALnxwyLurQj53wFVH___EOHq6YpYz6oUeLs2szAn2kwCVtjFVATVR58aGtC4oLYVCzEhBEZFK81N7XNTv0lWux9AEYIMdo6alVemFy2"/>
          <p:cNvPicPr/>
          <p:nvPr/>
        </p:nvPicPr>
        <p:blipFill>
          <a:blip r:embed="rId2">
            <a:extLst>
              <a:ext uri="{28A0092B-C50C-407E-A947-70E740481C1C}">
                <a14:useLocalDpi xmlns:a14="http://schemas.microsoft.com/office/drawing/2010/main" val="0"/>
              </a:ext>
            </a:extLst>
          </a:blip>
          <a:srcRect/>
          <a:stretch>
            <a:fillRect/>
          </a:stretch>
        </p:blipFill>
        <p:spPr bwMode="auto">
          <a:xfrm>
            <a:off x="542926" y="2702877"/>
            <a:ext cx="4318444" cy="2450148"/>
          </a:xfrm>
          <a:prstGeom prst="rect">
            <a:avLst/>
          </a:prstGeom>
          <a:noFill/>
          <a:ln>
            <a:noFill/>
          </a:ln>
        </p:spPr>
      </p:pic>
    </p:spTree>
    <p:extLst>
      <p:ext uri="{BB962C8B-B14F-4D97-AF65-F5344CB8AC3E}">
        <p14:creationId xmlns:p14="http://schemas.microsoft.com/office/powerpoint/2010/main" val="1137891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Mối quan hệ</a:t>
            </a:r>
          </a:p>
        </p:txBody>
      </p:sp>
      <p:sp>
        <p:nvSpPr>
          <p:cNvPr id="3" name="Content Placeholder 2"/>
          <p:cNvSpPr>
            <a:spLocks noGrp="1"/>
          </p:cNvSpPr>
          <p:nvPr>
            <p:ph idx="1"/>
          </p:nvPr>
        </p:nvSpPr>
        <p:spPr/>
        <p:txBody>
          <a:bodyPr/>
          <a:lstStyle/>
          <a:p>
            <a:pPr lvl="0" fontAlgn="base"/>
            <a:r>
              <a:rPr lang="en-US"/>
              <a:t>Client tạo ra các đối tượng Director và cấu hình nó với các đối tượng Builder mong muốn.</a:t>
            </a:r>
          </a:p>
          <a:p>
            <a:pPr lvl="0" fontAlgn="base"/>
            <a:r>
              <a:rPr lang="en-US"/>
              <a:t>Builder nhận các yêu cầu từ director gọi đến nó và tiến hành xây dựng từng phần của sản phẩm.</a:t>
            </a:r>
          </a:p>
          <a:p>
            <a:r>
              <a:rPr lang="en-US"/>
              <a:t>Client nhận kết quả được trả về từ builder.</a:t>
            </a:r>
            <a:endParaRPr lang="en-US"/>
          </a:p>
        </p:txBody>
      </p:sp>
    </p:spTree>
    <p:extLst>
      <p:ext uri="{BB962C8B-B14F-4D97-AF65-F5344CB8AC3E}">
        <p14:creationId xmlns:p14="http://schemas.microsoft.com/office/powerpoint/2010/main" val="1283871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hệ quả mang lại</a:t>
            </a:r>
          </a:p>
        </p:txBody>
      </p:sp>
      <p:sp>
        <p:nvSpPr>
          <p:cNvPr id="3" name="Content Placeholder 2"/>
          <p:cNvSpPr>
            <a:spLocks noGrp="1"/>
          </p:cNvSpPr>
          <p:nvPr>
            <p:ph idx="1"/>
          </p:nvPr>
        </p:nvSpPr>
        <p:spPr/>
        <p:txBody>
          <a:bodyPr/>
          <a:lstStyle/>
          <a:p>
            <a:pPr lvl="0" fontAlgn="base"/>
            <a:r>
              <a:rPr lang="en-US"/>
              <a:t>Builder để cho chúng ta làm thay đổi cách thức thể hiện bên trong một sản phẩm mà nó xây dựng cho chúng ta:</a:t>
            </a:r>
          </a:p>
          <a:p>
            <a:pPr lvl="0" fontAlgn="base"/>
            <a:r>
              <a:rPr lang="en-US"/>
              <a:t>Mỗi Builder độc lập với nhau và phần còn lại của chương trình, điều này làm tăng tính mô đun hóa và việc thêm các Builder khác có liên quan sẽ dễ dàng hơn rất nhiều.</a:t>
            </a:r>
          </a:p>
          <a:p>
            <a:pPr lvl="0" fontAlgn="base"/>
            <a:r>
              <a:rPr lang="en-US"/>
              <a:t>Mỗi Builder tạo nên một sản phẩm cuối cùng theo từng bước và phụ thuộc vào dữ liệu, chúng ta có toàn quyền điều khiển mỗi sản phẩm được tạo ra bởi Builder.</a:t>
            </a:r>
          </a:p>
          <a:p>
            <a:endParaRPr lang="en-US"/>
          </a:p>
        </p:txBody>
      </p:sp>
    </p:spTree>
    <p:extLst>
      <p:ext uri="{BB962C8B-B14F-4D97-AF65-F5344CB8AC3E}">
        <p14:creationId xmlns:p14="http://schemas.microsoft.com/office/powerpoint/2010/main" val="35295884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125</TotalTime>
  <Words>686</Words>
  <Application>Microsoft Office PowerPoint</Application>
  <PresentationFormat>Widescreen</PresentationFormat>
  <Paragraphs>41</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Wingdings 3</vt:lpstr>
      <vt:lpstr>Facet</vt:lpstr>
      <vt:lpstr>Mẫu Builder</vt:lpstr>
      <vt:lpstr>PowerPoint Presentation</vt:lpstr>
      <vt:lpstr>Giới thiệu </vt:lpstr>
      <vt:lpstr>Khái niệm  </vt:lpstr>
      <vt:lpstr>Khi nào sử dụng</vt:lpstr>
      <vt:lpstr>Khả năng ứng dụng</vt:lpstr>
      <vt:lpstr>Cấu trúc - Thành phần</vt:lpstr>
      <vt:lpstr>Mối quan hệ</vt:lpstr>
      <vt:lpstr>Các hệ quả mang lại</vt:lpstr>
      <vt:lpstr>Các chú ý liên quan đến cài đặt</vt:lpstr>
      <vt:lpstr>Các mẫu có liên quan</vt:lpstr>
      <vt:lpstr>Ví dụ về một số hệ thống thực tế</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dc:title>
  <dc:creator>Tuan Van Vu</dc:creator>
  <cp:lastModifiedBy>Tuan Van Vu</cp:lastModifiedBy>
  <cp:revision>37</cp:revision>
  <dcterms:created xsi:type="dcterms:W3CDTF">2016-11-11T15:20:19Z</dcterms:created>
  <dcterms:modified xsi:type="dcterms:W3CDTF">2016-12-07T05:44:52Z</dcterms:modified>
</cp:coreProperties>
</file>