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55"/>
  </p:notesMasterIdLst>
  <p:handoutMasterIdLst>
    <p:handoutMasterId r:id="rId56"/>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19" r:id="rId18"/>
    <p:sldId id="320" r:id="rId19"/>
    <p:sldId id="322" r:id="rId20"/>
    <p:sldId id="310" r:id="rId21"/>
    <p:sldId id="311" r:id="rId22"/>
    <p:sldId id="296" r:id="rId23"/>
    <p:sldId id="298" r:id="rId24"/>
    <p:sldId id="344" r:id="rId25"/>
    <p:sldId id="300" r:id="rId26"/>
    <p:sldId id="302" r:id="rId27"/>
    <p:sldId id="305" r:id="rId28"/>
    <p:sldId id="335" r:id="rId29"/>
    <p:sldId id="347" r:id="rId30"/>
    <p:sldId id="348" r:id="rId31"/>
    <p:sldId id="337" r:id="rId32"/>
    <p:sldId id="338" r:id="rId33"/>
    <p:sldId id="339" r:id="rId34"/>
    <p:sldId id="340" r:id="rId35"/>
    <p:sldId id="341" r:id="rId36"/>
    <p:sldId id="343" r:id="rId37"/>
    <p:sldId id="345" r:id="rId38"/>
    <p:sldId id="307" r:id="rId39"/>
    <p:sldId id="288" r:id="rId40"/>
    <p:sldId id="328" r:id="rId41"/>
    <p:sldId id="330" r:id="rId42"/>
    <p:sldId id="331" r:id="rId43"/>
    <p:sldId id="292" r:id="rId44"/>
    <p:sldId id="326" r:id="rId45"/>
    <p:sldId id="332" r:id="rId46"/>
    <p:sldId id="329" r:id="rId47"/>
    <p:sldId id="327" r:id="rId48"/>
    <p:sldId id="333" r:id="rId49"/>
    <p:sldId id="334" r:id="rId50"/>
    <p:sldId id="325" r:id="rId51"/>
    <p:sldId id="273" r:id="rId52"/>
    <p:sldId id="324" r:id="rId53"/>
    <p:sldId id="31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215" autoAdjust="0"/>
  </p:normalViewPr>
  <p:slideViewPr>
    <p:cSldViewPr>
      <p:cViewPr varScale="1">
        <p:scale>
          <a:sx n="68" d="100"/>
          <a:sy n="68" d="100"/>
        </p:scale>
        <p:origin x="2742" y="78"/>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10/31/2016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10/31/2016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a:t>Some issues</a:t>
            </a:r>
          </a:p>
          <a:p>
            <a:pPr lvl="1" eaLnBrk="1" hangingPunct="1"/>
            <a:r>
              <a:rPr lang="en-US" altLang="en-US"/>
              <a:t>Obtaining the necessary information</a:t>
            </a:r>
          </a:p>
          <a:p>
            <a:pPr lvl="1" eaLnBrk="1" hangingPunct="1"/>
            <a:r>
              <a:rPr lang="en-US" altLang="en-US"/>
              <a:t>Brainstorming: interacting with clients to establish desired properties</a:t>
            </a:r>
          </a:p>
          <a:p>
            <a:pPr lvl="1" eaLnBrk="1" hangingPunct="1"/>
            <a:r>
              <a:rPr lang="en-US" altLang="en-US"/>
              <a:t>Information organization, as large amount of info. gets collected</a:t>
            </a:r>
          </a:p>
          <a:p>
            <a:pPr lvl="1" eaLnBrk="1" hangingPunct="1"/>
            <a:r>
              <a:rPr lang="en-US" altLang="en-US"/>
              <a:t>Ensuring completeness</a:t>
            </a:r>
          </a:p>
          <a:p>
            <a:pPr lvl="1" eaLnBrk="1" hangingPunct="1"/>
            <a:r>
              <a:rPr lang="en-US" altLang="en-US"/>
              <a:t>Ensuring consistency</a:t>
            </a:r>
          </a:p>
          <a:p>
            <a:pPr lvl="1" eaLnBrk="1" hangingPunct="1"/>
            <a:r>
              <a:rPr lang="en-US" altLang="en-US"/>
              <a:t>Avoiding internal design </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a:t>An SRS must specify requirements on</a:t>
            </a:r>
          </a:p>
          <a:p>
            <a:pPr lvl="1" eaLnBrk="1" hangingPunct="1"/>
            <a:r>
              <a:rPr lang="en-US" altLang="en-US"/>
              <a:t>Functionality</a:t>
            </a:r>
          </a:p>
          <a:p>
            <a:pPr lvl="1" eaLnBrk="1" hangingPunct="1"/>
            <a:r>
              <a:rPr lang="en-US" altLang="en-US"/>
              <a:t>Performance</a:t>
            </a:r>
          </a:p>
          <a:p>
            <a:pPr lvl="1" eaLnBrk="1" hangingPunct="1"/>
            <a:r>
              <a:rPr lang="en-US" altLang="en-US"/>
              <a:t>Design constraints</a:t>
            </a:r>
          </a:p>
          <a:p>
            <a:pPr lvl="1" eaLnBrk="1" hangingPunct="1"/>
            <a:r>
              <a:rPr lang="en-US" altLang="en-US"/>
              <a:t>External interfaces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34</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36</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37</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40</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41</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Tài liệu hướng dẫn người dùng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392453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17</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713071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10/31/2016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10/31/2016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10/31/2016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10/31/2016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a:t>Khi nào bắt đầu?</a:t>
            </a:r>
          </a:p>
          <a:p>
            <a:pPr lvl="1"/>
            <a:r>
              <a:rPr lang="en-US"/>
              <a:t>Theo lý thuyết, R.E bắt đầu với hoạt động nghiên cứu tính khả thi (feasibility study) để sinh ra tài liệu về tính khả thi của dự án (feasibility report).</a:t>
            </a:r>
          </a:p>
          <a:p>
            <a:pPr lvl="1"/>
            <a:r>
              <a:rPr lang="en-US"/>
              <a:t> Đôi khi nghiên cứu tính khả thi sẽ dẫn đến quyết định không tiếp tục phát triển sản phẩm đó nữa.</a:t>
            </a:r>
          </a:p>
          <a:p>
            <a:pPr lvl="1"/>
            <a:r>
              <a:rPr lang="en-US"/>
              <a:t>Nếu nghiên cứu tính khả thi đề nghị tiếp tục phát triển sản phẩm thì giai đoạn phân tích yêu cầu sẽ được tiến hành.</a:t>
            </a:r>
          </a:p>
          <a:p>
            <a:r>
              <a:rPr lang="en-US"/>
              <a:t>Sản phẩm cuối cùng:</a:t>
            </a:r>
          </a:p>
          <a:p>
            <a:pPr lvl="1"/>
            <a:r>
              <a:rPr lang="en-US"/>
              <a:t>Tài liệu đặc tả yêu cầu phần mêm – SRS.</a:t>
            </a:r>
            <a:br>
              <a:rPr lang="en-US"/>
            </a:br>
            <a:endParaRPr lang="en-US"/>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a:t>SRS cho phép chúng ta biết được động lực cho việc phát triển hệ thống phần mềm</a:t>
            </a:r>
          </a:p>
          <a:p>
            <a:r>
              <a:rPr lang="en-US"/>
              <a:t>Các yêu cầu phần mềm giúp các kỹ sư quản lý sự phát triển của phần mềm qua thời gian.</a:t>
            </a:r>
          </a:p>
          <a:p>
            <a:r>
              <a:rPr lang="en-US"/>
              <a:t>Cách tiếp cận này phản ánh thực tế của một thế giới luôn thay đổi và nhu cầu sử dụng lại một phần đặc tả.</a:t>
            </a:r>
            <a:br>
              <a:rPr lang="en-US"/>
            </a:br>
            <a:endParaRPr lang="en-US"/>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4953000" y="2345977"/>
            <a:ext cx="2895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 và Phân tích </a:t>
            </a:r>
          </a:p>
        </p:txBody>
      </p:sp>
      <p:sp>
        <p:nvSpPr>
          <p:cNvPr id="10" name="Rectangle 6"/>
          <p:cNvSpPr>
            <a:spLocks noChangeArrowheads="1"/>
          </p:cNvSpPr>
          <p:nvPr/>
        </p:nvSpPr>
        <p:spPr bwMode="auto">
          <a:xfrm>
            <a:off x="5539740" y="3174495"/>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39740" y="4265037"/>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5654040" y="5171440"/>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cxnSp>
        <p:nvCxnSpPr>
          <p:cNvPr id="25" name="Connector: Elbow 24"/>
          <p:cNvCxnSpPr>
            <a:stCxn id="11" idx="3"/>
            <a:endCxn id="10" idx="3"/>
          </p:cNvCxnSpPr>
          <p:nvPr/>
        </p:nvCxnSpPr>
        <p:spPr>
          <a:xfrm flipV="1">
            <a:off x="7292340" y="3436795"/>
            <a:ext cx="12700" cy="109494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4953000" y="2574577"/>
            <a:ext cx="586740" cy="862218"/>
          </a:xfrm>
          <a:prstGeom prst="bentConnector3">
            <a:avLst>
              <a:gd name="adj1" fmla="val 13896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3352800" y="5398079"/>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3"/>
            <a:endCxn id="23" idx="2"/>
          </p:cNvCxnSpPr>
          <p:nvPr/>
        </p:nvCxnSpPr>
        <p:spPr>
          <a:xfrm>
            <a:off x="5105400" y="5626679"/>
            <a:ext cx="548640" cy="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16040" y="3699095"/>
            <a:ext cx="0" cy="56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23" idx="0"/>
          </p:cNvCxnSpPr>
          <p:nvPr/>
        </p:nvCxnSpPr>
        <p:spPr>
          <a:xfrm>
            <a:off x="6416040" y="4798437"/>
            <a:ext cx="0" cy="37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4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03177"/>
            <a:ext cx="15240" cy="37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lnSpcReduction="10000"/>
          </a:bodyPr>
          <a:lstStyle/>
          <a:p>
            <a:r>
              <a:rPr lang="en-US"/>
              <a:t>Vấn đề:</a:t>
            </a:r>
          </a:p>
          <a:p>
            <a:pPr lvl="1"/>
            <a:r>
              <a:rPr lang="en-US"/>
              <a:t>Không phải lúc nào khách hàng cung hiểu rõ cái mà họ cần, hoặc các yêu cầu thường không rõ ràng, hoặc các stackholder  diễn tả không chính xác.</a:t>
            </a:r>
          </a:p>
          <a:p>
            <a:pPr lvl="0" defTabSz="914400">
              <a:lnSpc>
                <a:spcPct val="100000"/>
              </a:lnSpc>
              <a:spcBef>
                <a:spcPts val="0"/>
              </a:spcBef>
              <a:buClrTx/>
              <a:defRPr/>
            </a:pPr>
            <a:r>
              <a:rPr lang="en-US"/>
              <a:t>Giải pháp :</a:t>
            </a:r>
          </a:p>
          <a:p>
            <a:pPr marL="628650" lvl="1" indent="-171450" defTabSz="914400">
              <a:lnSpc>
                <a:spcPct val="100000"/>
              </a:lnSpc>
              <a:spcBef>
                <a:spcPts val="0"/>
              </a:spcBef>
              <a:buClrTx/>
              <a:buFontTx/>
              <a:buChar char="-"/>
              <a:defRPr/>
            </a:pPr>
            <a:r>
              <a:rPr lang="en-US"/>
              <a:t>Các kỹ sư cần phải cảm nhận được yêu cầu của khách hàng và nhắc nhở họ.</a:t>
            </a:r>
          </a:p>
          <a:p>
            <a:pPr marL="628650" lvl="1" indent="-171450" defTabSz="914400">
              <a:lnSpc>
                <a:spcPct val="100000"/>
              </a:lnSpc>
              <a:spcBef>
                <a:spcPts val="0"/>
              </a:spcBef>
              <a:buClrTx/>
              <a:buFontTx/>
              <a:buChar char="-"/>
              <a:defRPr/>
            </a:pPr>
            <a:r>
              <a:rPr lang="en-US"/>
              <a:t>Giao tiếp với khách hàng để tìm ra các yêu cầu của họ là gì.</a:t>
            </a:r>
          </a:p>
          <a:p>
            <a:r>
              <a:rPr lang="en-US"/>
              <a:t>Định nghĩa:</a:t>
            </a:r>
          </a:p>
          <a:p>
            <a:pPr lvl="1"/>
            <a:r>
              <a:rPr lang="en-US"/>
              <a:t>Là các công việc liên quan đến việc làm việc với khách hang để xác định lĩnh vực ứng dụng, các dịch vụ mà hệ thống cần cung cấp cũng như các ràng buộc của hệ thống.</a:t>
            </a:r>
          </a:p>
          <a:p>
            <a:r>
              <a:rPr lang="en-US"/>
              <a:t>Những nhân tố tham gia: </a:t>
            </a:r>
          </a:p>
          <a:p>
            <a:pPr lvl="1"/>
            <a:r>
              <a:rPr lang="en-US"/>
              <a:t>Stakeholder: người dùng cuối, quản lý, các kỹ sư, chuyên gia ngành, …</a:t>
            </a:r>
          </a:p>
          <a:p>
            <a:r>
              <a:rPr lang="en-US"/>
              <a:t>Các cách tiếp cận:</a:t>
            </a:r>
          </a:p>
          <a:p>
            <a:pPr lvl="1"/>
            <a:r>
              <a:rPr lang="en-US"/>
              <a:t>Joint Application Design – JAD</a:t>
            </a:r>
          </a:p>
          <a:p>
            <a:pPr lvl="1"/>
            <a:r>
              <a:rPr lang="en-US"/>
              <a:t>Quality Function Deployment - QFD</a:t>
            </a:r>
          </a:p>
          <a:p>
            <a:pPr lvl="1"/>
            <a:r>
              <a:rPr lang="en-US"/>
              <a:t>Desginer as apprentice – Thiết kế như người học việc</a:t>
            </a:r>
            <a:br>
              <a:rPr lang="en-US"/>
            </a:br>
            <a:endParaRPr lang="en-US"/>
          </a:p>
          <a:p>
            <a:endParaRPr lang="en-US"/>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a:t>Tìm hiểu xem liệu các yêu cầu được thu thập được có rõ rang, minh bạch, hoàn chỉnh, v.v… hay không. Sau đó giải quyết các vấn đề trên bằng cách làm việc với khách hang.</a:t>
            </a:r>
          </a:p>
          <a:p>
            <a:r>
              <a:rPr lang="en-US"/>
              <a:t>Xác định các nhu cầu/điều kiện đã có để quyết định xem nên làm một sp mới hay chỉnh sửa một sp có sẵn.</a:t>
            </a:r>
          </a:p>
          <a:p>
            <a:r>
              <a:rPr lang="en-US"/>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a:t>Yêu cầu sau khi phân tích bao gồm 2 loại: chức năng và phi chức năng</a:t>
            </a:r>
          </a:p>
          <a:p>
            <a:endParaRPr lang="en-US"/>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a:p>
          <a:p>
            <a:r>
              <a:rPr lang="en-US" sz="2000"/>
              <a:t>Tổng quan về Công nghệ Phần mềm</a:t>
            </a:r>
          </a:p>
          <a:p>
            <a:r>
              <a:rPr lang="en-US" sz="2000"/>
              <a:t>Requirement Engineering</a:t>
            </a:r>
          </a:p>
          <a:p>
            <a:r>
              <a:rPr lang="en-US" sz="2000"/>
              <a:t>Đặc tả Yêu cầu Phần mềm - SRS</a:t>
            </a:r>
          </a:p>
          <a:p>
            <a:r>
              <a:rPr lang="en-US" sz="2000"/>
              <a:t>Các phương pháp đặc tả yêu cầu thường dùng</a:t>
            </a:r>
          </a:p>
          <a:p>
            <a:r>
              <a:rPr lang="en-US" sz="2000"/>
              <a:t>Các tài liệu SRS trong thực tế</a:t>
            </a:r>
          </a:p>
          <a:p>
            <a:r>
              <a:rPr lang="en-US" sz="2000"/>
              <a:t>Tài liệu tham khảo</a:t>
            </a:r>
          </a:p>
          <a:p>
            <a:r>
              <a:rPr lang="en-US" sz="2000"/>
              <a:t>Câu hỏi</a:t>
            </a:r>
          </a:p>
          <a:p>
            <a:pPr marL="0" indent="0">
              <a:buNone/>
            </a:pPr>
            <a:endParaRPr lang="en-US"/>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a:t>Theo tiêu chuẩn </a:t>
            </a:r>
            <a:r>
              <a:rPr lang="en-US"/>
              <a:t>IEEE 830, một tài liệu SRS cần đảm bảo các yêu cầu:</a:t>
            </a:r>
            <a:endParaRPr lang="en-US" altLang="en-US"/>
          </a:p>
          <a:p>
            <a:pPr lvl="1"/>
            <a:r>
              <a:rPr lang="en-US" altLang="en-US" u="sng"/>
              <a:t>Correct</a:t>
            </a:r>
            <a:r>
              <a:rPr lang="en-US" altLang="en-US"/>
              <a:t> – Chính xác</a:t>
            </a:r>
          </a:p>
          <a:p>
            <a:pPr lvl="1"/>
            <a:r>
              <a:rPr lang="en-US" altLang="en-US" u="sng"/>
              <a:t>Complete</a:t>
            </a:r>
            <a:r>
              <a:rPr lang="en-US" altLang="en-US"/>
              <a:t> – Hoàn thiện</a:t>
            </a:r>
          </a:p>
          <a:p>
            <a:pPr lvl="1"/>
            <a:r>
              <a:rPr lang="en-US" altLang="en-US" u="sng"/>
              <a:t>Unambiguous</a:t>
            </a:r>
            <a:r>
              <a:rPr lang="en-US" altLang="en-US"/>
              <a:t> – Rõ  ràng</a:t>
            </a:r>
          </a:p>
          <a:p>
            <a:pPr lvl="1"/>
            <a:r>
              <a:rPr lang="en-US" altLang="en-US" u="sng"/>
              <a:t>Consistent</a:t>
            </a:r>
            <a:r>
              <a:rPr lang="en-US" altLang="en-US"/>
              <a:t> – Chặt chẽ</a:t>
            </a:r>
          </a:p>
          <a:p>
            <a:pPr lvl="1"/>
            <a:r>
              <a:rPr lang="en-US" altLang="en-US" u="sng"/>
              <a:t>Verifiable</a:t>
            </a:r>
            <a:r>
              <a:rPr lang="en-US" altLang="en-US"/>
              <a:t> – Có thể kiểm chứng</a:t>
            </a:r>
          </a:p>
          <a:p>
            <a:pPr lvl="1"/>
            <a:r>
              <a:rPr lang="en-US" altLang="en-US" u="sng"/>
              <a:t>Traceable</a:t>
            </a:r>
            <a:r>
              <a:rPr lang="en-US" altLang="en-US"/>
              <a:t> – Có thể theo dõi </a:t>
            </a:r>
          </a:p>
          <a:p>
            <a:pPr lvl="1"/>
            <a:r>
              <a:rPr lang="en-US" altLang="en-US" u="sng"/>
              <a:t>Modifiable</a:t>
            </a:r>
            <a:r>
              <a:rPr lang="en-US" altLang="en-US"/>
              <a:t> – Có thể sửa đổi</a:t>
            </a:r>
          </a:p>
          <a:p>
            <a:pPr lvl="1"/>
            <a:r>
              <a:rPr lang="en-US" altLang="en-US" u="sng"/>
              <a:t>Ranked for importance and/or stability</a:t>
            </a:r>
            <a:r>
              <a:rPr lang="en-US" altLang="en-US"/>
              <a:t> – Phân loại theo độ quan trọng/tính ổn định.</a:t>
            </a:r>
          </a:p>
          <a:p>
            <a:endParaRPr lang="en-US"/>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533400" y="1803400"/>
            <a:ext cx="5195456" cy="4267200"/>
          </a:xfrm>
        </p:spPr>
        <p:txBody>
          <a:bodyPr>
            <a:normAutofit/>
          </a:bodyPr>
          <a:lstStyle/>
          <a:p>
            <a:pPr marL="171450" lvl="0" indent="-171450">
              <a:buFontTx/>
              <a:buChar char="-"/>
            </a:pPr>
            <a:r>
              <a:rPr lang="en-US"/>
              <a:t>Đặc điểm: </a:t>
            </a:r>
          </a:p>
          <a:p>
            <a:pPr marL="628650" lvl="1" indent="-171450">
              <a:buFontTx/>
              <a:buChar char="-"/>
            </a:pPr>
            <a:r>
              <a:rPr lang="en-US"/>
              <a:t>Các hoạt động này không phải tuyến tính, chúng lặp đi lặp lại và song song với nhau</a:t>
            </a:r>
          </a:p>
          <a:p>
            <a:pPr marL="628650" lvl="1" indent="-171450">
              <a:buFontTx/>
              <a:buChar char="-"/>
            </a:pPr>
            <a:r>
              <a:rPr lang="en-US"/>
              <a:t>Overlap between phases - some parts may be analyzed and specified </a:t>
            </a:r>
          </a:p>
          <a:p>
            <a:pPr marL="628650" lvl="1" indent="-171450">
              <a:buFontTx/>
              <a:buChar char="-"/>
            </a:pPr>
            <a:r>
              <a:rPr lang="en-US"/>
              <a:t>Specification itself may help analysis</a:t>
            </a:r>
          </a:p>
          <a:p>
            <a:pPr marL="628650" lvl="1" indent="-171450">
              <a:buFontTx/>
              <a:buChar char="-"/>
            </a:pPr>
            <a:r>
              <a:rPr lang="en-US"/>
              <a:t>Validation can show gaps that can lead to further analysis and spec</a:t>
            </a:r>
          </a:p>
          <a:p>
            <a:pPr marL="628650" lvl="1" indent="-171450">
              <a:buFontTx/>
              <a:buChar char="-"/>
            </a:pPr>
            <a:r>
              <a:rPr lang="en-US" altLang="en-US"/>
              <a:t>Divide and conquer is the basic strategy</a:t>
            </a:r>
          </a:p>
          <a:p>
            <a:pPr marL="1085850" lvl="2" indent="-171450">
              <a:buFontTx/>
              <a:buChar char="-"/>
            </a:pPr>
            <a:r>
              <a:rPr lang="en-US" altLang="en-US"/>
              <a:t>Decompose into small parts, understand each part and relation between parts</a:t>
            </a:r>
          </a:p>
          <a:p>
            <a:pPr marL="628650" lvl="1" indent="-171450">
              <a:buFontTx/>
              <a:buChar char="-"/>
            </a:pPr>
            <a:r>
              <a:rPr lang="en-US" altLang="en-US" sz="1400"/>
              <a:t>Large volumes of information is generated</a:t>
            </a:r>
          </a:p>
          <a:p>
            <a:pPr marL="1085850" lvl="2" indent="-171450">
              <a:buFontTx/>
              <a:buChar char="-"/>
            </a:pPr>
            <a:r>
              <a:rPr lang="en-US" altLang="en-US" sz="1400"/>
              <a:t>Organizing them is a key</a:t>
            </a:r>
          </a:p>
          <a:p>
            <a:pPr marL="628650" lvl="1" indent="-171450">
              <a:buFontTx/>
              <a:buChar char="-"/>
            </a:pPr>
            <a:r>
              <a:rPr lang="en-US" altLang="en-US" sz="1400"/>
              <a:t>Techniques like data flow diagrams, object diagrams etc. used in the analysis </a:t>
            </a:r>
          </a:p>
          <a:p>
            <a:pPr marL="628650" lvl="1" indent="-171450">
              <a:buFontTx/>
              <a:buChar char="-"/>
            </a:pPr>
            <a:endParaRPr lang="en-US"/>
          </a:p>
          <a:p>
            <a:endParaRPr lang="en-US"/>
          </a:p>
        </p:txBody>
      </p:sp>
      <p:sp>
        <p:nvSpPr>
          <p:cNvPr id="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solidFill>
                  <a:schemeClr val="tx2"/>
                </a:solidFill>
              </a:rPr>
              <a:t>Requirements</a:t>
            </a:r>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22</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6279573" y="890299"/>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217228" y="2185699"/>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203373" y="3023899"/>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203373" y="4027778"/>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Kiểm chứng</a:t>
            </a:r>
          </a:p>
        </p:txBody>
      </p:sp>
      <p:sp>
        <p:nvSpPr>
          <p:cNvPr id="13" name="Line 8"/>
          <p:cNvSpPr>
            <a:spLocks noChangeShapeType="1"/>
          </p:cNvSpPr>
          <p:nvPr/>
        </p:nvSpPr>
        <p:spPr bwMode="auto">
          <a:xfrm>
            <a:off x="7041573" y="4547899"/>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041573" y="2642899"/>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041573" y="3557299"/>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041573" y="1763135"/>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5822373" y="3252499"/>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5822373" y="2414299"/>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5822373" y="2414299"/>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7955973" y="4243099"/>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413173" y="2414299"/>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7955973" y="3252499"/>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7955973" y="2414299"/>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279573" y="4865977"/>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 vấn đề/yêu cầu</a:t>
            </a:r>
            <a:endParaRPr lang="en-US" b="1"/>
          </a:p>
        </p:txBody>
      </p:sp>
      <p:sp>
        <p:nvSpPr>
          <p:cNvPr id="3" name="Content Placeholder 2"/>
          <p:cNvSpPr>
            <a:spLocks noGrp="1"/>
          </p:cNvSpPr>
          <p:nvPr>
            <p:ph idx="1"/>
          </p:nvPr>
        </p:nvSpPr>
        <p:spPr>
          <a:xfrm>
            <a:off x="914400" y="1803400"/>
            <a:ext cx="5105400" cy="4267200"/>
          </a:xfrm>
        </p:spPr>
        <p:txBody>
          <a:bodyPr>
            <a:normAutofit/>
          </a:bodyPr>
          <a:lstStyle/>
          <a:p>
            <a:pPr marL="274320" indent="-274320">
              <a:buClr>
                <a:schemeClr val="accent3"/>
              </a:buClr>
              <a:buFont typeface="Wingdings 2"/>
              <a:buChar char=""/>
              <a:defRPr/>
            </a:pPr>
            <a:r>
              <a:rPr lang="en-US" sz="1400"/>
              <a:t>Mục tiêu: </a:t>
            </a:r>
          </a:p>
          <a:p>
            <a:pPr marL="500695" lvl="1" indent="-274320">
              <a:buClr>
                <a:schemeClr val="accent3"/>
              </a:buClr>
              <a:buFont typeface="Wingdings 2"/>
              <a:buChar char=""/>
              <a:defRPr/>
            </a:pPr>
            <a:r>
              <a:rPr lang="en-US" sz="1400"/>
              <a:t>to gain an understanding of the needs, requirements, and constraints on the software</a:t>
            </a:r>
          </a:p>
          <a:p>
            <a:pPr marL="274320" indent="-274320">
              <a:buClr>
                <a:schemeClr val="accent3"/>
              </a:buClr>
              <a:buFont typeface="Wingdings 2"/>
              <a:buChar char=""/>
              <a:defRPr/>
            </a:pPr>
            <a:r>
              <a:rPr lang="en-US" sz="1400"/>
              <a:t>Analysis involves</a:t>
            </a:r>
          </a:p>
          <a:p>
            <a:pPr marL="640080" lvl="1" indent="-246888">
              <a:buFont typeface="Wingdings 2"/>
              <a:buChar char=""/>
              <a:defRPr/>
            </a:pPr>
            <a:r>
              <a:rPr lang="en-US" sz="1400"/>
              <a:t>Interviewing client and users</a:t>
            </a:r>
          </a:p>
          <a:p>
            <a:pPr marL="640080" lvl="1" indent="-246888">
              <a:buFont typeface="Wingdings 2"/>
              <a:buChar char=""/>
              <a:defRPr/>
            </a:pPr>
            <a:r>
              <a:rPr lang="en-US" sz="1400"/>
              <a:t>Reading manuals</a:t>
            </a:r>
          </a:p>
          <a:p>
            <a:pPr marL="640080" lvl="1" indent="-246888">
              <a:buFont typeface="Wingdings 2"/>
              <a:buChar char=""/>
              <a:defRPr/>
            </a:pPr>
            <a:r>
              <a:rPr lang="en-US" sz="1400"/>
              <a:t>Studying current systems</a:t>
            </a:r>
          </a:p>
          <a:p>
            <a:pPr marL="640080" lvl="1" indent="-246888">
              <a:buFont typeface="Wingdings 2"/>
              <a:buChar char=""/>
              <a:defRPr/>
            </a:pPr>
            <a:r>
              <a:rPr lang="en-US" sz="1400"/>
              <a:t>Helping client/users understand new possibilities</a:t>
            </a:r>
          </a:p>
          <a:p>
            <a:pPr marL="640080" lvl="1" indent="-246888">
              <a:buFont typeface="Wingdings 2"/>
              <a:buChar char=""/>
              <a:defRPr/>
            </a:pPr>
            <a:r>
              <a:rPr lang="en-US" sz="1400"/>
              <a:t>Like becoming a consultant</a:t>
            </a:r>
            <a:br>
              <a:rPr lang="en-US" sz="1400"/>
            </a:br>
            <a:endParaRPr lang="en-US" sz="1400"/>
          </a:p>
          <a:p>
            <a:pPr marL="274320" indent="-274320">
              <a:buClr>
                <a:schemeClr val="accent3"/>
              </a:buClr>
              <a:buFont typeface="Wingdings 2"/>
              <a:buChar char=""/>
              <a:defRPr/>
            </a:pPr>
            <a:r>
              <a:rPr lang="en-US" sz="1400"/>
              <a:t>Must understand the working of the organization , client, and users</a:t>
            </a:r>
          </a:p>
          <a:p>
            <a:endParaRPr lang="en-US"/>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Analysis</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Specification</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Validation</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2800"/>
              <a:t>Interpersonal issues are important</a:t>
            </a:r>
          </a:p>
          <a:p>
            <a:r>
              <a:rPr lang="en-US" altLang="en-US" sz="2800"/>
              <a:t>Communication skills are very important</a:t>
            </a:r>
          </a:p>
          <a:p>
            <a:r>
              <a:rPr lang="en-US" altLang="en-US" sz="2800"/>
              <a:t>Basic principle: problem partition</a:t>
            </a:r>
          </a:p>
          <a:p>
            <a:r>
              <a:rPr lang="en-US" altLang="en-US" sz="2800"/>
              <a:t>Partition w.r.t what?</a:t>
            </a:r>
          </a:p>
          <a:p>
            <a:pPr lvl="1"/>
            <a:r>
              <a:rPr lang="en-US" altLang="en-US"/>
              <a:t>Object      - OO analysis</a:t>
            </a:r>
          </a:p>
          <a:p>
            <a:pPr lvl="1"/>
            <a:r>
              <a:rPr lang="en-US" altLang="en-US"/>
              <a:t>Function  -  structural analysis</a:t>
            </a:r>
          </a:p>
          <a:p>
            <a:pPr lvl="1"/>
            <a:r>
              <a:rPr lang="en-US" altLang="en-US"/>
              <a:t>Events in the system – event partitioning</a:t>
            </a:r>
          </a:p>
          <a:p>
            <a:r>
              <a:rPr lang="en-US" altLang="en-US" sz="2800"/>
              <a:t>Projection - get different views</a:t>
            </a:r>
          </a:p>
          <a:p>
            <a:r>
              <a:rPr lang="en-US" altLang="en-US" sz="2800"/>
              <a:t>Will discuss few different analysis techniques </a:t>
            </a:r>
          </a:p>
          <a:p>
            <a:endParaRPr lang="en-US"/>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 yêu cầu</a:t>
            </a:r>
            <a:endParaRPr lang="en-US" b="1"/>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sz="1500"/>
              <a:t>Final output of requirements task is the SRS</a:t>
            </a:r>
          </a:p>
          <a:p>
            <a:pPr marL="274320" indent="-274320">
              <a:buClr>
                <a:schemeClr val="accent3"/>
              </a:buClr>
              <a:buFont typeface="Wingdings 2"/>
              <a:buChar char=""/>
              <a:defRPr/>
            </a:pPr>
            <a:r>
              <a:rPr lang="en-US" sz="1500"/>
              <a:t>Why are DFDs, OO models, etc not SRS ?</a:t>
            </a:r>
          </a:p>
          <a:p>
            <a:pPr marL="640080" lvl="1" indent="-246888">
              <a:buFont typeface="Wingdings 2"/>
              <a:buChar char=""/>
              <a:defRPr/>
            </a:pPr>
            <a:r>
              <a:rPr lang="en-US"/>
              <a:t>SRS focuses on external behavior, while modeling focuses on problem structure</a:t>
            </a:r>
          </a:p>
          <a:p>
            <a:pPr marL="640080" lvl="1" indent="-246888">
              <a:buFont typeface="Wingdings 2"/>
              <a:buChar char=""/>
              <a:defRPr/>
            </a:pPr>
            <a:r>
              <a:rPr lang="en-US"/>
              <a:t>UI etc. not modeled, but have to be in SRS</a:t>
            </a:r>
          </a:p>
          <a:p>
            <a:pPr marL="640080" lvl="1" indent="-246888">
              <a:buFont typeface="Wingdings 2"/>
              <a:buChar char=""/>
              <a:defRPr/>
            </a:pPr>
            <a:r>
              <a:rPr lang="en-US"/>
              <a:t>Error handling, constraints etc. also needed in SRS</a:t>
            </a:r>
          </a:p>
          <a:p>
            <a:pPr marL="274320" indent="-274320">
              <a:buClr>
                <a:schemeClr val="accent3"/>
              </a:buClr>
              <a:buFont typeface="Wingdings 2"/>
              <a:buChar char=""/>
              <a:defRPr/>
            </a:pPr>
            <a:r>
              <a:rPr lang="en-US" sz="1500"/>
              <a:t>Transition from analysis to specification is not straight forward</a:t>
            </a:r>
          </a:p>
          <a:p>
            <a:pPr marL="274320" indent="-274320">
              <a:buClr>
                <a:schemeClr val="accent3"/>
              </a:buClr>
              <a:buFont typeface="Wingdings 2"/>
              <a:buChar char=""/>
              <a:defRPr/>
            </a:pPr>
            <a:r>
              <a:rPr lang="en-US" sz="1500"/>
              <a:t>Knowledge about the system acquired in analysis used in specification</a:t>
            </a:r>
          </a:p>
          <a:p>
            <a:endParaRPr lang="en-US" sz="1500"/>
          </a:p>
        </p:txBody>
      </p:sp>
      <p:sp>
        <p:nvSpPr>
          <p:cNvPr id="4" name="Rectangle 5"/>
          <p:cNvSpPr>
            <a:spLocks noChangeArrowheads="1"/>
          </p:cNvSpPr>
          <p:nvPr/>
        </p:nvSpPr>
        <p:spPr bwMode="auto">
          <a:xfrm>
            <a:off x="6705600" y="13462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Analysis</a:t>
            </a:r>
          </a:p>
        </p:txBody>
      </p:sp>
      <p:sp>
        <p:nvSpPr>
          <p:cNvPr id="5" name="Rectangle 6"/>
          <p:cNvSpPr>
            <a:spLocks noChangeArrowheads="1"/>
          </p:cNvSpPr>
          <p:nvPr/>
        </p:nvSpPr>
        <p:spPr bwMode="auto">
          <a:xfrm>
            <a:off x="6705600" y="2184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Specification</a:t>
            </a:r>
          </a:p>
        </p:txBody>
      </p:sp>
      <p:sp>
        <p:nvSpPr>
          <p:cNvPr id="6" name="Rectangle 7"/>
          <p:cNvSpPr>
            <a:spLocks noChangeArrowheads="1"/>
          </p:cNvSpPr>
          <p:nvPr/>
        </p:nvSpPr>
        <p:spPr bwMode="auto">
          <a:xfrm>
            <a:off x="6705600" y="31750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Validation</a:t>
            </a:r>
          </a:p>
        </p:txBody>
      </p:sp>
      <p:sp>
        <p:nvSpPr>
          <p:cNvPr id="7" name="Line 8"/>
          <p:cNvSpPr>
            <a:spLocks noChangeShapeType="1"/>
          </p:cNvSpPr>
          <p:nvPr/>
        </p:nvSpPr>
        <p:spPr bwMode="auto">
          <a:xfrm>
            <a:off x="7543800" y="3708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180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271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Specification Language</a:t>
            </a:r>
            <a:endParaRPr lang="en-US"/>
          </a:p>
        </p:txBody>
      </p:sp>
      <p:sp>
        <p:nvSpPr>
          <p:cNvPr id="3" name="Content Placeholder 2"/>
          <p:cNvSpPr>
            <a:spLocks noGrp="1"/>
          </p:cNvSpPr>
          <p:nvPr>
            <p:ph idx="1"/>
          </p:nvPr>
        </p:nvSpPr>
        <p:spPr/>
        <p:txBody>
          <a:bodyPr/>
          <a:lstStyle/>
          <a:p>
            <a:r>
              <a:rPr lang="en-US" altLang="en-US"/>
              <a:t>Language should support desired charateristics of the SRS</a:t>
            </a:r>
            <a:br>
              <a:rPr lang="en-US" altLang="en-US"/>
            </a:br>
            <a:endParaRPr lang="en-US" altLang="en-US"/>
          </a:p>
          <a:p>
            <a:r>
              <a:rPr lang="en-US" altLang="en-US"/>
              <a:t>Formal languages are precise and unambiguous but hard</a:t>
            </a:r>
            <a:br>
              <a:rPr lang="en-US" altLang="en-US"/>
            </a:br>
            <a:endParaRPr lang="en-US" altLang="en-US"/>
          </a:p>
          <a:p>
            <a:r>
              <a:rPr lang="en-US" altLang="en-US"/>
              <a:t>Natural languages mostly used, with some structure for the document</a:t>
            </a:r>
            <a:br>
              <a:rPr lang="en-US" altLang="en-US"/>
            </a:br>
            <a:endParaRPr lang="en-US" altLang="en-US"/>
          </a:p>
          <a:p>
            <a:r>
              <a:rPr lang="en-US" altLang="en-US"/>
              <a:t>Formal languages used for special features or in highly critical systems</a:t>
            </a:r>
          </a:p>
          <a:p>
            <a:endParaRPr lang="en-US"/>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solidFill>
                  <a:schemeClr val="tx2">
                    <a:satMod val="200000"/>
                  </a:schemeClr>
                </a:solidFill>
              </a:rPr>
              <a:t>Informal </a:t>
            </a:r>
            <a:r>
              <a:rPr lang="en-US">
                <a:solidFill>
                  <a:schemeClr val="tx2">
                    <a:satMod val="200000"/>
                  </a:schemeClr>
                </a:solidFill>
              </a:rPr>
              <a:t>Approach to Analysis:</a:t>
            </a:r>
          </a:p>
          <a:p>
            <a:pPr lvl="1"/>
            <a:r>
              <a:rPr lang="en-US" altLang="en-US" sz="2500"/>
              <a:t>No defined methodology; info obtained through analysis, observation, interaction, discussions,…</a:t>
            </a:r>
          </a:p>
          <a:p>
            <a:pPr lvl="1"/>
            <a:r>
              <a:rPr lang="en-US" altLang="en-US" sz="2500"/>
              <a:t>No formal model of the system built</a:t>
            </a:r>
          </a:p>
          <a:p>
            <a:pPr lvl="1"/>
            <a:r>
              <a:rPr lang="en-US" altLang="en-US" sz="2500"/>
              <a:t>Obtained info organized in the SRS; SRS reviewed with clients</a:t>
            </a:r>
          </a:p>
          <a:p>
            <a:pPr lvl="1"/>
            <a:r>
              <a:rPr lang="en-US" altLang="en-US" sz="2500"/>
              <a:t>Relies on analyst experience and feedback from clients in reviews</a:t>
            </a:r>
          </a:p>
          <a:p>
            <a:pPr lvl="1"/>
            <a:r>
              <a:rPr lang="en-US" altLang="en-US" sz="2500"/>
              <a:t>Useful in many contexts</a:t>
            </a:r>
            <a:endParaRPr lang="en-US"/>
          </a:p>
        </p:txBody>
      </p:sp>
    </p:spTree>
    <p:extLst>
      <p:ext uri="{BB962C8B-B14F-4D97-AF65-F5344CB8AC3E}">
        <p14:creationId xmlns:p14="http://schemas.microsoft.com/office/powerpoint/2010/main" val="181823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thành phần trong tài liệu SRS</a:t>
            </a:r>
            <a:endParaRPr lang="en-US" b="1"/>
          </a:p>
        </p:txBody>
      </p:sp>
      <p:sp>
        <p:nvSpPr>
          <p:cNvPr id="3" name="Content Placeholder 2"/>
          <p:cNvSpPr>
            <a:spLocks noGrp="1"/>
          </p:cNvSpPr>
          <p:nvPr>
            <p:ph idx="1"/>
          </p:nvPr>
        </p:nvSpPr>
        <p:spPr/>
        <p:txBody>
          <a:bodyPr/>
          <a:lstStyle/>
          <a:p>
            <a:r>
              <a:rPr lang="en-US" altLang="en-US"/>
              <a:t>What should an SRS contain ?</a:t>
            </a:r>
          </a:p>
          <a:p>
            <a:pPr lvl="1"/>
            <a:r>
              <a:rPr lang="en-US" altLang="en-US"/>
              <a:t>Clarifying this will help ensure completeness</a:t>
            </a:r>
            <a:br>
              <a:rPr lang="en-US" altLang="en-US"/>
            </a:br>
            <a:endParaRPr lang="en-US" altLang="en-US"/>
          </a:p>
          <a:p>
            <a:r>
              <a:rPr lang="en-US" altLang="en-US"/>
              <a:t>An SRS must specify requirements on</a:t>
            </a:r>
          </a:p>
          <a:p>
            <a:pPr lvl="1"/>
            <a:r>
              <a:rPr lang="en-US" altLang="en-US"/>
              <a:t>Functionality</a:t>
            </a:r>
          </a:p>
          <a:p>
            <a:pPr lvl="1"/>
            <a:r>
              <a:rPr lang="en-US" altLang="en-US"/>
              <a:t>Performance</a:t>
            </a:r>
          </a:p>
          <a:p>
            <a:pPr lvl="1"/>
            <a:r>
              <a:rPr lang="en-US" altLang="en-US"/>
              <a:t>Design constraints</a:t>
            </a:r>
          </a:p>
          <a:p>
            <a:pPr lvl="1"/>
            <a:r>
              <a:rPr lang="en-US" altLang="en-US"/>
              <a:t>External interfaces</a:t>
            </a:r>
          </a:p>
          <a:p>
            <a:endParaRPr lang="en-US"/>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 Requirements</a:t>
            </a:r>
            <a:endParaRPr lang="en-US"/>
          </a:p>
        </p:txBody>
      </p:sp>
      <p:sp>
        <p:nvSpPr>
          <p:cNvPr id="3" name="Content Placeholder 2"/>
          <p:cNvSpPr>
            <a:spLocks noGrp="1"/>
          </p:cNvSpPr>
          <p:nvPr>
            <p:ph idx="1"/>
          </p:nvPr>
        </p:nvSpPr>
        <p:spPr/>
        <p:txBody>
          <a:bodyPr>
            <a:normAutofit/>
          </a:bodyPr>
          <a:lstStyle/>
          <a:p>
            <a:r>
              <a:rPr lang="en-US"/>
              <a:t>Heart </a:t>
            </a:r>
            <a:r>
              <a:rPr lang="en-US"/>
              <a:t>of the SRS document; this forms the bulk of the specs</a:t>
            </a:r>
          </a:p>
          <a:p>
            <a:r>
              <a:rPr lang="en-US"/>
              <a:t>Specifies all the functionality that the system should support</a:t>
            </a:r>
          </a:p>
          <a:p>
            <a:r>
              <a:rPr lang="en-US"/>
              <a:t>Outputs for the given inputs and the relationship between them</a:t>
            </a:r>
          </a:p>
          <a:p>
            <a:r>
              <a:rPr lang="en-US"/>
              <a:t>All operations the system is to do</a:t>
            </a:r>
          </a:p>
          <a:p>
            <a:r>
              <a:rPr lang="en-US"/>
              <a:t>Must specify behavior for invalid inputs too</a:t>
            </a:r>
          </a:p>
          <a:p>
            <a:endParaRPr lang="en-US"/>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Requirements</a:t>
            </a:r>
            <a:endParaRPr lang="en-US"/>
          </a:p>
        </p:txBody>
      </p:sp>
      <p:sp>
        <p:nvSpPr>
          <p:cNvPr id="3" name="Content Placeholder 2"/>
          <p:cNvSpPr>
            <a:spLocks noGrp="1"/>
          </p:cNvSpPr>
          <p:nvPr>
            <p:ph idx="1"/>
          </p:nvPr>
        </p:nvSpPr>
        <p:spPr/>
        <p:txBody>
          <a:bodyPr/>
          <a:lstStyle/>
          <a:p>
            <a:r>
              <a:rPr lang="en-US"/>
              <a:t>All </a:t>
            </a:r>
            <a:r>
              <a:rPr lang="en-US"/>
              <a:t>the performance constraints on the software system</a:t>
            </a:r>
          </a:p>
          <a:p>
            <a:r>
              <a:rPr lang="en-US"/>
              <a:t>Generally on response time , throughput etc =&gt; dynamic</a:t>
            </a:r>
          </a:p>
          <a:p>
            <a:r>
              <a:rPr lang="en-US"/>
              <a:t>Capacity requirements =&gt; static</a:t>
            </a:r>
          </a:p>
          <a:p>
            <a:r>
              <a:rPr lang="en-US"/>
              <a:t>Must be in measurable terms (verifiability)</a:t>
            </a:r>
          </a:p>
          <a:p>
            <a:r>
              <a:rPr lang="en-US"/>
              <a:t>Eg resp time should be xx 90% of the time</a:t>
            </a:r>
          </a:p>
          <a:p>
            <a:endParaRPr lang="en-US"/>
          </a:p>
          <a:p>
            <a:endParaRPr lang="en-US"/>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Constraints</a:t>
            </a:r>
            <a:endParaRPr lang="en-US"/>
          </a:p>
        </p:txBody>
      </p:sp>
      <p:sp>
        <p:nvSpPr>
          <p:cNvPr id="3" name="Content Placeholder 2"/>
          <p:cNvSpPr>
            <a:spLocks noGrp="1"/>
          </p:cNvSpPr>
          <p:nvPr>
            <p:ph idx="1"/>
          </p:nvPr>
        </p:nvSpPr>
        <p:spPr/>
        <p:txBody>
          <a:bodyPr/>
          <a:lstStyle/>
          <a:p>
            <a:r>
              <a:rPr lang="en-US"/>
              <a:t>Factors in the client environment that restrict the choices</a:t>
            </a:r>
          </a:p>
          <a:p>
            <a:r>
              <a:rPr lang="en-US"/>
              <a:t>Some such restrictions</a:t>
            </a:r>
          </a:p>
          <a:p>
            <a:r>
              <a:rPr lang="en-US"/>
              <a:t>Standard compliance and compatibility with other systems</a:t>
            </a:r>
          </a:p>
          <a:p>
            <a:r>
              <a:rPr lang="en-US"/>
              <a:t>Hardware Limitations</a:t>
            </a:r>
          </a:p>
          <a:p>
            <a:r>
              <a:rPr lang="en-US"/>
              <a:t>Reliability, fault tolerance, backup req.</a:t>
            </a:r>
          </a:p>
          <a:p>
            <a:r>
              <a:rPr lang="en-US"/>
              <a:t>Security</a:t>
            </a:r>
          </a:p>
          <a:p>
            <a:endParaRPr lang="en-US"/>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External Interface</a:t>
            </a:r>
            <a:endParaRPr lang="en-US"/>
          </a:p>
        </p:txBody>
      </p:sp>
      <p:sp>
        <p:nvSpPr>
          <p:cNvPr id="3" name="Content Placeholder 2"/>
          <p:cNvSpPr>
            <a:spLocks noGrp="1"/>
          </p:cNvSpPr>
          <p:nvPr>
            <p:ph idx="1"/>
          </p:nvPr>
        </p:nvSpPr>
        <p:spPr/>
        <p:txBody>
          <a:bodyPr/>
          <a:lstStyle/>
          <a:p>
            <a:r>
              <a:rPr lang="en-US" altLang="en-US"/>
              <a:t>All interactions of the software with people, hardware, and sw</a:t>
            </a:r>
          </a:p>
          <a:p>
            <a:r>
              <a:rPr lang="en-US" altLang="en-US"/>
              <a:t>User interface most important</a:t>
            </a:r>
          </a:p>
          <a:p>
            <a:r>
              <a:rPr lang="en-US" altLang="en-US"/>
              <a:t>General requirements of “friendliness” should be avoided</a:t>
            </a:r>
          </a:p>
          <a:p>
            <a:r>
              <a:rPr lang="en-US" altLang="en-US"/>
              <a:t>These should also be verifiable</a:t>
            </a:r>
          </a:p>
          <a:p>
            <a:endParaRPr lang="en-US"/>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tài liệu SRS</a:t>
            </a:r>
            <a:endParaRPr lang="en-US"/>
          </a:p>
        </p:txBody>
      </p:sp>
      <p:sp>
        <p:nvSpPr>
          <p:cNvPr id="3" name="Content Placeholder 2"/>
          <p:cNvSpPr>
            <a:spLocks noGrp="1"/>
          </p:cNvSpPr>
          <p:nvPr>
            <p:ph idx="1"/>
          </p:nvPr>
        </p:nvSpPr>
        <p:spPr/>
        <p:txBody>
          <a:bodyPr>
            <a:normAutofit fontScale="62500" lnSpcReduction="20000"/>
          </a:bodyPr>
          <a:lstStyle/>
          <a:p>
            <a:r>
              <a:rPr lang="en-US" altLang="en-US" sz="2800"/>
              <a:t>Introduction</a:t>
            </a:r>
          </a:p>
          <a:p>
            <a:pPr lvl="1"/>
            <a:r>
              <a:rPr lang="en-US" altLang="en-US"/>
              <a:t>Purpose , the basic objective of the system</a:t>
            </a:r>
          </a:p>
          <a:p>
            <a:pPr lvl="1"/>
            <a:r>
              <a:rPr lang="en-US" altLang="en-US"/>
              <a:t>Scope of what the system is to do , not to do</a:t>
            </a:r>
          </a:p>
          <a:p>
            <a:pPr lvl="1"/>
            <a:r>
              <a:rPr lang="en-US" altLang="en-US"/>
              <a:t>Overview</a:t>
            </a:r>
          </a:p>
          <a:p>
            <a:r>
              <a:rPr lang="en-US" altLang="en-US" sz="2800"/>
              <a:t>Overall description</a:t>
            </a:r>
          </a:p>
          <a:p>
            <a:pPr lvl="1"/>
            <a:r>
              <a:rPr lang="en-US" altLang="en-US"/>
              <a:t>Product perspective</a:t>
            </a:r>
          </a:p>
          <a:p>
            <a:pPr lvl="1"/>
            <a:r>
              <a:rPr lang="en-US" altLang="en-US"/>
              <a:t>Product functions</a:t>
            </a:r>
          </a:p>
          <a:p>
            <a:pPr lvl="1"/>
            <a:r>
              <a:rPr lang="en-US" altLang="en-US"/>
              <a:t>User characteristics</a:t>
            </a:r>
          </a:p>
          <a:p>
            <a:pPr lvl="1"/>
            <a:r>
              <a:rPr lang="en-US" altLang="en-US"/>
              <a:t>Assumptions</a:t>
            </a:r>
          </a:p>
          <a:p>
            <a:pPr lvl="1"/>
            <a:r>
              <a:rPr lang="en-US" altLang="en-US"/>
              <a:t>Constraints</a:t>
            </a:r>
          </a:p>
          <a:p>
            <a:pPr marL="274320" indent="-274320">
              <a:buClr>
                <a:schemeClr val="accent3"/>
              </a:buClr>
              <a:buFont typeface="Wingdings 2"/>
              <a:buChar char=""/>
              <a:defRPr/>
            </a:pPr>
            <a:r>
              <a:rPr lang="en-US" sz="2800"/>
              <a:t>Specific requirements</a:t>
            </a:r>
          </a:p>
          <a:p>
            <a:pPr marL="640080" lvl="1" indent="-246888">
              <a:buFont typeface="Wingdings 2"/>
              <a:buChar char=""/>
              <a:defRPr/>
            </a:pPr>
            <a:r>
              <a:rPr lang="en-US"/>
              <a:t>External interfaces</a:t>
            </a:r>
          </a:p>
          <a:p>
            <a:pPr marL="640080" lvl="1" indent="-246888">
              <a:buFont typeface="Wingdings 2"/>
              <a:buChar char=""/>
              <a:defRPr/>
            </a:pPr>
            <a:r>
              <a:rPr lang="en-US"/>
              <a:t>Functional requirements</a:t>
            </a:r>
          </a:p>
          <a:p>
            <a:pPr marL="640080" lvl="1" indent="-246888">
              <a:buFont typeface="Wingdings 2"/>
              <a:buChar char=""/>
              <a:defRPr/>
            </a:pPr>
            <a:r>
              <a:rPr lang="en-US"/>
              <a:t>Performance requirements</a:t>
            </a:r>
          </a:p>
          <a:p>
            <a:pPr marL="640080" lvl="1" indent="-246888">
              <a:buFont typeface="Wingdings 2"/>
              <a:buChar char=""/>
              <a:defRPr/>
            </a:pPr>
            <a:r>
              <a:rPr lang="en-US"/>
              <a:t>Design constraints</a:t>
            </a:r>
          </a:p>
          <a:p>
            <a:pPr marL="274320" indent="-274320">
              <a:buClr>
                <a:schemeClr val="accent3"/>
              </a:buClr>
              <a:buFont typeface="Wingdings 2"/>
              <a:buChar char=""/>
              <a:defRPr/>
            </a:pPr>
            <a:r>
              <a:rPr lang="en-US" sz="2800"/>
              <a:t>Acceptable criteria</a:t>
            </a:r>
          </a:p>
          <a:p>
            <a:pPr marL="640080" lvl="1" indent="-246888">
              <a:buFont typeface="Wingdings 2"/>
              <a:buChar char=""/>
              <a:defRPr/>
            </a:pPr>
            <a:r>
              <a:rPr lang="en-US"/>
              <a:t>desirable to specify this up front.</a:t>
            </a:r>
            <a:br>
              <a:rPr lang="en-US"/>
            </a:br>
            <a:endParaRPr lang="en-US"/>
          </a:p>
          <a:p>
            <a:pPr marL="274320" indent="-274320">
              <a:buClr>
                <a:schemeClr val="accent3"/>
              </a:buClr>
              <a:buFont typeface="Wingdings 2"/>
              <a:buChar char=""/>
              <a:defRPr/>
            </a:pPr>
            <a:r>
              <a:rPr lang="en-US" sz="2800"/>
              <a:t>This standardization of the SRS was done by IEEE</a:t>
            </a:r>
            <a:endParaRPr lang="en-US"/>
          </a:p>
        </p:txBody>
      </p:sp>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atMod val="200000"/>
                  </a:schemeClr>
                </a:solidFill>
              </a:rPr>
              <a:t>Requirements Validation</a:t>
            </a:r>
            <a:endParaRPr lang="en-US"/>
          </a:p>
        </p:txBody>
      </p:sp>
      <p:sp>
        <p:nvSpPr>
          <p:cNvPr id="3" name="Content Placeholder 2"/>
          <p:cNvSpPr>
            <a:spLocks noGrp="1"/>
          </p:cNvSpPr>
          <p:nvPr>
            <p:ph idx="1"/>
          </p:nvPr>
        </p:nvSpPr>
        <p:spPr>
          <a:xfrm>
            <a:off x="914400" y="1803400"/>
            <a:ext cx="5257800" cy="4267200"/>
          </a:xfrm>
        </p:spPr>
        <p:txBody>
          <a:bodyPr>
            <a:normAutofit fontScale="92500"/>
          </a:bodyPr>
          <a:lstStyle/>
          <a:p>
            <a:r>
              <a:rPr lang="en-US" altLang="en-US" sz="2800"/>
              <a:t>Lot of room for misunderstanding</a:t>
            </a:r>
          </a:p>
          <a:p>
            <a:r>
              <a:rPr lang="en-US" altLang="en-US" sz="2800"/>
              <a:t>Errors possible</a:t>
            </a:r>
          </a:p>
          <a:p>
            <a:r>
              <a:rPr lang="en-US" altLang="en-US" sz="2800"/>
              <a:t>Expensive to fix req defects later</a:t>
            </a:r>
          </a:p>
          <a:p>
            <a:r>
              <a:rPr lang="en-US" altLang="en-US" sz="2800"/>
              <a:t>Must try to remove most errors in SRS</a:t>
            </a:r>
          </a:p>
          <a:p>
            <a:r>
              <a:rPr lang="en-US" altLang="en-US" sz="2800"/>
              <a:t>Most common errors</a:t>
            </a:r>
          </a:p>
          <a:p>
            <a:pPr lvl="1"/>
            <a:r>
              <a:rPr lang="en-US" altLang="en-US"/>
              <a:t>Omission 		- 30%</a:t>
            </a:r>
          </a:p>
          <a:p>
            <a:pPr lvl="1"/>
            <a:r>
              <a:rPr lang="en-US" altLang="en-US"/>
              <a:t>Inconsistency		- 10-30%</a:t>
            </a:r>
          </a:p>
          <a:p>
            <a:pPr lvl="1"/>
            <a:r>
              <a:rPr lang="en-US" altLang="en-US"/>
              <a:t>Incorrect fact 		- 10-30%</a:t>
            </a:r>
          </a:p>
          <a:p>
            <a:pPr lvl="1"/>
            <a:r>
              <a:rPr lang="en-US" altLang="en-US"/>
              <a:t>Ambiguity		-  5 -20%</a:t>
            </a:r>
          </a:p>
          <a:p>
            <a:endParaRPr lang="en-US"/>
          </a:p>
        </p:txBody>
      </p:sp>
      <p:sp>
        <p:nvSpPr>
          <p:cNvPr id="4" name="Rectangle 5"/>
          <p:cNvSpPr>
            <a:spLocks noChangeArrowheads="1"/>
          </p:cNvSpPr>
          <p:nvPr/>
        </p:nvSpPr>
        <p:spPr bwMode="auto">
          <a:xfrm>
            <a:off x="6477000" y="13462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Analysis</a:t>
            </a:r>
          </a:p>
        </p:txBody>
      </p:sp>
      <p:sp>
        <p:nvSpPr>
          <p:cNvPr id="5" name="Rectangle 6"/>
          <p:cNvSpPr>
            <a:spLocks noChangeArrowheads="1"/>
          </p:cNvSpPr>
          <p:nvPr/>
        </p:nvSpPr>
        <p:spPr bwMode="auto">
          <a:xfrm>
            <a:off x="6477000" y="2184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Specification</a:t>
            </a:r>
          </a:p>
        </p:txBody>
      </p:sp>
      <p:sp>
        <p:nvSpPr>
          <p:cNvPr id="6" name="Rectangle 7"/>
          <p:cNvSpPr>
            <a:spLocks noChangeArrowheads="1"/>
          </p:cNvSpPr>
          <p:nvPr/>
        </p:nvSpPr>
        <p:spPr bwMode="auto">
          <a:xfrm>
            <a:off x="6477000" y="31750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Validation</a:t>
            </a:r>
          </a:p>
        </p:txBody>
      </p:sp>
      <p:sp>
        <p:nvSpPr>
          <p:cNvPr id="7" name="Line 8"/>
          <p:cNvSpPr>
            <a:spLocks noChangeShapeType="1"/>
          </p:cNvSpPr>
          <p:nvPr/>
        </p:nvSpPr>
        <p:spPr bwMode="auto">
          <a:xfrm>
            <a:off x="7315200" y="3708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315200" y="180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315200" y="271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p:txBody>
          <a:bodyPr>
            <a:normAutofit fontScale="85000" lnSpcReduction="10000"/>
          </a:bodyPr>
          <a:lstStyle/>
          <a:p>
            <a:r>
              <a:rPr lang="en-US" altLang="en-US" sz="2800"/>
              <a:t>Having a good quality SRS is essential for Q&amp;P</a:t>
            </a:r>
          </a:p>
          <a:p>
            <a:r>
              <a:rPr lang="en-US" altLang="en-US" sz="2800"/>
              <a:t>The req. phase has 3 major sub phases</a:t>
            </a:r>
          </a:p>
          <a:p>
            <a:pPr lvl="1"/>
            <a:r>
              <a:rPr lang="en-US" altLang="en-US"/>
              <a:t>analysis , specification and validation</a:t>
            </a:r>
          </a:p>
          <a:p>
            <a:r>
              <a:rPr lang="en-US" altLang="en-US" sz="2800"/>
              <a:t>Analysis</a:t>
            </a:r>
          </a:p>
          <a:p>
            <a:pPr lvl="1"/>
            <a:r>
              <a:rPr lang="en-US" altLang="en-US"/>
              <a:t>for problem understanding and modeling</a:t>
            </a:r>
          </a:p>
          <a:p>
            <a:pPr lvl="1"/>
            <a:r>
              <a:rPr lang="en-US" altLang="en-US"/>
              <a:t>Methods used: SSAD,  OOA , Prototyping</a:t>
            </a:r>
          </a:p>
          <a:p>
            <a:r>
              <a:rPr lang="en-US" altLang="en-US" sz="2800"/>
              <a:t>Key properties of an SRS: correctness, completeness, consistency, traceablity, unambiguousness</a:t>
            </a:r>
          </a:p>
          <a:p>
            <a:r>
              <a:rPr lang="en-US" altLang="en-US" sz="2800"/>
              <a:t>Specification</a:t>
            </a:r>
          </a:p>
          <a:p>
            <a:pPr lvl="1"/>
            <a:r>
              <a:rPr lang="en-US" altLang="en-US"/>
              <a:t>must contain functionality, performance , interfaces and design constraints</a:t>
            </a:r>
          </a:p>
          <a:p>
            <a:pPr lvl="1"/>
            <a:r>
              <a:rPr lang="en-US" altLang="en-US"/>
              <a:t>Mostly natural languages used</a:t>
            </a:r>
          </a:p>
          <a:p>
            <a:r>
              <a:rPr lang="en-US" altLang="en-US" sz="2800"/>
              <a:t>Validation - through reviews</a:t>
            </a:r>
          </a:p>
          <a:p>
            <a:endParaRPr lang="en-US" altLang="en-US" sz="2800"/>
          </a:p>
          <a:p>
            <a:endParaRPr lang="en-US"/>
          </a:p>
        </p:txBody>
      </p:sp>
    </p:spTree>
    <p:extLst>
      <p:ext uri="{BB962C8B-B14F-4D97-AF65-F5344CB8AC3E}">
        <p14:creationId xmlns:p14="http://schemas.microsoft.com/office/powerpoint/2010/main" val="128995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a:t>Theo trạng thái ngôn ngữ:</a:t>
            </a:r>
          </a:p>
          <a:p>
            <a:pPr lvl="1"/>
            <a:r>
              <a:rPr lang="en-US"/>
              <a:t>Ngôn ngữ tự nhiên có cấu trúc</a:t>
            </a:r>
          </a:p>
          <a:p>
            <a:pPr lvl="1"/>
            <a:r>
              <a:rPr lang="en-US"/>
              <a:t>Ngôn ngữ mô tả thiết kế</a:t>
            </a:r>
          </a:p>
          <a:p>
            <a:pPr lvl="1"/>
            <a:r>
              <a:rPr lang="en-US"/>
              <a:t>Ký hiệu đồ họa</a:t>
            </a:r>
          </a:p>
          <a:p>
            <a:pPr lvl="1"/>
            <a:r>
              <a:rPr lang="en-US"/>
              <a:t>Đặt tả toán học</a:t>
            </a:r>
          </a:p>
          <a:p>
            <a:r>
              <a:rPr lang="en-US"/>
              <a:t>Theo mức độ chính thống:</a:t>
            </a:r>
          </a:p>
          <a:p>
            <a:pPr lvl="1"/>
            <a:r>
              <a:rPr lang="en-US"/>
              <a:t>Chính thống – formal</a:t>
            </a:r>
          </a:p>
          <a:p>
            <a:pPr lvl="1"/>
            <a:r>
              <a:rPr lang="en-US"/>
              <a:t>Không chính thống – informal </a:t>
            </a:r>
          </a:p>
          <a:p>
            <a:pPr lvl="1"/>
            <a:r>
              <a:rPr lang="en-US"/>
              <a:t>Nữa chính thống – semiformal</a:t>
            </a:r>
          </a:p>
          <a:p>
            <a:pPr marL="226375" lvl="1" indent="0">
              <a:buNone/>
            </a:pPr>
            <a:endParaRPr lang="en-US"/>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đặc tả có cấu trúc</a:t>
            </a:r>
          </a:p>
        </p:txBody>
      </p:sp>
      <p:sp>
        <p:nvSpPr>
          <p:cNvPr id="3" name="Content Placeholder 2"/>
          <p:cNvSpPr>
            <a:spLocks noGrp="1"/>
          </p:cNvSpPr>
          <p:nvPr>
            <p:ph idx="1"/>
          </p:nvPr>
        </p:nvSpPr>
        <p:spPr/>
        <p:txBody>
          <a:bodyPr/>
          <a:lstStyle/>
          <a:p>
            <a:r>
              <a:rPr lang="en-US"/>
              <a:t>Là ngôn ngữ tự nhiến</a:t>
            </a:r>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PDL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Tổng quan về Kỹ nghệ Phần mềm</a:t>
            </a:r>
          </a:p>
        </p:txBody>
      </p:sp>
      <p:sp>
        <p:nvSpPr>
          <p:cNvPr id="5" name="Content Placeholder 4"/>
          <p:cNvSpPr>
            <a:spLocks noGrp="1"/>
          </p:cNvSpPr>
          <p:nvPr>
            <p:ph idx="1"/>
          </p:nvPr>
        </p:nvSpPr>
        <p:spPr/>
        <p:txBody>
          <a:bodyPr>
            <a:normAutofit/>
          </a:bodyPr>
          <a:lstStyle/>
          <a:p>
            <a:r>
              <a:rPr lang="en-US" sz="1600" b="1" i="1"/>
              <a:t>“</a:t>
            </a:r>
            <a:r>
              <a:rPr lang="vi-VN" sz="1600" b="1" i="1"/>
              <a:t>Công nghệ phần mềm</a:t>
            </a:r>
            <a:r>
              <a:rPr lang="vi-VN" sz="1600" i="1"/>
              <a:t> hay </a:t>
            </a:r>
            <a:r>
              <a:rPr lang="vi-VN" sz="1600" b="1" i="1"/>
              <a:t>kỹ nghệ phần mềm</a:t>
            </a:r>
            <a:r>
              <a:rPr lang="vi-VN" sz="1600" i="1"/>
              <a:t> (</a:t>
            </a:r>
            <a:r>
              <a:rPr lang="en-US" sz="1600" i="1"/>
              <a:t>S</a:t>
            </a:r>
            <a:r>
              <a:rPr lang="vi-VN" sz="1600" i="1"/>
              <a:t>oftware </a:t>
            </a:r>
            <a:r>
              <a:rPr lang="en-US" sz="1600" i="1"/>
              <a:t>E</a:t>
            </a:r>
            <a:r>
              <a:rPr lang="vi-VN" sz="1600" i="1"/>
              <a:t>ngineering) là sự áp dụng một cách tiếp cận có hệ thống, có kỷ luật, và định lượng được cho việc phát triển, sử dụng và bảo trì phần mềm</a:t>
            </a:r>
            <a:r>
              <a:rPr lang="en-US" sz="1600" b="1" i="1"/>
              <a:t>” - wikipedia</a:t>
            </a:r>
          </a:p>
          <a:p>
            <a:r>
              <a:rPr lang="vi-VN" sz="1600"/>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Formal Methods</a:t>
            </a:r>
          </a:p>
        </p:txBody>
      </p:sp>
      <p:sp>
        <p:nvSpPr>
          <p:cNvPr id="3" name="Content Placeholder 2"/>
          <p:cNvSpPr>
            <a:spLocks noGrp="1"/>
          </p:cNvSpPr>
          <p:nvPr>
            <p:ph idx="1"/>
          </p:nvPr>
        </p:nvSpPr>
        <p:spPr/>
        <p:txBody>
          <a:bodyPr/>
          <a:lstStyle/>
          <a:p>
            <a:r>
              <a:rPr lang="en-US"/>
              <a:t>Z</a:t>
            </a:r>
          </a:p>
          <a:p>
            <a:r>
              <a:rPr lang="en-US"/>
              <a:t>VDM</a:t>
            </a:r>
          </a:p>
          <a:p>
            <a:r>
              <a:rPr lang="en-US"/>
              <a:t>CS</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Informal Methods</a:t>
            </a:r>
          </a:p>
        </p:txBody>
      </p:sp>
      <p:sp>
        <p:nvSpPr>
          <p:cNvPr id="3" name="Content Placeholder 2"/>
          <p:cNvSpPr>
            <a:spLocks noGrp="1"/>
          </p:cNvSpPr>
          <p:nvPr>
            <p:ph idx="1"/>
          </p:nvPr>
        </p:nvSpPr>
        <p:spPr/>
        <p:txBody>
          <a:bodyPr/>
          <a:lstStyle/>
          <a:p>
            <a:r>
              <a:rPr lang="en-US"/>
              <a:t>DFD</a:t>
            </a:r>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Semiformal Methods</a:t>
            </a:r>
          </a:p>
        </p:txBody>
      </p:sp>
      <p:sp>
        <p:nvSpPr>
          <p:cNvPr id="3" name="Content Placeholder 2"/>
          <p:cNvSpPr>
            <a:spLocks noGrp="1"/>
          </p:cNvSpPr>
          <p:nvPr>
            <p:ph idx="1"/>
          </p:nvPr>
        </p:nvSpPr>
        <p:spPr/>
        <p:txBody>
          <a:bodyPr/>
          <a:lstStyle/>
          <a:p>
            <a:r>
              <a:rPr lang="en-US"/>
              <a:t>UML</a:t>
            </a:r>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Sơ đồ trạng thái máy - FSM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a:t>Sản phẩm:</a:t>
            </a:r>
          </a:p>
          <a:p>
            <a:pPr lvl="1"/>
            <a:r>
              <a:rPr lang="en-US"/>
              <a:t>Khách hàng mong muốn một sản phẩm có thể đáp ứng các nhu cầu của họ.</a:t>
            </a:r>
          </a:p>
          <a:p>
            <a:pPr lvl="1"/>
            <a:r>
              <a:rPr lang="en-US"/>
              <a:t>Các nhà phát triển khó có thể tạo ra một sản phẩm hoàn toàn phù hợp.</a:t>
            </a:r>
          </a:p>
          <a:p>
            <a:r>
              <a:rPr lang="en-US"/>
              <a:t>Phạm vi dự án:</a:t>
            </a:r>
          </a:p>
          <a:p>
            <a:pPr lvl="1"/>
            <a:r>
              <a:rPr lang="en-US"/>
              <a:t>Nếu nhỏ: Các yêu cầu thường đơn giản và dễ dàng phát triển.</a:t>
            </a:r>
          </a:p>
          <a:p>
            <a:pPr lvl="1"/>
            <a:r>
              <a:rPr lang="en-US"/>
              <a:t>Nếu lớn: Khó khăn, đôi khi là rất khó để tạo ra các sản phẩm sạch lỗi và đáp ứng được yêu cầu.</a:t>
            </a:r>
          </a:p>
          <a:p>
            <a:r>
              <a:rPr lang="en-US"/>
              <a:t>Kiến thức</a:t>
            </a:r>
          </a:p>
          <a:p>
            <a:pPr lvl="1"/>
            <a:r>
              <a:rPr lang="en-US"/>
              <a:t>Khách hàng: Chủ yếu là kiến thức business về lĩnh vực của họ.</a:t>
            </a:r>
          </a:p>
          <a:p>
            <a:pPr lvl="1"/>
            <a:r>
              <a:rPr lang="en-US"/>
              <a:t>Nhà phát triển: Kiến thức chuyên môn về công nghệ, kỹ thuật.</a:t>
            </a:r>
          </a:p>
          <a:p>
            <a:r>
              <a:rPr lang="en-US"/>
              <a:t>Yêu cầu:</a:t>
            </a:r>
          </a:p>
          <a:p>
            <a:pPr lvl="1"/>
            <a:r>
              <a:rPr lang="en-US"/>
              <a:t>Trong suy nghĩ của khách hàng về sản phẩm, yêu cầu đó là khả thi</a:t>
            </a:r>
          </a:p>
          <a:p>
            <a:pPr lvl="1"/>
            <a:r>
              <a:rPr lang="en-US"/>
              <a:t>Sự thay đổi yêu cầu của khách hang.</a:t>
            </a:r>
          </a:p>
          <a:p>
            <a:pPr lvl="1"/>
            <a:endParaRPr lang="en-US"/>
          </a:p>
          <a:p>
            <a:pPr lvl="1"/>
            <a:endParaRPr lang="en-US"/>
          </a:p>
          <a:p>
            <a:endParaRPr lang="en-US"/>
          </a:p>
          <a:p>
            <a:endParaRPr lang="en-US"/>
          </a:p>
          <a:p>
            <a:endParaRPr lang="en-US"/>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Requirement Engineering</a:t>
            </a:r>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a:t>Yêu cầu</a:t>
            </a:r>
            <a:r>
              <a:rPr lang="en-US"/>
              <a:t> là gì?</a:t>
            </a:r>
          </a:p>
          <a:p>
            <a:pPr lvl="1"/>
            <a:r>
              <a:rPr lang="en-US"/>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a:t>Bởi vì mục đích diễn tả khác nhau nên các yêu cầu có thể có mức độ chi tiết khác nhau.</a:t>
            </a:r>
          </a:p>
          <a:p>
            <a:r>
              <a:rPr lang="en-US" b="1"/>
              <a:t>Kỹ thuật Yêu cầu</a:t>
            </a:r>
            <a:r>
              <a:rPr lang="en-US"/>
              <a:t>(R.E) là gì?</a:t>
            </a:r>
          </a:p>
          <a:p>
            <a:pPr lvl="1"/>
            <a:r>
              <a:rPr lang="en-US"/>
              <a:t>Là một giai đoạn (subdiscipline) trong Công nghệ phần mềm.</a:t>
            </a:r>
          </a:p>
          <a:p>
            <a:pPr lvl="1"/>
            <a:r>
              <a:rPr lang="en-US"/>
              <a:t>Tập trung vào việc tìm ra cá mục tiêu,chức năng, ràng buộc của hệ thống phần mềm.</a:t>
            </a:r>
          </a:p>
          <a:p>
            <a:pPr lvl="1"/>
            <a:r>
              <a:rPr lang="en-US"/>
              <a:t>Bao gồm các quá trình tìm hiểu, ghi chép, phân tích, phê chuẩn và quản lý các yêu cầu.</a:t>
            </a:r>
          </a:p>
          <a:p>
            <a:pPr lvl="1"/>
            <a:r>
              <a:rPr lang="en-US"/>
              <a:t>Có nhiều cách tiếp cận khác nhau, cách này có thể hoàn thiện hơn cách kia.</a:t>
            </a:r>
          </a:p>
          <a:p>
            <a:pPr lvl="1"/>
            <a:r>
              <a:rPr lang="en-US"/>
              <a:t>Tuy nhiên, bất kỳ cách thức nào cũng đều có phương pháp luận riêng được định nghĩa đầy đủ và các tài liệu cần có cho mỗi giai đoạn.</a:t>
            </a:r>
          </a:p>
          <a:p>
            <a:pPr lvl="1"/>
            <a:endParaRPr lang="en-US"/>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1938</TotalTime>
  <Words>2989</Words>
  <Application>Microsoft Office PowerPoint</Application>
  <PresentationFormat>On-screen Show (4:3)</PresentationFormat>
  <Paragraphs>434</Paragraphs>
  <Slides>50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Constantia</vt:lpstr>
      <vt:lpstr>Tahoma</vt:lpstr>
      <vt:lpstr>Times New Roman</vt:lpstr>
      <vt:lpstr>Verdana</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Requirement Engineering</vt:lpstr>
      <vt:lpstr>Khái niệm</vt:lpstr>
      <vt:lpstr>Đặc điểm</vt:lpstr>
      <vt:lpstr>Vai trò</vt:lpstr>
      <vt:lpstr>Các hoạt động chính</vt:lpstr>
      <vt:lpstr>Thu thập yêu cầu</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 vấn đề/yêu cầu</vt:lpstr>
      <vt:lpstr>PowerPoint Presentation</vt:lpstr>
      <vt:lpstr>Đặc tả yêu cầu</vt:lpstr>
      <vt:lpstr>Specification Language</vt:lpstr>
      <vt:lpstr>PowerPoint Presentation</vt:lpstr>
      <vt:lpstr>Các thành phần trong tài liệu SRS</vt:lpstr>
      <vt:lpstr>Functional Requirements</vt:lpstr>
      <vt:lpstr>Performance Requirements</vt:lpstr>
      <vt:lpstr>Design Constraints</vt:lpstr>
      <vt:lpstr>External Interface</vt:lpstr>
      <vt:lpstr>Cấu trúc tài liệu SRS</vt:lpstr>
      <vt:lpstr>Requirements Validation</vt:lpstr>
      <vt:lpstr>Tổng kết</vt:lpstr>
      <vt:lpstr>Các phương pháp đặc tả</vt:lpstr>
      <vt:lpstr>Phân loại</vt:lpstr>
      <vt:lpstr>Ngôn ngữ đặc tả có cấu trúc</vt:lpstr>
      <vt:lpstr>Ngôn ngữ thiết kế chương trình PDL</vt:lpstr>
      <vt:lpstr>Use Case</vt:lpstr>
      <vt:lpstr>Use Stories</vt:lpstr>
      <vt:lpstr>Formal Methods</vt:lpstr>
      <vt:lpstr>Informal Methods</vt:lpstr>
      <vt:lpstr>Semiformal Methods</vt:lpstr>
      <vt:lpstr>Sơ đồ trạng thái máy - FSM</vt:lpstr>
      <vt:lpstr>Petri net</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Tuan Van Vu</cp:lastModifiedBy>
  <cp:revision>156</cp:revision>
  <dcterms:created xsi:type="dcterms:W3CDTF">2016-10-10T13:05:19Z</dcterms:created>
  <dcterms:modified xsi:type="dcterms:W3CDTF">2016-10-31T00:31:07Z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