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4"/>
  </p:sldMasterIdLst>
  <p:notesMasterIdLst>
    <p:notesMasterId r:id="rId63"/>
  </p:notesMasterIdLst>
  <p:handoutMasterIdLst>
    <p:handoutMasterId r:id="rId64"/>
  </p:handoutMasterIdLst>
  <p:sldIdLst>
    <p:sldId id="267" r:id="rId5"/>
    <p:sldId id="278" r:id="rId6"/>
    <p:sldId id="269" r:id="rId7"/>
    <p:sldId id="309" r:id="rId8"/>
    <p:sldId id="285" r:id="rId9"/>
    <p:sldId id="291" r:id="rId10"/>
    <p:sldId id="284" r:id="rId11"/>
    <p:sldId id="313" r:id="rId12"/>
    <p:sldId id="312" r:id="rId13"/>
    <p:sldId id="314" r:id="rId14"/>
    <p:sldId id="315" r:id="rId15"/>
    <p:sldId id="316" r:id="rId16"/>
    <p:sldId id="318" r:id="rId17"/>
    <p:sldId id="348" r:id="rId18"/>
    <p:sldId id="349" r:id="rId19"/>
    <p:sldId id="350" r:id="rId20"/>
    <p:sldId id="319" r:id="rId21"/>
    <p:sldId id="320" r:id="rId22"/>
    <p:sldId id="322" r:id="rId23"/>
    <p:sldId id="310" r:id="rId24"/>
    <p:sldId id="311" r:id="rId25"/>
    <p:sldId id="296" r:id="rId26"/>
    <p:sldId id="298" r:id="rId27"/>
    <p:sldId id="344" r:id="rId28"/>
    <p:sldId id="300" r:id="rId29"/>
    <p:sldId id="302" r:id="rId30"/>
    <p:sldId id="305" r:id="rId31"/>
    <p:sldId id="335" r:id="rId32"/>
    <p:sldId id="347" r:id="rId33"/>
    <p:sldId id="337" r:id="rId34"/>
    <p:sldId id="338" r:id="rId35"/>
    <p:sldId id="339" r:id="rId36"/>
    <p:sldId id="340" r:id="rId37"/>
    <p:sldId id="341" r:id="rId38"/>
    <p:sldId id="343" r:id="rId39"/>
    <p:sldId id="351" r:id="rId40"/>
    <p:sldId id="345" r:id="rId41"/>
    <p:sldId id="288" r:id="rId42"/>
    <p:sldId id="328" r:id="rId43"/>
    <p:sldId id="330" r:id="rId44"/>
    <p:sldId id="352" r:id="rId45"/>
    <p:sldId id="331" r:id="rId46"/>
    <p:sldId id="353" r:id="rId47"/>
    <p:sldId id="292" r:id="rId48"/>
    <p:sldId id="354" r:id="rId49"/>
    <p:sldId id="326" r:id="rId50"/>
    <p:sldId id="355" r:id="rId51"/>
    <p:sldId id="332" r:id="rId52"/>
    <p:sldId id="356" r:id="rId53"/>
    <p:sldId id="357" r:id="rId54"/>
    <p:sldId id="329" r:id="rId55"/>
    <p:sldId id="327" r:id="rId56"/>
    <p:sldId id="333" r:id="rId57"/>
    <p:sldId id="334" r:id="rId58"/>
    <p:sldId id="325" r:id="rId59"/>
    <p:sldId id="273" r:id="rId60"/>
    <p:sldId id="324" r:id="rId61"/>
    <p:sldId id="317" r:id="rId6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2880"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434" autoAdjust="0"/>
  </p:normalViewPr>
  <p:slideViewPr>
    <p:cSldViewPr>
      <p:cViewPr varScale="1">
        <p:scale>
          <a:sx n="111" d="100"/>
          <a:sy n="111" d="100"/>
        </p:scale>
        <p:origin x="1512" y="96"/>
      </p:cViewPr>
      <p:guideLst>
        <p:guide pos="2880"/>
        <p:guide orient="horz" pos="2160"/>
      </p:guideLst>
    </p:cSldViewPr>
  </p:slideViewPr>
  <p:outlineViewPr>
    <p:cViewPr>
      <p:scale>
        <a:sx n="33" d="100"/>
        <a:sy n="33" d="100"/>
      </p:scale>
      <p:origin x="0" y="0"/>
    </p:cViewPr>
  </p:outlineViewPr>
  <p:notesTextViewPr>
    <p:cViewPr>
      <p:scale>
        <a:sx n="100" d="100"/>
        <a:sy n="100" d="100"/>
      </p:scale>
      <p:origin x="0" y="0"/>
    </p:cViewPr>
  </p:notesTextViewPr>
  <p:notesViewPr>
    <p:cSldViewPr showGuides="1">
      <p:cViewPr varScale="1">
        <p:scale>
          <a:sx n="63" d="100"/>
          <a:sy n="63" d="100"/>
        </p:scale>
        <p:origin x="283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notesMaster" Target="notesMasters/notesMaster1.xml"/><Relationship Id="rId68"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61" Type="http://schemas.openxmlformats.org/officeDocument/2006/relationships/slide" Target="slides/slide57.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handoutMaster" Target="handoutMasters/handoutMaster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theme" Target="theme/theme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0E6E22E-288A-414B-A8DE-E4DBD03D5FC0}" type="datetimeFigureOut">
              <a:rPr lang="en-US"/>
              <a:t>11/1/2016</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1114579-D02A-4B51-B5DF-8EC449F77AC7}" type="slidenum">
              <a:rPr/>
              <a:t>‹#›</a:t>
            </a:fld>
            <a:endParaRPr/>
          </a:p>
        </p:txBody>
      </p:sp>
    </p:spTree>
    <p:extLst>
      <p:ext uri="{BB962C8B-B14F-4D97-AF65-F5344CB8AC3E}">
        <p14:creationId xmlns:p14="http://schemas.microsoft.com/office/powerpoint/2010/main" val="27681263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9A9AE7E-E0F9-4C51-AD9A-F4C3A6E23BBF}" type="datetimeFigureOut">
              <a:rPr lang="en-US"/>
              <a:t>11/1/2016</a:t>
            </a:fld>
            <a:endParaRPr/>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6074690-7256-4BB9-AC0F-97AEAE8CDEC2}" type="slidenum">
              <a:rPr/>
              <a:t>‹#›</a:t>
            </a:fld>
            <a:endParaRPr/>
          </a:p>
        </p:txBody>
      </p:sp>
    </p:spTree>
    <p:extLst>
      <p:ext uri="{BB962C8B-B14F-4D97-AF65-F5344CB8AC3E}">
        <p14:creationId xmlns:p14="http://schemas.microsoft.com/office/powerpoint/2010/main" val="4274261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6074690-7256-4BB9-AC0F-97AEAE8CDEC2}" type="slidenum">
              <a:rPr lang="en-US" smtClean="0"/>
              <a:t>1</a:t>
            </a:fld>
            <a:endParaRPr lang="en-US"/>
          </a:p>
        </p:txBody>
      </p:sp>
    </p:spTree>
    <p:extLst>
      <p:ext uri="{BB962C8B-B14F-4D97-AF65-F5344CB8AC3E}">
        <p14:creationId xmlns:p14="http://schemas.microsoft.com/office/powerpoint/2010/main" val="20893099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6074690-7256-4BB9-AC0F-97AEAE8CDEC2}" type="slidenum">
              <a:rPr lang="en-US" smtClean="0"/>
              <a:t>20</a:t>
            </a:fld>
            <a:endParaRPr lang="en-US"/>
          </a:p>
        </p:txBody>
      </p:sp>
    </p:spTree>
    <p:extLst>
      <p:ext uri="{BB962C8B-B14F-4D97-AF65-F5344CB8AC3E}">
        <p14:creationId xmlns:p14="http://schemas.microsoft.com/office/powerpoint/2010/main" val="10865710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6074690-7256-4BB9-AC0F-97AEAE8CDEC2}" type="slidenum">
              <a:rPr lang="en-US" smtClean="0"/>
              <a:t>21</a:t>
            </a:fld>
            <a:endParaRPr lang="en-US"/>
          </a:p>
        </p:txBody>
      </p:sp>
    </p:spTree>
    <p:extLst>
      <p:ext uri="{BB962C8B-B14F-4D97-AF65-F5344CB8AC3E}">
        <p14:creationId xmlns:p14="http://schemas.microsoft.com/office/powerpoint/2010/main" val="39418306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0">
              <a:buFontTx/>
              <a:buNone/>
            </a:pPr>
            <a:r>
              <a:rPr lang="en-US" baseline="0"/>
              <a:t>	</a:t>
            </a:r>
          </a:p>
          <a:p>
            <a:pPr marL="628650" lvl="1" indent="-171450">
              <a:buFontTx/>
              <a:buChar char="-"/>
            </a:pPr>
            <a:endParaRPr lang="en-US" baseline="0"/>
          </a:p>
          <a:p>
            <a:pPr marL="628650" lvl="1" indent="-171450">
              <a:buFontTx/>
              <a:buChar char="-"/>
            </a:pPr>
            <a:endParaRPr lang="en-US" baseline="0"/>
          </a:p>
          <a:p>
            <a:pPr marL="628650" lvl="1" indent="-171450">
              <a:buFontTx/>
              <a:buChar char="-"/>
            </a:pPr>
            <a:endParaRPr lang="en-US" baseline="0"/>
          </a:p>
          <a:p>
            <a:pPr marL="628650" lvl="1" indent="-171450">
              <a:buFontTx/>
              <a:buChar char="-"/>
            </a:pPr>
            <a:endParaRPr lang="en-US" baseline="0"/>
          </a:p>
          <a:p>
            <a:pPr marL="628650" lvl="1" indent="-171450">
              <a:buFontTx/>
              <a:buChar char="-"/>
            </a:pPr>
            <a:endParaRPr lang="en-US"/>
          </a:p>
        </p:txBody>
      </p:sp>
      <p:sp>
        <p:nvSpPr>
          <p:cNvPr id="4" name="Slide Number Placeholder 3"/>
          <p:cNvSpPr>
            <a:spLocks noGrp="1"/>
          </p:cNvSpPr>
          <p:nvPr>
            <p:ph type="sldNum" sz="quarter" idx="10"/>
          </p:nvPr>
        </p:nvSpPr>
        <p:spPr/>
        <p:txBody>
          <a:bodyPr/>
          <a:lstStyle/>
          <a:p>
            <a:fld id="{C6074690-7256-4BB9-AC0F-97AEAE8CDEC2}" type="slidenum">
              <a:rPr lang="en-US" smtClean="0"/>
              <a:t>22</a:t>
            </a:fld>
            <a:endParaRPr lang="en-US"/>
          </a:p>
        </p:txBody>
      </p:sp>
    </p:spTree>
    <p:extLst>
      <p:ext uri="{BB962C8B-B14F-4D97-AF65-F5344CB8AC3E}">
        <p14:creationId xmlns:p14="http://schemas.microsoft.com/office/powerpoint/2010/main" val="37130711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Tx/>
              <a:buChar char="-"/>
            </a:pPr>
            <a:r>
              <a:rPr lang="en-US"/>
              <a:t>SRS cung cấp thông tin cho việc kiểm chứng sản phẩm hoàn thành.</a:t>
            </a:r>
          </a:p>
          <a:p>
            <a:pPr marL="628650" lvl="1" indent="-171450">
              <a:buFontTx/>
              <a:buChar char="-"/>
            </a:pPr>
            <a:r>
              <a:rPr lang="en-US"/>
              <a:t>Cái gì được mong đợi trong sản phẩm?</a:t>
            </a:r>
          </a:p>
          <a:p>
            <a:pPr marL="628650" lvl="1" indent="-171450">
              <a:buFontTx/>
              <a:buChar char="-"/>
            </a:pPr>
            <a:r>
              <a:rPr lang="en-US"/>
              <a:t>Phần mềm phải thỏa mãn SRS</a:t>
            </a:r>
          </a:p>
          <a:p>
            <a:pPr marL="171450" lvl="0" indent="-171450">
              <a:buFontTx/>
              <a:buChar char="-"/>
            </a:pPr>
            <a:r>
              <a:rPr lang="en-US" sz="2800"/>
              <a:t>Một</a:t>
            </a:r>
            <a:r>
              <a:rPr lang="en-US" sz="2800" baseline="0"/>
              <a:t> SRS có chất lượng cao sẽ là tiền đề cho một sản phẩm tốt</a:t>
            </a:r>
          </a:p>
          <a:p>
            <a:pPr marL="628650" lvl="1" indent="-171450">
              <a:buFontTx/>
              <a:buChar char="-"/>
            </a:pPr>
            <a:r>
              <a:rPr lang="en-US" altLang="en-US"/>
              <a:t>Requirement errors get manifested in final sw</a:t>
            </a:r>
          </a:p>
          <a:p>
            <a:pPr marL="628650" lvl="1" indent="-171450">
              <a:buFontTx/>
              <a:buChar char="-"/>
            </a:pPr>
            <a:r>
              <a:rPr lang="en-US" altLang="en-US"/>
              <a:t>To satisfy the quality objective, must begin with high quality SRS</a:t>
            </a:r>
          </a:p>
          <a:p>
            <a:pPr marL="628650" lvl="1" indent="-171450">
              <a:buFontTx/>
              <a:buChar char="-"/>
            </a:pPr>
            <a:r>
              <a:rPr lang="en-US" altLang="en-US"/>
              <a:t>Requirements defects cause later problems</a:t>
            </a:r>
          </a:p>
          <a:p>
            <a:pPr marL="628650" lvl="1" indent="-171450">
              <a:buFontTx/>
              <a:buChar char="-"/>
            </a:pPr>
            <a:r>
              <a:rPr lang="en-US" altLang="en-US"/>
              <a:t>25% of all defects in one study; 54% of all defects found after  user testing</a:t>
            </a:r>
            <a:r>
              <a:rPr lang="en-US" altLang="en-US" baseline="0"/>
              <a:t> </a:t>
            </a:r>
            <a:r>
              <a:rPr lang="en-US" altLang="en-US"/>
              <a:t>defects often found in previously approved SRS. </a:t>
            </a:r>
          </a:p>
          <a:p>
            <a:pPr marL="171450" indent="-171450">
              <a:buFontTx/>
              <a:buChar char="-"/>
            </a:pPr>
            <a:r>
              <a:rPr lang="en-US" sz="1200"/>
              <a:t>Good SRS reduces the development cost</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a:t>SRS errors are expensive to fix later</a:t>
            </a:r>
          </a:p>
          <a:p>
            <a:pPr marL="628650" lvl="1" indent="-171450">
              <a:buFontTx/>
              <a:buChar char="-"/>
            </a:pPr>
            <a:r>
              <a:rPr lang="en-US"/>
              <a:t>Req. changes can cost a lot (up to 40%)</a:t>
            </a:r>
          </a:p>
          <a:p>
            <a:pPr marL="628650" lvl="1" indent="-171450">
              <a:buFontTx/>
              <a:buChar char="-"/>
            </a:pPr>
            <a:r>
              <a:rPr lang="en-US"/>
              <a:t>Good SRS can minimize changes and errors</a:t>
            </a:r>
          </a:p>
          <a:p>
            <a:pPr marL="628650" lvl="1" indent="-171450">
              <a:buFontTx/>
              <a:buChar char="-"/>
            </a:pPr>
            <a:r>
              <a:rPr lang="en-US"/>
              <a:t>Substantial savings; extra effort spent during req. saves multiple times that effort</a:t>
            </a:r>
          </a:p>
          <a:p>
            <a:pPr marL="628650" lvl="1" indent="-171450">
              <a:buFontTx/>
              <a:buChar char="-"/>
            </a:pPr>
            <a:r>
              <a:rPr lang="en-US" sz="1500"/>
              <a:t>An Example</a:t>
            </a:r>
          </a:p>
          <a:p>
            <a:pPr marL="841199" lvl="1">
              <a:defRPr/>
            </a:pPr>
            <a:r>
              <a:rPr lang="en-US"/>
              <a:t>Cost of fixing errors in req. , design , coding , acceptance testing and operation are 2 , 5 , 15 , 50 , 150 person-months</a:t>
            </a:r>
          </a:p>
        </p:txBody>
      </p:sp>
      <p:sp>
        <p:nvSpPr>
          <p:cNvPr id="4" name="Slide Number Placeholder 3"/>
          <p:cNvSpPr>
            <a:spLocks noGrp="1"/>
          </p:cNvSpPr>
          <p:nvPr>
            <p:ph type="sldNum" sz="quarter" idx="10"/>
          </p:nvPr>
        </p:nvSpPr>
        <p:spPr/>
        <p:txBody>
          <a:bodyPr/>
          <a:lstStyle/>
          <a:p>
            <a:fld id="{C6074690-7256-4BB9-AC0F-97AEAE8CDEC2}" type="slidenum">
              <a:rPr lang="en-US" smtClean="0"/>
              <a:t>23</a:t>
            </a:fld>
            <a:endParaRPr lang="en-US"/>
          </a:p>
        </p:txBody>
      </p:sp>
    </p:spTree>
    <p:extLst>
      <p:ext uri="{BB962C8B-B14F-4D97-AF65-F5344CB8AC3E}">
        <p14:creationId xmlns:p14="http://schemas.microsoft.com/office/powerpoint/2010/main" val="30769142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lnSpc>
                <a:spcPct val="90000"/>
              </a:lnSpc>
            </a:pPr>
            <a:r>
              <a:rPr lang="en-US" altLang="en-US" sz="2800"/>
              <a:t>Correctness</a:t>
            </a:r>
          </a:p>
          <a:p>
            <a:pPr lvl="1" eaLnBrk="1" hangingPunct="1">
              <a:lnSpc>
                <a:spcPct val="90000"/>
              </a:lnSpc>
            </a:pPr>
            <a:r>
              <a:rPr lang="en-US" altLang="en-US"/>
              <a:t>Each requirement accurately represents some desired feature in the final system</a:t>
            </a:r>
          </a:p>
          <a:p>
            <a:pPr eaLnBrk="1" hangingPunct="1">
              <a:lnSpc>
                <a:spcPct val="90000"/>
              </a:lnSpc>
            </a:pPr>
            <a:r>
              <a:rPr lang="en-US" altLang="en-US" sz="2800"/>
              <a:t>Completeness</a:t>
            </a:r>
          </a:p>
          <a:p>
            <a:pPr lvl="1" eaLnBrk="1" hangingPunct="1">
              <a:lnSpc>
                <a:spcPct val="90000"/>
              </a:lnSpc>
            </a:pPr>
            <a:r>
              <a:rPr lang="en-US" altLang="en-US"/>
              <a:t>All desired features/characteristics specified</a:t>
            </a:r>
          </a:p>
          <a:p>
            <a:pPr lvl="1" eaLnBrk="1" hangingPunct="1">
              <a:lnSpc>
                <a:spcPct val="90000"/>
              </a:lnSpc>
            </a:pPr>
            <a:r>
              <a:rPr lang="en-US" altLang="en-US"/>
              <a:t>Hardest to satisfy</a:t>
            </a:r>
          </a:p>
          <a:p>
            <a:pPr lvl="1" eaLnBrk="1" hangingPunct="1">
              <a:lnSpc>
                <a:spcPct val="90000"/>
              </a:lnSpc>
            </a:pPr>
            <a:r>
              <a:rPr lang="en-US" altLang="en-US"/>
              <a:t>Completeness and correctness strongly related</a:t>
            </a:r>
          </a:p>
          <a:p>
            <a:pPr eaLnBrk="1" hangingPunct="1">
              <a:lnSpc>
                <a:spcPct val="90000"/>
              </a:lnSpc>
            </a:pPr>
            <a:r>
              <a:rPr lang="en-US" altLang="en-US" sz="2800"/>
              <a:t>Unambiguous </a:t>
            </a:r>
          </a:p>
          <a:p>
            <a:pPr lvl="1" eaLnBrk="1" hangingPunct="1">
              <a:lnSpc>
                <a:spcPct val="90000"/>
              </a:lnSpc>
            </a:pPr>
            <a:r>
              <a:rPr lang="en-US" altLang="en-US"/>
              <a:t>Each req has exactly one meaning</a:t>
            </a:r>
          </a:p>
          <a:p>
            <a:pPr lvl="1" eaLnBrk="1" hangingPunct="1">
              <a:lnSpc>
                <a:spcPct val="90000"/>
              </a:lnSpc>
            </a:pPr>
            <a:r>
              <a:rPr lang="en-US" altLang="en-US"/>
              <a:t>Without this errors will creep in</a:t>
            </a:r>
          </a:p>
          <a:p>
            <a:pPr lvl="1" eaLnBrk="1" hangingPunct="1">
              <a:lnSpc>
                <a:spcPct val="90000"/>
              </a:lnSpc>
            </a:pPr>
            <a:r>
              <a:rPr lang="en-US" altLang="en-US"/>
              <a:t>Important as natural languages often used</a:t>
            </a:r>
          </a:p>
          <a:p>
            <a:pPr eaLnBrk="1" hangingPunct="1">
              <a:lnSpc>
                <a:spcPct val="90000"/>
              </a:lnSpc>
            </a:pPr>
            <a:r>
              <a:rPr lang="en-US" altLang="en-US" sz="2800"/>
              <a:t>Verifiability</a:t>
            </a:r>
          </a:p>
          <a:p>
            <a:pPr lvl="1" eaLnBrk="1" hangingPunct="1">
              <a:lnSpc>
                <a:spcPct val="90000"/>
              </a:lnSpc>
            </a:pPr>
            <a:r>
              <a:rPr lang="en-US" altLang="en-US" sz="2400"/>
              <a:t>There must exist a cost effective way of checking if sw satisfies requirements</a:t>
            </a:r>
          </a:p>
          <a:p>
            <a:pPr eaLnBrk="1" hangingPunct="1">
              <a:lnSpc>
                <a:spcPct val="90000"/>
              </a:lnSpc>
            </a:pPr>
            <a:r>
              <a:rPr lang="en-US" altLang="en-US" sz="2800"/>
              <a:t>Consistent</a:t>
            </a:r>
          </a:p>
          <a:p>
            <a:pPr lvl="1" eaLnBrk="1" hangingPunct="1">
              <a:lnSpc>
                <a:spcPct val="90000"/>
              </a:lnSpc>
            </a:pPr>
            <a:r>
              <a:rPr lang="en-US" altLang="en-US" sz="2400"/>
              <a:t>two requirements don’t contradict each other</a:t>
            </a:r>
          </a:p>
          <a:p>
            <a:pPr eaLnBrk="1" hangingPunct="1">
              <a:lnSpc>
                <a:spcPct val="90000"/>
              </a:lnSpc>
            </a:pPr>
            <a:r>
              <a:rPr lang="en-US" altLang="en-US" sz="2800"/>
              <a:t>Traceable</a:t>
            </a:r>
          </a:p>
          <a:p>
            <a:pPr lvl="1" eaLnBrk="1" hangingPunct="1">
              <a:lnSpc>
                <a:spcPct val="90000"/>
              </a:lnSpc>
            </a:pPr>
            <a:r>
              <a:rPr lang="en-US" altLang="en-US" sz="2400"/>
              <a:t>The origin of the req, and how the req relates to software elements can be determined</a:t>
            </a:r>
          </a:p>
          <a:p>
            <a:pPr eaLnBrk="1" hangingPunct="1">
              <a:lnSpc>
                <a:spcPct val="90000"/>
              </a:lnSpc>
            </a:pPr>
            <a:r>
              <a:rPr lang="en-US" altLang="en-US" sz="2800"/>
              <a:t>Ranked for importance/stability</a:t>
            </a:r>
          </a:p>
          <a:p>
            <a:pPr lvl="1" eaLnBrk="1" hangingPunct="1">
              <a:lnSpc>
                <a:spcPct val="90000"/>
              </a:lnSpc>
            </a:pPr>
            <a:r>
              <a:rPr lang="en-US" altLang="en-US" sz="2400"/>
              <a:t>Needed for prioritizing in construction</a:t>
            </a:r>
          </a:p>
          <a:p>
            <a:pPr lvl="1" eaLnBrk="1" hangingPunct="1">
              <a:lnSpc>
                <a:spcPct val="90000"/>
              </a:lnSpc>
            </a:pPr>
            <a:r>
              <a:rPr lang="en-US" altLang="en-US" sz="2400"/>
              <a:t>To reduce risks due to changing requirements</a:t>
            </a:r>
          </a:p>
          <a:p>
            <a:endParaRPr lang="en-US"/>
          </a:p>
        </p:txBody>
      </p:sp>
      <p:sp>
        <p:nvSpPr>
          <p:cNvPr id="4" name="Slide Number Placeholder 3"/>
          <p:cNvSpPr>
            <a:spLocks noGrp="1"/>
          </p:cNvSpPr>
          <p:nvPr>
            <p:ph type="sldNum" sz="quarter" idx="10"/>
          </p:nvPr>
        </p:nvSpPr>
        <p:spPr/>
        <p:txBody>
          <a:bodyPr/>
          <a:lstStyle/>
          <a:p>
            <a:fld id="{C6074690-7256-4BB9-AC0F-97AEAE8CDEC2}" type="slidenum">
              <a:rPr lang="en-US" smtClean="0"/>
              <a:t>24</a:t>
            </a:fld>
            <a:endParaRPr lang="en-US"/>
          </a:p>
        </p:txBody>
      </p:sp>
    </p:spTree>
    <p:extLst>
      <p:ext uri="{BB962C8B-B14F-4D97-AF65-F5344CB8AC3E}">
        <p14:creationId xmlns:p14="http://schemas.microsoft.com/office/powerpoint/2010/main" val="19641274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indent="-457200">
              <a:buFontTx/>
              <a:buChar char="-"/>
            </a:pPr>
            <a:r>
              <a:rPr lang="en-US" altLang="en-US" sz="2800"/>
              <a:t>Các hoạt động cơ bản:</a:t>
            </a:r>
          </a:p>
          <a:p>
            <a:pPr marL="628650" lvl="1" indent="-171450">
              <a:buFontTx/>
              <a:buChar char="-"/>
            </a:pPr>
            <a:r>
              <a:rPr lang="en-US" altLang="en-US"/>
              <a:t>Phân tích vấn đề/yêu cầu,</a:t>
            </a:r>
          </a:p>
          <a:p>
            <a:pPr marL="628650" lvl="1" indent="-171450">
              <a:buFontTx/>
              <a:buChar char="-"/>
            </a:pPr>
            <a:r>
              <a:rPr lang="en-US" altLang="en-US"/>
              <a:t>Đặc tả yêu cầu</a:t>
            </a:r>
          </a:p>
          <a:p>
            <a:pPr marL="628650" lvl="1" indent="-171450">
              <a:buFontTx/>
              <a:buChar char="-"/>
            </a:pPr>
            <a:r>
              <a:rPr lang="en-US" altLang="en-US"/>
              <a:t>Kiểm chứng</a:t>
            </a:r>
          </a:p>
          <a:p>
            <a:pPr marL="171450" lvl="0" indent="-171450">
              <a:buFontTx/>
              <a:buChar char="-"/>
            </a:pPr>
            <a:endParaRPr lang="en-US" baseline="0"/>
          </a:p>
          <a:p>
            <a:pPr lvl="1"/>
            <a:endParaRPr lang="en-US" altLang="en-US"/>
          </a:p>
          <a:p>
            <a:endParaRPr lang="en-US"/>
          </a:p>
        </p:txBody>
      </p:sp>
      <p:sp>
        <p:nvSpPr>
          <p:cNvPr id="4" name="Slide Number Placeholder 3"/>
          <p:cNvSpPr>
            <a:spLocks noGrp="1"/>
          </p:cNvSpPr>
          <p:nvPr>
            <p:ph type="sldNum" sz="quarter" idx="10"/>
          </p:nvPr>
        </p:nvSpPr>
        <p:spPr/>
        <p:txBody>
          <a:bodyPr/>
          <a:lstStyle/>
          <a:p>
            <a:fld id="{C6074690-7256-4BB9-AC0F-97AEAE8CDEC2}" type="slidenum">
              <a:rPr lang="en-US" smtClean="0"/>
              <a:t>25</a:t>
            </a:fld>
            <a:endParaRPr lang="en-US"/>
          </a:p>
        </p:txBody>
      </p:sp>
    </p:spTree>
    <p:extLst>
      <p:ext uri="{BB962C8B-B14F-4D97-AF65-F5344CB8AC3E}">
        <p14:creationId xmlns:p14="http://schemas.microsoft.com/office/powerpoint/2010/main" val="17532984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6074690-7256-4BB9-AC0F-97AEAE8CDEC2}" type="slidenum">
              <a:rPr lang="en-US" smtClean="0"/>
              <a:t>26</a:t>
            </a:fld>
            <a:endParaRPr lang="en-US"/>
          </a:p>
        </p:txBody>
      </p:sp>
    </p:spTree>
    <p:extLst>
      <p:ext uri="{BB962C8B-B14F-4D97-AF65-F5344CB8AC3E}">
        <p14:creationId xmlns:p14="http://schemas.microsoft.com/office/powerpoint/2010/main" val="21449413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6074690-7256-4BB9-AC0F-97AEAE8CDEC2}" type="slidenum">
              <a:rPr lang="en-US" smtClean="0"/>
              <a:t>28</a:t>
            </a:fld>
            <a:endParaRPr lang="en-US"/>
          </a:p>
        </p:txBody>
      </p:sp>
    </p:spTree>
    <p:extLst>
      <p:ext uri="{BB962C8B-B14F-4D97-AF65-F5344CB8AC3E}">
        <p14:creationId xmlns:p14="http://schemas.microsoft.com/office/powerpoint/2010/main" val="5798999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6074690-7256-4BB9-AC0F-97AEAE8CDEC2}" type="slidenum">
              <a:rPr lang="en-US" smtClean="0"/>
              <a:t>30</a:t>
            </a:fld>
            <a:endParaRPr lang="en-US"/>
          </a:p>
        </p:txBody>
      </p:sp>
    </p:spTree>
    <p:extLst>
      <p:ext uri="{BB962C8B-B14F-4D97-AF65-F5344CB8AC3E}">
        <p14:creationId xmlns:p14="http://schemas.microsoft.com/office/powerpoint/2010/main" val="27274643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6074690-7256-4BB9-AC0F-97AEAE8CDEC2}" type="slidenum">
              <a:rPr lang="en-US" smtClean="0"/>
              <a:t>35</a:t>
            </a:fld>
            <a:endParaRPr lang="en-US"/>
          </a:p>
        </p:txBody>
      </p:sp>
    </p:spTree>
    <p:extLst>
      <p:ext uri="{BB962C8B-B14F-4D97-AF65-F5344CB8AC3E}">
        <p14:creationId xmlns:p14="http://schemas.microsoft.com/office/powerpoint/2010/main" val="3631354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a:t>Mục</a:t>
            </a:r>
            <a:r>
              <a:rPr lang="en-US" baseline="0"/>
              <a:t> tiêu:</a:t>
            </a:r>
          </a:p>
          <a:p>
            <a:pPr marL="628650" lvl="1" indent="-171450">
              <a:buFontTx/>
              <a:buChar char="-"/>
            </a:pPr>
            <a:r>
              <a:rPr lang="en-US" baseline="0"/>
              <a:t>Tổng quan về CNPM</a:t>
            </a:r>
            <a:endParaRPr lang="en-US"/>
          </a:p>
        </p:txBody>
      </p:sp>
      <p:sp>
        <p:nvSpPr>
          <p:cNvPr id="4" name="Slide Number Placeholder 3"/>
          <p:cNvSpPr>
            <a:spLocks noGrp="1"/>
          </p:cNvSpPr>
          <p:nvPr>
            <p:ph type="sldNum" sz="quarter" idx="10"/>
          </p:nvPr>
        </p:nvSpPr>
        <p:spPr/>
        <p:txBody>
          <a:bodyPr/>
          <a:lstStyle/>
          <a:p>
            <a:fld id="{C6074690-7256-4BB9-AC0F-97AEAE8CDEC2}" type="slidenum">
              <a:rPr lang="en-US" smtClean="0"/>
              <a:t>2</a:t>
            </a:fld>
            <a:endParaRPr lang="en-US"/>
          </a:p>
        </p:txBody>
      </p:sp>
    </p:spTree>
    <p:extLst>
      <p:ext uri="{BB962C8B-B14F-4D97-AF65-F5344CB8AC3E}">
        <p14:creationId xmlns:p14="http://schemas.microsoft.com/office/powerpoint/2010/main" val="309959876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6074690-7256-4BB9-AC0F-97AEAE8CDEC2}" type="slidenum">
              <a:rPr lang="en-US" smtClean="0"/>
              <a:t>36</a:t>
            </a:fld>
            <a:endParaRPr lang="en-US"/>
          </a:p>
        </p:txBody>
      </p:sp>
    </p:spTree>
    <p:extLst>
      <p:ext uri="{BB962C8B-B14F-4D97-AF65-F5344CB8AC3E}">
        <p14:creationId xmlns:p14="http://schemas.microsoft.com/office/powerpoint/2010/main" val="157135084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a:t>SRS reviewed by a group of people</a:t>
            </a:r>
          </a:p>
          <a:p>
            <a:r>
              <a:rPr lang="en-US" altLang="en-US"/>
              <a:t>Group: author, client, user, dev team rep.</a:t>
            </a:r>
          </a:p>
          <a:p>
            <a:r>
              <a:rPr lang="en-US" altLang="en-US"/>
              <a:t>Must include client and a user</a:t>
            </a:r>
          </a:p>
          <a:p>
            <a:r>
              <a:rPr lang="en-US" altLang="en-US"/>
              <a:t>Process – standard inspection process</a:t>
            </a:r>
          </a:p>
          <a:p>
            <a:r>
              <a:rPr lang="en-US" altLang="en-US"/>
              <a:t>Effectiveness - can catch 40-80% of req. errorsss</a:t>
            </a:r>
          </a:p>
          <a:p>
            <a:endParaRPr lang="en-US"/>
          </a:p>
        </p:txBody>
      </p:sp>
      <p:sp>
        <p:nvSpPr>
          <p:cNvPr id="4" name="Slide Number Placeholder 3"/>
          <p:cNvSpPr>
            <a:spLocks noGrp="1"/>
          </p:cNvSpPr>
          <p:nvPr>
            <p:ph type="sldNum" sz="quarter" idx="10"/>
          </p:nvPr>
        </p:nvSpPr>
        <p:spPr/>
        <p:txBody>
          <a:bodyPr/>
          <a:lstStyle/>
          <a:p>
            <a:fld id="{C6074690-7256-4BB9-AC0F-97AEAE8CDEC2}" type="slidenum">
              <a:rPr lang="en-US" smtClean="0"/>
              <a:t>37</a:t>
            </a:fld>
            <a:endParaRPr lang="en-US"/>
          </a:p>
        </p:txBody>
      </p:sp>
    </p:spTree>
    <p:extLst>
      <p:ext uri="{BB962C8B-B14F-4D97-AF65-F5344CB8AC3E}">
        <p14:creationId xmlns:p14="http://schemas.microsoft.com/office/powerpoint/2010/main" val="359126854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a:t>Ngôn ngữ đặc tả có cấu trúc (structured language specification)</a:t>
            </a:r>
          </a:p>
          <a:p>
            <a:pPr lvl="1"/>
            <a:r>
              <a:rPr lang="en-US"/>
              <a:t>Ngôn ngữ thiết kế phần mềm (Program Design Language – PDL)</a:t>
            </a:r>
          </a:p>
          <a:p>
            <a:pPr lvl="1"/>
            <a:r>
              <a:rPr lang="en-US"/>
              <a:t>Use case</a:t>
            </a:r>
          </a:p>
          <a:p>
            <a:pPr lvl="1"/>
            <a:r>
              <a:rPr lang="en-US"/>
              <a:t>User Story</a:t>
            </a:r>
          </a:p>
          <a:p>
            <a:pPr lvl="1"/>
            <a:r>
              <a:rPr lang="en-US"/>
              <a:t>Formal method (ngôn ngữ Z, VDM)</a:t>
            </a:r>
          </a:p>
          <a:p>
            <a:pPr lvl="1"/>
            <a:r>
              <a:rPr lang="en-US"/>
              <a:t>Informal/Semifomal method (DFD, UML)</a:t>
            </a:r>
          </a:p>
          <a:p>
            <a:endParaRPr lang="en-US"/>
          </a:p>
        </p:txBody>
      </p:sp>
      <p:sp>
        <p:nvSpPr>
          <p:cNvPr id="4" name="Slide Number Placeholder 3"/>
          <p:cNvSpPr>
            <a:spLocks noGrp="1"/>
          </p:cNvSpPr>
          <p:nvPr>
            <p:ph type="sldNum" sz="quarter" idx="10"/>
          </p:nvPr>
        </p:nvSpPr>
        <p:spPr/>
        <p:txBody>
          <a:bodyPr/>
          <a:lstStyle/>
          <a:p>
            <a:fld id="{C6074690-7256-4BB9-AC0F-97AEAE8CDEC2}" type="slidenum">
              <a:rPr lang="en-US" smtClean="0"/>
              <a:t>38</a:t>
            </a:fld>
            <a:endParaRPr lang="en-US"/>
          </a:p>
        </p:txBody>
      </p:sp>
    </p:spTree>
    <p:extLst>
      <p:ext uri="{BB962C8B-B14F-4D97-AF65-F5344CB8AC3E}">
        <p14:creationId xmlns:p14="http://schemas.microsoft.com/office/powerpoint/2010/main" val="48746291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a:p>
            <a:endParaRPr lang="en-US"/>
          </a:p>
        </p:txBody>
      </p:sp>
      <p:sp>
        <p:nvSpPr>
          <p:cNvPr id="4" name="Slide Number Placeholder 3"/>
          <p:cNvSpPr>
            <a:spLocks noGrp="1"/>
          </p:cNvSpPr>
          <p:nvPr>
            <p:ph type="sldNum" sz="quarter" idx="10"/>
          </p:nvPr>
        </p:nvSpPr>
        <p:spPr/>
        <p:txBody>
          <a:bodyPr/>
          <a:lstStyle/>
          <a:p>
            <a:fld id="{C6074690-7256-4BB9-AC0F-97AEAE8CDEC2}" type="slidenum">
              <a:rPr lang="en-US" smtClean="0"/>
              <a:t>39</a:t>
            </a:fld>
            <a:endParaRPr lang="en-US"/>
          </a:p>
        </p:txBody>
      </p:sp>
    </p:spTree>
    <p:extLst>
      <p:ext uri="{BB962C8B-B14F-4D97-AF65-F5344CB8AC3E}">
        <p14:creationId xmlns:p14="http://schemas.microsoft.com/office/powerpoint/2010/main" val="174889593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a:p>
            <a:endParaRPr lang="en-US"/>
          </a:p>
        </p:txBody>
      </p:sp>
      <p:sp>
        <p:nvSpPr>
          <p:cNvPr id="4" name="Slide Number Placeholder 3"/>
          <p:cNvSpPr>
            <a:spLocks noGrp="1"/>
          </p:cNvSpPr>
          <p:nvPr>
            <p:ph type="sldNum" sz="quarter" idx="10"/>
          </p:nvPr>
        </p:nvSpPr>
        <p:spPr/>
        <p:txBody>
          <a:bodyPr/>
          <a:lstStyle/>
          <a:p>
            <a:fld id="{C6074690-7256-4BB9-AC0F-97AEAE8CDEC2}" type="slidenum">
              <a:rPr lang="en-US" smtClean="0"/>
              <a:t>44</a:t>
            </a:fld>
            <a:endParaRPr lang="en-US"/>
          </a:p>
        </p:txBody>
      </p:sp>
    </p:spTree>
    <p:extLst>
      <p:ext uri="{BB962C8B-B14F-4D97-AF65-F5344CB8AC3E}">
        <p14:creationId xmlns:p14="http://schemas.microsoft.com/office/powerpoint/2010/main" val="395742020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6074690-7256-4BB9-AC0F-97AEAE8CDEC2}" type="slidenum">
              <a:rPr lang="en-US" smtClean="0"/>
              <a:t>46</a:t>
            </a:fld>
            <a:endParaRPr lang="en-US"/>
          </a:p>
        </p:txBody>
      </p:sp>
    </p:spTree>
    <p:extLst>
      <p:ext uri="{BB962C8B-B14F-4D97-AF65-F5344CB8AC3E}">
        <p14:creationId xmlns:p14="http://schemas.microsoft.com/office/powerpoint/2010/main" val="807901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6074690-7256-4BB9-AC0F-97AEAE8CDEC2}" type="slidenum">
              <a:rPr lang="en-US" smtClean="0"/>
              <a:t>8</a:t>
            </a:fld>
            <a:endParaRPr lang="en-US"/>
          </a:p>
        </p:txBody>
      </p:sp>
    </p:spTree>
    <p:extLst>
      <p:ext uri="{BB962C8B-B14F-4D97-AF65-F5344CB8AC3E}">
        <p14:creationId xmlns:p14="http://schemas.microsoft.com/office/powerpoint/2010/main" val="22631454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aseline="0" dirty="0"/>
              <a:t>JAD:  </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baseline="0" dirty="0"/>
              <a:t>Các group meeting được tổ chức có hệ thống với sự tham gia của các người dùng hệ thống, người sở hưu hệ thống, và các phân tích viên trong một căn phòng trong một khoảng thời gian nào đó.</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baseline="0" dirty="0"/>
              <a:t>Các cuộc hợp này diễn ra từ 4 đến 8 giờ/ngày, và kéo dài từ 1 ngày cho đến 1 vài tuần</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baseline="0" dirty="0"/>
              <a:t>ĐƯợc sử dụng để:</a:t>
            </a:r>
          </a:p>
          <a:p>
            <a:pPr marL="1085850" marR="0" lvl="2" indent="-171450" algn="l" defTabSz="914400" rtl="0" eaLnBrk="1" fontAlgn="auto" latinLnBrk="0" hangingPunct="1">
              <a:lnSpc>
                <a:spcPct val="100000"/>
              </a:lnSpc>
              <a:spcBef>
                <a:spcPts val="0"/>
              </a:spcBef>
              <a:spcAft>
                <a:spcPts val="0"/>
              </a:spcAft>
              <a:buClrTx/>
              <a:buSzTx/>
              <a:buFontTx/>
              <a:buChar char="-"/>
              <a:tabLst/>
              <a:defRPr/>
            </a:pPr>
            <a:r>
              <a:rPr lang="en-US" baseline="0" dirty="0"/>
              <a:t>Tìm ra các yêu cầu cho việc đặc tả yêu cầu phần mềm</a:t>
            </a:r>
          </a:p>
          <a:p>
            <a:pPr marL="1085850" marR="0" lvl="2" indent="-171450" algn="l" defTabSz="914400" rtl="0" eaLnBrk="1" fontAlgn="auto" latinLnBrk="0" hangingPunct="1">
              <a:lnSpc>
                <a:spcPct val="100000"/>
              </a:lnSpc>
              <a:spcBef>
                <a:spcPts val="0"/>
              </a:spcBef>
              <a:spcAft>
                <a:spcPts val="0"/>
              </a:spcAft>
              <a:buClrTx/>
              <a:buSzTx/>
              <a:buFontTx/>
              <a:buChar char="-"/>
              <a:tabLst/>
              <a:defRPr/>
            </a:pPr>
            <a:r>
              <a:rPr lang="en-US" baseline="0" dirty="0"/>
              <a:t>Thiết kế và mô tả thiết kế hệ thống</a:t>
            </a:r>
          </a:p>
          <a:p>
            <a:pPr marL="1085850" marR="0" lvl="2" indent="-171450" algn="l" defTabSz="914400" rtl="0" eaLnBrk="1" fontAlgn="auto" latinLnBrk="0" hangingPunct="1">
              <a:lnSpc>
                <a:spcPct val="100000"/>
              </a:lnSpc>
              <a:spcBef>
                <a:spcPts val="0"/>
              </a:spcBef>
              <a:spcAft>
                <a:spcPts val="0"/>
              </a:spcAft>
              <a:buClrTx/>
              <a:buSzTx/>
              <a:buFontTx/>
              <a:buChar char="-"/>
              <a:tabLst/>
              <a:defRPr/>
            </a:pPr>
            <a:r>
              <a:rPr lang="en-US" baseline="0" dirty="0"/>
              <a:t>Code</a:t>
            </a:r>
          </a:p>
          <a:p>
            <a:pPr marL="1085850" marR="0" lvl="2" indent="-171450" algn="l" defTabSz="914400" rtl="0" eaLnBrk="1" fontAlgn="auto" latinLnBrk="0" hangingPunct="1">
              <a:lnSpc>
                <a:spcPct val="100000"/>
              </a:lnSpc>
              <a:spcBef>
                <a:spcPts val="0"/>
              </a:spcBef>
              <a:spcAft>
                <a:spcPts val="0"/>
              </a:spcAft>
              <a:buClrTx/>
              <a:buSzTx/>
              <a:buFontTx/>
              <a:buChar char="-"/>
              <a:tabLst/>
              <a:defRPr/>
            </a:pPr>
            <a:r>
              <a:rPr lang="en-US" baseline="0" dirty="0"/>
              <a:t>Kiểm thử</a:t>
            </a:r>
          </a:p>
          <a:p>
            <a:pPr marL="1085850" marR="0" lvl="2" indent="-171450" algn="l" defTabSz="914400" rtl="0" eaLnBrk="1" fontAlgn="auto" latinLnBrk="0" hangingPunct="1">
              <a:lnSpc>
                <a:spcPct val="100000"/>
              </a:lnSpc>
              <a:spcBef>
                <a:spcPts val="0"/>
              </a:spcBef>
              <a:spcAft>
                <a:spcPts val="0"/>
              </a:spcAft>
              <a:buClrTx/>
              <a:buSzTx/>
              <a:buFontTx/>
              <a:buChar char="-"/>
              <a:tabLst/>
              <a:defRPr/>
            </a:pPr>
            <a:r>
              <a:rPr lang="en-US" baseline="0" dirty="0"/>
              <a:t>Tài liệu hướng dẫn người dùng</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baseline="0" dirty="0"/>
              <a:t>Các bước cho một JAD:</a:t>
            </a:r>
          </a:p>
          <a:p>
            <a:pPr marL="1085850" marR="0" lvl="2" indent="-171450" algn="l" defTabSz="914400" rtl="0" eaLnBrk="1" fontAlgn="auto" latinLnBrk="0" hangingPunct="1">
              <a:lnSpc>
                <a:spcPct val="100000"/>
              </a:lnSpc>
              <a:spcBef>
                <a:spcPts val="0"/>
              </a:spcBef>
              <a:spcAft>
                <a:spcPts val="0"/>
              </a:spcAft>
              <a:buClrTx/>
              <a:buSzTx/>
              <a:buFontTx/>
              <a:buChar char="-"/>
              <a:tabLst/>
              <a:defRPr/>
            </a:pPr>
            <a:r>
              <a:rPr lang="en-US" baseline="0" dirty="0"/>
              <a:t>Chọn ngày tham gia (nhà đầu tư, team leader, users, thư ký, kỹ thuật viên)</a:t>
            </a:r>
          </a:p>
          <a:p>
            <a:pPr marL="1085850" marR="0" lvl="2" indent="-171450" algn="l" defTabSz="914400" rtl="0" eaLnBrk="1" fontAlgn="auto" latinLnBrk="0" hangingPunct="1">
              <a:lnSpc>
                <a:spcPct val="100000"/>
              </a:lnSpc>
              <a:spcBef>
                <a:spcPts val="0"/>
              </a:spcBef>
              <a:spcAft>
                <a:spcPts val="0"/>
              </a:spcAft>
              <a:buClrTx/>
              <a:buSzTx/>
              <a:buFontTx/>
              <a:buChar char="-"/>
              <a:tabLst/>
              <a:defRPr/>
            </a:pPr>
            <a:r>
              <a:rPr lang="en-US" baseline="0" dirty="0"/>
              <a:t>Chuẩn bị báo cáo (agenda)</a:t>
            </a:r>
          </a:p>
          <a:p>
            <a:pPr marL="1085850" marR="0" lvl="2" indent="-171450" algn="l" defTabSz="914400" rtl="0" eaLnBrk="1" fontAlgn="auto" latinLnBrk="0" hangingPunct="1">
              <a:lnSpc>
                <a:spcPct val="100000"/>
              </a:lnSpc>
              <a:spcBef>
                <a:spcPts val="0"/>
              </a:spcBef>
              <a:spcAft>
                <a:spcPts val="0"/>
              </a:spcAft>
              <a:buClrTx/>
              <a:buSzTx/>
              <a:buFontTx/>
              <a:buChar char="-"/>
              <a:tabLst/>
              <a:defRPr/>
            </a:pPr>
            <a:r>
              <a:rPr lang="en-US" baseline="0" dirty="0"/>
              <a:t>Chọn địa điểm</a:t>
            </a:r>
          </a:p>
          <a:p>
            <a:pPr marL="628650" marR="0" lvl="1" indent="-171450" algn="l" defTabSz="914400" rtl="0" eaLnBrk="1" fontAlgn="auto" latinLnBrk="0" hangingPunct="1">
              <a:lnSpc>
                <a:spcPct val="100000"/>
              </a:lnSpc>
              <a:spcBef>
                <a:spcPts val="0"/>
              </a:spcBef>
              <a:spcAft>
                <a:spcPts val="0"/>
              </a:spcAft>
              <a:buClrTx/>
              <a:buSzTx/>
              <a:buFontTx/>
              <a:buChar char="-"/>
              <a:tabLst/>
              <a:defRPr/>
            </a:pPr>
            <a:endParaRPr lang="en-US" baseline="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aseline="0" dirty="0"/>
              <a:t>QFD:</a:t>
            </a:r>
          </a:p>
          <a:p>
            <a:pPr marL="628650" marR="0" lvl="1" indent="-171450" algn="l" defTabSz="914400" rtl="0" eaLnBrk="1" fontAlgn="auto" latinLnBrk="0" hangingPunct="1">
              <a:lnSpc>
                <a:spcPct val="100000"/>
              </a:lnSpc>
              <a:spcBef>
                <a:spcPts val="0"/>
              </a:spcBef>
              <a:spcAft>
                <a:spcPts val="0"/>
              </a:spcAft>
              <a:buClrTx/>
              <a:buSzTx/>
              <a:buFontTx/>
              <a:buChar char="-"/>
              <a:tabLst/>
              <a:defRPr/>
            </a:pPr>
            <a:endParaRPr lang="en-US" baseline="0" dirty="0"/>
          </a:p>
          <a:p>
            <a:pPr marL="628650" marR="0" lvl="1" indent="-171450" algn="l" defTabSz="914400" rtl="0" eaLnBrk="1" fontAlgn="auto" latinLnBrk="0" hangingPunct="1">
              <a:lnSpc>
                <a:spcPct val="100000"/>
              </a:lnSpc>
              <a:spcBef>
                <a:spcPts val="0"/>
              </a:spcBef>
              <a:spcAft>
                <a:spcPts val="0"/>
              </a:spcAft>
              <a:buClrTx/>
              <a:buSzTx/>
              <a:buFontTx/>
              <a:buChar char="-"/>
              <a:tabLst/>
              <a:defRPr/>
            </a:pPr>
            <a:endParaRPr lang="en-US" baseline="0" dirty="0"/>
          </a:p>
          <a:p>
            <a:pPr marL="1085850" marR="0" lvl="2" indent="-171450" algn="l" defTabSz="914400" rtl="0" eaLnBrk="1" fontAlgn="auto" latinLnBrk="0" hangingPunct="1">
              <a:lnSpc>
                <a:spcPct val="100000"/>
              </a:lnSpc>
              <a:spcBef>
                <a:spcPts val="0"/>
              </a:spcBef>
              <a:spcAft>
                <a:spcPts val="0"/>
              </a:spcAft>
              <a:buClrTx/>
              <a:buSzTx/>
              <a:buFontTx/>
              <a:buChar char="-"/>
              <a:tabLst/>
              <a:defRPr/>
            </a:pPr>
            <a:endParaRPr lang="en-US" baseline="0" dirty="0"/>
          </a:p>
          <a:p>
            <a:pPr marL="1543050" marR="0" lvl="3" indent="-171450" algn="l" defTabSz="914400" rtl="0" eaLnBrk="1" fontAlgn="auto" latinLnBrk="0" hangingPunct="1">
              <a:lnSpc>
                <a:spcPct val="100000"/>
              </a:lnSpc>
              <a:spcBef>
                <a:spcPts val="0"/>
              </a:spcBef>
              <a:spcAft>
                <a:spcPts val="0"/>
              </a:spcAft>
              <a:buClrTx/>
              <a:buSzTx/>
              <a:buFontTx/>
              <a:buChar char="-"/>
              <a:tabLst/>
              <a:defRPr/>
            </a:pPr>
            <a:endParaRPr lang="en-US" dirty="0"/>
          </a:p>
          <a:p>
            <a:endParaRPr lang="en-US" dirty="0"/>
          </a:p>
        </p:txBody>
      </p:sp>
      <p:sp>
        <p:nvSpPr>
          <p:cNvPr id="4" name="Slide Number Placeholder 3"/>
          <p:cNvSpPr>
            <a:spLocks noGrp="1"/>
          </p:cNvSpPr>
          <p:nvPr>
            <p:ph type="sldNum" sz="quarter" idx="10"/>
          </p:nvPr>
        </p:nvSpPr>
        <p:spPr/>
        <p:txBody>
          <a:bodyPr/>
          <a:lstStyle/>
          <a:p>
            <a:fld id="{C6074690-7256-4BB9-AC0F-97AEAE8CDEC2}" type="slidenum">
              <a:rPr lang="en-US" smtClean="0"/>
              <a:t>13</a:t>
            </a:fld>
            <a:endParaRPr lang="en-US"/>
          </a:p>
        </p:txBody>
      </p:sp>
    </p:spTree>
    <p:extLst>
      <p:ext uri="{BB962C8B-B14F-4D97-AF65-F5344CB8AC3E}">
        <p14:creationId xmlns:p14="http://schemas.microsoft.com/office/powerpoint/2010/main" val="36177256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aseline="0" dirty="0"/>
              <a:t>JAD:  </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baseline="0" dirty="0"/>
              <a:t>Các group meeting được tổ chức có hệ thống với sự tham gia của các người dùng hệ thống, người sở hưu hệ thống, và các phân tích viên trong một căn phòng trong một khoảng thời gian nào đó.</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baseline="0" dirty="0"/>
              <a:t>Các cuộc hợp này diễn ra từ 4 đến 8 giờ/ngày, và kéo dài từ 1 ngày cho đến 1 vài tuần</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baseline="0" dirty="0"/>
              <a:t>ĐƯợc sử dụng để:</a:t>
            </a:r>
          </a:p>
          <a:p>
            <a:pPr marL="1085850" marR="0" lvl="2" indent="-171450" algn="l" defTabSz="914400" rtl="0" eaLnBrk="1" fontAlgn="auto" latinLnBrk="0" hangingPunct="1">
              <a:lnSpc>
                <a:spcPct val="100000"/>
              </a:lnSpc>
              <a:spcBef>
                <a:spcPts val="0"/>
              </a:spcBef>
              <a:spcAft>
                <a:spcPts val="0"/>
              </a:spcAft>
              <a:buClrTx/>
              <a:buSzTx/>
              <a:buFontTx/>
              <a:buChar char="-"/>
              <a:tabLst/>
              <a:defRPr/>
            </a:pPr>
            <a:r>
              <a:rPr lang="en-US" baseline="0" dirty="0"/>
              <a:t>Tìm ra các yêu cầu cho việc đặc tả yêu cầu phần mềm</a:t>
            </a:r>
          </a:p>
          <a:p>
            <a:pPr marL="1085850" marR="0" lvl="2" indent="-171450" algn="l" defTabSz="914400" rtl="0" eaLnBrk="1" fontAlgn="auto" latinLnBrk="0" hangingPunct="1">
              <a:lnSpc>
                <a:spcPct val="100000"/>
              </a:lnSpc>
              <a:spcBef>
                <a:spcPts val="0"/>
              </a:spcBef>
              <a:spcAft>
                <a:spcPts val="0"/>
              </a:spcAft>
              <a:buClrTx/>
              <a:buSzTx/>
              <a:buFontTx/>
              <a:buChar char="-"/>
              <a:tabLst/>
              <a:defRPr/>
            </a:pPr>
            <a:r>
              <a:rPr lang="en-US" baseline="0" dirty="0"/>
              <a:t>Thiết kế và mô tả thiết kế hệ thống</a:t>
            </a:r>
          </a:p>
          <a:p>
            <a:pPr marL="1085850" marR="0" lvl="2" indent="-171450" algn="l" defTabSz="914400" rtl="0" eaLnBrk="1" fontAlgn="auto" latinLnBrk="0" hangingPunct="1">
              <a:lnSpc>
                <a:spcPct val="100000"/>
              </a:lnSpc>
              <a:spcBef>
                <a:spcPts val="0"/>
              </a:spcBef>
              <a:spcAft>
                <a:spcPts val="0"/>
              </a:spcAft>
              <a:buClrTx/>
              <a:buSzTx/>
              <a:buFontTx/>
              <a:buChar char="-"/>
              <a:tabLst/>
              <a:defRPr/>
            </a:pPr>
            <a:r>
              <a:rPr lang="en-US" baseline="0" dirty="0"/>
              <a:t>Code</a:t>
            </a:r>
          </a:p>
          <a:p>
            <a:pPr marL="1085850" marR="0" lvl="2" indent="-171450" algn="l" defTabSz="914400" rtl="0" eaLnBrk="1" fontAlgn="auto" latinLnBrk="0" hangingPunct="1">
              <a:lnSpc>
                <a:spcPct val="100000"/>
              </a:lnSpc>
              <a:spcBef>
                <a:spcPts val="0"/>
              </a:spcBef>
              <a:spcAft>
                <a:spcPts val="0"/>
              </a:spcAft>
              <a:buClrTx/>
              <a:buSzTx/>
              <a:buFontTx/>
              <a:buChar char="-"/>
              <a:tabLst/>
              <a:defRPr/>
            </a:pPr>
            <a:r>
              <a:rPr lang="en-US" baseline="0" dirty="0"/>
              <a:t>Kiểm thử</a:t>
            </a:r>
          </a:p>
          <a:p>
            <a:pPr marL="1085850" marR="0" lvl="2" indent="-171450" algn="l" defTabSz="914400" rtl="0" eaLnBrk="1" fontAlgn="auto" latinLnBrk="0" hangingPunct="1">
              <a:lnSpc>
                <a:spcPct val="100000"/>
              </a:lnSpc>
              <a:spcBef>
                <a:spcPts val="0"/>
              </a:spcBef>
              <a:spcAft>
                <a:spcPts val="0"/>
              </a:spcAft>
              <a:buClrTx/>
              <a:buSzTx/>
              <a:buFontTx/>
              <a:buChar char="-"/>
              <a:tabLst/>
              <a:defRPr/>
            </a:pPr>
            <a:r>
              <a:rPr lang="en-US" baseline="0" dirty="0"/>
              <a:t>Tài liệu hướng dẫn người dùng</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baseline="0" dirty="0"/>
              <a:t>Các bước cho một JAD:</a:t>
            </a:r>
          </a:p>
          <a:p>
            <a:pPr marL="1085850" marR="0" lvl="2" indent="-171450" algn="l" defTabSz="914400" rtl="0" eaLnBrk="1" fontAlgn="auto" latinLnBrk="0" hangingPunct="1">
              <a:lnSpc>
                <a:spcPct val="100000"/>
              </a:lnSpc>
              <a:spcBef>
                <a:spcPts val="0"/>
              </a:spcBef>
              <a:spcAft>
                <a:spcPts val="0"/>
              </a:spcAft>
              <a:buClrTx/>
              <a:buSzTx/>
              <a:buFontTx/>
              <a:buChar char="-"/>
              <a:tabLst/>
              <a:defRPr/>
            </a:pPr>
            <a:r>
              <a:rPr lang="en-US" baseline="0" dirty="0"/>
              <a:t>Chọn ngày tham gia (nhà đầu tư, team leader, users, thư ký, kỹ thuật viên)</a:t>
            </a:r>
          </a:p>
          <a:p>
            <a:pPr marL="1085850" marR="0" lvl="2" indent="-171450" algn="l" defTabSz="914400" rtl="0" eaLnBrk="1" fontAlgn="auto" latinLnBrk="0" hangingPunct="1">
              <a:lnSpc>
                <a:spcPct val="100000"/>
              </a:lnSpc>
              <a:spcBef>
                <a:spcPts val="0"/>
              </a:spcBef>
              <a:spcAft>
                <a:spcPts val="0"/>
              </a:spcAft>
              <a:buClrTx/>
              <a:buSzTx/>
              <a:buFontTx/>
              <a:buChar char="-"/>
              <a:tabLst/>
              <a:defRPr/>
            </a:pPr>
            <a:r>
              <a:rPr lang="en-US" baseline="0" dirty="0"/>
              <a:t>Chuẩn bị báo cáo (agenda)</a:t>
            </a:r>
          </a:p>
          <a:p>
            <a:pPr marL="1085850" marR="0" lvl="2" indent="-171450" algn="l" defTabSz="914400" rtl="0" eaLnBrk="1" fontAlgn="auto" latinLnBrk="0" hangingPunct="1">
              <a:lnSpc>
                <a:spcPct val="100000"/>
              </a:lnSpc>
              <a:spcBef>
                <a:spcPts val="0"/>
              </a:spcBef>
              <a:spcAft>
                <a:spcPts val="0"/>
              </a:spcAft>
              <a:buClrTx/>
              <a:buSzTx/>
              <a:buFontTx/>
              <a:buChar char="-"/>
              <a:tabLst/>
              <a:defRPr/>
            </a:pPr>
            <a:r>
              <a:rPr lang="en-US" baseline="0" dirty="0"/>
              <a:t>Chọn địa điểm</a:t>
            </a:r>
          </a:p>
          <a:p>
            <a:pPr marL="628650" marR="0" lvl="1" indent="-171450" algn="l" defTabSz="914400" rtl="0" eaLnBrk="1" fontAlgn="auto" latinLnBrk="0" hangingPunct="1">
              <a:lnSpc>
                <a:spcPct val="100000"/>
              </a:lnSpc>
              <a:spcBef>
                <a:spcPts val="0"/>
              </a:spcBef>
              <a:spcAft>
                <a:spcPts val="0"/>
              </a:spcAft>
              <a:buClrTx/>
              <a:buSzTx/>
              <a:buFontTx/>
              <a:buChar char="-"/>
              <a:tabLst/>
              <a:defRPr/>
            </a:pPr>
            <a:endParaRPr lang="en-US" baseline="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aseline="0" dirty="0"/>
              <a:t>QFD:</a:t>
            </a:r>
          </a:p>
          <a:p>
            <a:pPr marL="628650" marR="0" lvl="1" indent="-171450" algn="l" defTabSz="914400" rtl="0" eaLnBrk="1" fontAlgn="auto" latinLnBrk="0" hangingPunct="1">
              <a:lnSpc>
                <a:spcPct val="100000"/>
              </a:lnSpc>
              <a:spcBef>
                <a:spcPts val="0"/>
              </a:spcBef>
              <a:spcAft>
                <a:spcPts val="0"/>
              </a:spcAft>
              <a:buClrTx/>
              <a:buSzTx/>
              <a:buFontTx/>
              <a:buChar char="-"/>
              <a:tabLst/>
              <a:defRPr/>
            </a:pPr>
            <a:endParaRPr lang="en-US" baseline="0" dirty="0"/>
          </a:p>
          <a:p>
            <a:pPr marL="628650" marR="0" lvl="1" indent="-171450" algn="l" defTabSz="914400" rtl="0" eaLnBrk="1" fontAlgn="auto" latinLnBrk="0" hangingPunct="1">
              <a:lnSpc>
                <a:spcPct val="100000"/>
              </a:lnSpc>
              <a:spcBef>
                <a:spcPts val="0"/>
              </a:spcBef>
              <a:spcAft>
                <a:spcPts val="0"/>
              </a:spcAft>
              <a:buClrTx/>
              <a:buSzTx/>
              <a:buFontTx/>
              <a:buChar char="-"/>
              <a:tabLst/>
              <a:defRPr/>
            </a:pPr>
            <a:endParaRPr lang="en-US" baseline="0" dirty="0"/>
          </a:p>
          <a:p>
            <a:pPr marL="1085850" marR="0" lvl="2" indent="-171450" algn="l" defTabSz="914400" rtl="0" eaLnBrk="1" fontAlgn="auto" latinLnBrk="0" hangingPunct="1">
              <a:lnSpc>
                <a:spcPct val="100000"/>
              </a:lnSpc>
              <a:spcBef>
                <a:spcPts val="0"/>
              </a:spcBef>
              <a:spcAft>
                <a:spcPts val="0"/>
              </a:spcAft>
              <a:buClrTx/>
              <a:buSzTx/>
              <a:buFontTx/>
              <a:buChar char="-"/>
              <a:tabLst/>
              <a:defRPr/>
            </a:pPr>
            <a:endParaRPr lang="en-US" baseline="0" dirty="0"/>
          </a:p>
          <a:p>
            <a:pPr marL="1543050" marR="0" lvl="3" indent="-171450" algn="l" defTabSz="914400" rtl="0" eaLnBrk="1" fontAlgn="auto" latinLnBrk="0" hangingPunct="1">
              <a:lnSpc>
                <a:spcPct val="100000"/>
              </a:lnSpc>
              <a:spcBef>
                <a:spcPts val="0"/>
              </a:spcBef>
              <a:spcAft>
                <a:spcPts val="0"/>
              </a:spcAft>
              <a:buClrTx/>
              <a:buSzTx/>
              <a:buFontTx/>
              <a:buChar char="-"/>
              <a:tabLst/>
              <a:defRPr/>
            </a:pPr>
            <a:endParaRPr lang="en-US" dirty="0"/>
          </a:p>
          <a:p>
            <a:endParaRPr lang="en-US" dirty="0"/>
          </a:p>
        </p:txBody>
      </p:sp>
      <p:sp>
        <p:nvSpPr>
          <p:cNvPr id="4" name="Slide Number Placeholder 3"/>
          <p:cNvSpPr>
            <a:spLocks noGrp="1"/>
          </p:cNvSpPr>
          <p:nvPr>
            <p:ph type="sldNum" sz="quarter" idx="10"/>
          </p:nvPr>
        </p:nvSpPr>
        <p:spPr/>
        <p:txBody>
          <a:bodyPr/>
          <a:lstStyle/>
          <a:p>
            <a:fld id="{C6074690-7256-4BB9-AC0F-97AEAE8CDEC2}" type="slidenum">
              <a:rPr lang="en-US" smtClean="0"/>
              <a:t>14</a:t>
            </a:fld>
            <a:endParaRPr lang="en-US"/>
          </a:p>
        </p:txBody>
      </p:sp>
    </p:spTree>
    <p:extLst>
      <p:ext uri="{BB962C8B-B14F-4D97-AF65-F5344CB8AC3E}">
        <p14:creationId xmlns:p14="http://schemas.microsoft.com/office/powerpoint/2010/main" val="32514943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aseline="0" dirty="0"/>
              <a:t>JAD:  </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baseline="0" dirty="0"/>
              <a:t>Các group meeting được tổ chức có hệ thống với sự tham gia của các người dùng hệ thống, người sở hưu hệ thống, và các phân tích viên trong một căn phòng trong một khoảng thời gian nào đó.</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baseline="0" dirty="0"/>
              <a:t>Các cuộc hợp này diễn ra từ 4 đến 8 giờ/ngày, và kéo dài từ 1 ngày cho đến 1 vài tuần</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baseline="0" dirty="0"/>
              <a:t>ĐƯợc sử dụng để:</a:t>
            </a:r>
          </a:p>
          <a:p>
            <a:pPr marL="1085850" marR="0" lvl="2" indent="-171450" algn="l" defTabSz="914400" rtl="0" eaLnBrk="1" fontAlgn="auto" latinLnBrk="0" hangingPunct="1">
              <a:lnSpc>
                <a:spcPct val="100000"/>
              </a:lnSpc>
              <a:spcBef>
                <a:spcPts val="0"/>
              </a:spcBef>
              <a:spcAft>
                <a:spcPts val="0"/>
              </a:spcAft>
              <a:buClrTx/>
              <a:buSzTx/>
              <a:buFontTx/>
              <a:buChar char="-"/>
              <a:tabLst/>
              <a:defRPr/>
            </a:pPr>
            <a:r>
              <a:rPr lang="en-US" baseline="0" dirty="0"/>
              <a:t>Tìm ra các yêu cầu cho việc đặc tả yêu cầu phần mềm</a:t>
            </a:r>
          </a:p>
          <a:p>
            <a:pPr marL="1085850" marR="0" lvl="2" indent="-171450" algn="l" defTabSz="914400" rtl="0" eaLnBrk="1" fontAlgn="auto" latinLnBrk="0" hangingPunct="1">
              <a:lnSpc>
                <a:spcPct val="100000"/>
              </a:lnSpc>
              <a:spcBef>
                <a:spcPts val="0"/>
              </a:spcBef>
              <a:spcAft>
                <a:spcPts val="0"/>
              </a:spcAft>
              <a:buClrTx/>
              <a:buSzTx/>
              <a:buFontTx/>
              <a:buChar char="-"/>
              <a:tabLst/>
              <a:defRPr/>
            </a:pPr>
            <a:r>
              <a:rPr lang="en-US" baseline="0" dirty="0"/>
              <a:t>Thiết kế và mô tả thiết kế hệ thống</a:t>
            </a:r>
          </a:p>
          <a:p>
            <a:pPr marL="1085850" marR="0" lvl="2" indent="-171450" algn="l" defTabSz="914400" rtl="0" eaLnBrk="1" fontAlgn="auto" latinLnBrk="0" hangingPunct="1">
              <a:lnSpc>
                <a:spcPct val="100000"/>
              </a:lnSpc>
              <a:spcBef>
                <a:spcPts val="0"/>
              </a:spcBef>
              <a:spcAft>
                <a:spcPts val="0"/>
              </a:spcAft>
              <a:buClrTx/>
              <a:buSzTx/>
              <a:buFontTx/>
              <a:buChar char="-"/>
              <a:tabLst/>
              <a:defRPr/>
            </a:pPr>
            <a:r>
              <a:rPr lang="en-US" baseline="0" dirty="0"/>
              <a:t>Code</a:t>
            </a:r>
          </a:p>
          <a:p>
            <a:pPr marL="1085850" marR="0" lvl="2" indent="-171450" algn="l" defTabSz="914400" rtl="0" eaLnBrk="1" fontAlgn="auto" latinLnBrk="0" hangingPunct="1">
              <a:lnSpc>
                <a:spcPct val="100000"/>
              </a:lnSpc>
              <a:spcBef>
                <a:spcPts val="0"/>
              </a:spcBef>
              <a:spcAft>
                <a:spcPts val="0"/>
              </a:spcAft>
              <a:buClrTx/>
              <a:buSzTx/>
              <a:buFontTx/>
              <a:buChar char="-"/>
              <a:tabLst/>
              <a:defRPr/>
            </a:pPr>
            <a:r>
              <a:rPr lang="en-US" baseline="0" dirty="0"/>
              <a:t>Kiểm thử</a:t>
            </a:r>
          </a:p>
          <a:p>
            <a:pPr marL="1085850" marR="0" lvl="2" indent="-171450" algn="l" defTabSz="914400" rtl="0" eaLnBrk="1" fontAlgn="auto" latinLnBrk="0" hangingPunct="1">
              <a:lnSpc>
                <a:spcPct val="100000"/>
              </a:lnSpc>
              <a:spcBef>
                <a:spcPts val="0"/>
              </a:spcBef>
              <a:spcAft>
                <a:spcPts val="0"/>
              </a:spcAft>
              <a:buClrTx/>
              <a:buSzTx/>
              <a:buFontTx/>
              <a:buChar char="-"/>
              <a:tabLst/>
              <a:defRPr/>
            </a:pPr>
            <a:r>
              <a:rPr lang="en-US" baseline="0" dirty="0"/>
              <a:t>Tài liệu hướng dẫn người dùng</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baseline="0" dirty="0"/>
              <a:t>Các bước cho một JAD:</a:t>
            </a:r>
          </a:p>
          <a:p>
            <a:pPr marL="1085850" marR="0" lvl="2" indent="-171450" algn="l" defTabSz="914400" rtl="0" eaLnBrk="1" fontAlgn="auto" latinLnBrk="0" hangingPunct="1">
              <a:lnSpc>
                <a:spcPct val="100000"/>
              </a:lnSpc>
              <a:spcBef>
                <a:spcPts val="0"/>
              </a:spcBef>
              <a:spcAft>
                <a:spcPts val="0"/>
              </a:spcAft>
              <a:buClrTx/>
              <a:buSzTx/>
              <a:buFontTx/>
              <a:buChar char="-"/>
              <a:tabLst/>
              <a:defRPr/>
            </a:pPr>
            <a:r>
              <a:rPr lang="en-US" baseline="0" dirty="0"/>
              <a:t>Chọn ngày tham gia (nhà đầu tư, team leader, users, thư ký, kỹ thuật viên)</a:t>
            </a:r>
          </a:p>
          <a:p>
            <a:pPr marL="1085850" marR="0" lvl="2" indent="-171450" algn="l" defTabSz="914400" rtl="0" eaLnBrk="1" fontAlgn="auto" latinLnBrk="0" hangingPunct="1">
              <a:lnSpc>
                <a:spcPct val="100000"/>
              </a:lnSpc>
              <a:spcBef>
                <a:spcPts val="0"/>
              </a:spcBef>
              <a:spcAft>
                <a:spcPts val="0"/>
              </a:spcAft>
              <a:buClrTx/>
              <a:buSzTx/>
              <a:buFontTx/>
              <a:buChar char="-"/>
              <a:tabLst/>
              <a:defRPr/>
            </a:pPr>
            <a:r>
              <a:rPr lang="en-US" baseline="0" dirty="0"/>
              <a:t>Chuẩn bị báo cáo (agenda)</a:t>
            </a:r>
          </a:p>
          <a:p>
            <a:pPr marL="1085850" marR="0" lvl="2" indent="-171450" algn="l" defTabSz="914400" rtl="0" eaLnBrk="1" fontAlgn="auto" latinLnBrk="0" hangingPunct="1">
              <a:lnSpc>
                <a:spcPct val="100000"/>
              </a:lnSpc>
              <a:spcBef>
                <a:spcPts val="0"/>
              </a:spcBef>
              <a:spcAft>
                <a:spcPts val="0"/>
              </a:spcAft>
              <a:buClrTx/>
              <a:buSzTx/>
              <a:buFontTx/>
              <a:buChar char="-"/>
              <a:tabLst/>
              <a:defRPr/>
            </a:pPr>
            <a:r>
              <a:rPr lang="en-US" baseline="0" dirty="0"/>
              <a:t>Chọn địa điểm</a:t>
            </a:r>
          </a:p>
          <a:p>
            <a:pPr marL="628650" marR="0" lvl="1" indent="-171450" algn="l" defTabSz="914400" rtl="0" eaLnBrk="1" fontAlgn="auto" latinLnBrk="0" hangingPunct="1">
              <a:lnSpc>
                <a:spcPct val="100000"/>
              </a:lnSpc>
              <a:spcBef>
                <a:spcPts val="0"/>
              </a:spcBef>
              <a:spcAft>
                <a:spcPts val="0"/>
              </a:spcAft>
              <a:buClrTx/>
              <a:buSzTx/>
              <a:buFontTx/>
              <a:buChar char="-"/>
              <a:tabLst/>
              <a:defRPr/>
            </a:pPr>
            <a:endParaRPr lang="en-US" baseline="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aseline="0" dirty="0"/>
              <a:t>QFD:</a:t>
            </a:r>
          </a:p>
          <a:p>
            <a:pPr marL="628650" marR="0" lvl="1" indent="-171450" algn="l" defTabSz="914400" rtl="0" eaLnBrk="1" fontAlgn="auto" latinLnBrk="0" hangingPunct="1">
              <a:lnSpc>
                <a:spcPct val="100000"/>
              </a:lnSpc>
              <a:spcBef>
                <a:spcPts val="0"/>
              </a:spcBef>
              <a:spcAft>
                <a:spcPts val="0"/>
              </a:spcAft>
              <a:buClrTx/>
              <a:buSzTx/>
              <a:buFontTx/>
              <a:buChar char="-"/>
              <a:tabLst/>
              <a:defRPr/>
            </a:pPr>
            <a:endParaRPr lang="en-US" baseline="0" dirty="0"/>
          </a:p>
          <a:p>
            <a:pPr marL="628650" marR="0" lvl="1" indent="-171450" algn="l" defTabSz="914400" rtl="0" eaLnBrk="1" fontAlgn="auto" latinLnBrk="0" hangingPunct="1">
              <a:lnSpc>
                <a:spcPct val="100000"/>
              </a:lnSpc>
              <a:spcBef>
                <a:spcPts val="0"/>
              </a:spcBef>
              <a:spcAft>
                <a:spcPts val="0"/>
              </a:spcAft>
              <a:buClrTx/>
              <a:buSzTx/>
              <a:buFontTx/>
              <a:buChar char="-"/>
              <a:tabLst/>
              <a:defRPr/>
            </a:pPr>
            <a:endParaRPr lang="en-US" baseline="0" dirty="0"/>
          </a:p>
          <a:p>
            <a:pPr marL="1085850" marR="0" lvl="2" indent="-171450" algn="l" defTabSz="914400" rtl="0" eaLnBrk="1" fontAlgn="auto" latinLnBrk="0" hangingPunct="1">
              <a:lnSpc>
                <a:spcPct val="100000"/>
              </a:lnSpc>
              <a:spcBef>
                <a:spcPts val="0"/>
              </a:spcBef>
              <a:spcAft>
                <a:spcPts val="0"/>
              </a:spcAft>
              <a:buClrTx/>
              <a:buSzTx/>
              <a:buFontTx/>
              <a:buChar char="-"/>
              <a:tabLst/>
              <a:defRPr/>
            </a:pPr>
            <a:endParaRPr lang="en-US" baseline="0" dirty="0"/>
          </a:p>
          <a:p>
            <a:pPr marL="1543050" marR="0" lvl="3" indent="-171450" algn="l" defTabSz="914400" rtl="0" eaLnBrk="1" fontAlgn="auto" latinLnBrk="0" hangingPunct="1">
              <a:lnSpc>
                <a:spcPct val="100000"/>
              </a:lnSpc>
              <a:spcBef>
                <a:spcPts val="0"/>
              </a:spcBef>
              <a:spcAft>
                <a:spcPts val="0"/>
              </a:spcAft>
              <a:buClrTx/>
              <a:buSzTx/>
              <a:buFontTx/>
              <a:buChar char="-"/>
              <a:tabLst/>
              <a:defRPr/>
            </a:pPr>
            <a:endParaRPr lang="en-US" dirty="0"/>
          </a:p>
          <a:p>
            <a:endParaRPr lang="en-US" dirty="0"/>
          </a:p>
        </p:txBody>
      </p:sp>
      <p:sp>
        <p:nvSpPr>
          <p:cNvPr id="4" name="Slide Number Placeholder 3"/>
          <p:cNvSpPr>
            <a:spLocks noGrp="1"/>
          </p:cNvSpPr>
          <p:nvPr>
            <p:ph type="sldNum" sz="quarter" idx="10"/>
          </p:nvPr>
        </p:nvSpPr>
        <p:spPr/>
        <p:txBody>
          <a:bodyPr/>
          <a:lstStyle/>
          <a:p>
            <a:fld id="{C6074690-7256-4BB9-AC0F-97AEAE8CDEC2}" type="slidenum">
              <a:rPr lang="en-US" smtClean="0"/>
              <a:t>15</a:t>
            </a:fld>
            <a:endParaRPr lang="en-US"/>
          </a:p>
        </p:txBody>
      </p:sp>
    </p:spTree>
    <p:extLst>
      <p:ext uri="{BB962C8B-B14F-4D97-AF65-F5344CB8AC3E}">
        <p14:creationId xmlns:p14="http://schemas.microsoft.com/office/powerpoint/2010/main" val="18445895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aseline="0" dirty="0"/>
              <a:t>JAD:  </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baseline="0" dirty="0"/>
              <a:t>Các group meeting được tổ chức có hệ thống với sự tham gia của các người dùng hệ thống, người sở hưu hệ thống, và các phân tích viên trong một căn phòng trong một khoảng thời gian nào đó.</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baseline="0" dirty="0"/>
              <a:t>Các cuộc hợp này diễn ra từ 4 đến 8 giờ/ngày, và kéo dài từ 1 ngày cho đến 1 vài tuần</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baseline="0" dirty="0"/>
              <a:t>ĐƯợc sử dụng để:</a:t>
            </a:r>
          </a:p>
          <a:p>
            <a:pPr marL="1085850" marR="0" lvl="2" indent="-171450" algn="l" defTabSz="914400" rtl="0" eaLnBrk="1" fontAlgn="auto" latinLnBrk="0" hangingPunct="1">
              <a:lnSpc>
                <a:spcPct val="100000"/>
              </a:lnSpc>
              <a:spcBef>
                <a:spcPts val="0"/>
              </a:spcBef>
              <a:spcAft>
                <a:spcPts val="0"/>
              </a:spcAft>
              <a:buClrTx/>
              <a:buSzTx/>
              <a:buFontTx/>
              <a:buChar char="-"/>
              <a:tabLst/>
              <a:defRPr/>
            </a:pPr>
            <a:r>
              <a:rPr lang="en-US" baseline="0" dirty="0"/>
              <a:t>Tìm ra các yêu cầu cho việc đặc tả yêu cầu phần mềm</a:t>
            </a:r>
          </a:p>
          <a:p>
            <a:pPr marL="1085850" marR="0" lvl="2" indent="-171450" algn="l" defTabSz="914400" rtl="0" eaLnBrk="1" fontAlgn="auto" latinLnBrk="0" hangingPunct="1">
              <a:lnSpc>
                <a:spcPct val="100000"/>
              </a:lnSpc>
              <a:spcBef>
                <a:spcPts val="0"/>
              </a:spcBef>
              <a:spcAft>
                <a:spcPts val="0"/>
              </a:spcAft>
              <a:buClrTx/>
              <a:buSzTx/>
              <a:buFontTx/>
              <a:buChar char="-"/>
              <a:tabLst/>
              <a:defRPr/>
            </a:pPr>
            <a:r>
              <a:rPr lang="en-US" baseline="0" dirty="0"/>
              <a:t>Thiết kế và mô tả thiết kế hệ thống</a:t>
            </a:r>
          </a:p>
          <a:p>
            <a:pPr marL="1085850" marR="0" lvl="2" indent="-171450" algn="l" defTabSz="914400" rtl="0" eaLnBrk="1" fontAlgn="auto" latinLnBrk="0" hangingPunct="1">
              <a:lnSpc>
                <a:spcPct val="100000"/>
              </a:lnSpc>
              <a:spcBef>
                <a:spcPts val="0"/>
              </a:spcBef>
              <a:spcAft>
                <a:spcPts val="0"/>
              </a:spcAft>
              <a:buClrTx/>
              <a:buSzTx/>
              <a:buFontTx/>
              <a:buChar char="-"/>
              <a:tabLst/>
              <a:defRPr/>
            </a:pPr>
            <a:r>
              <a:rPr lang="en-US" baseline="0" dirty="0"/>
              <a:t>Code</a:t>
            </a:r>
          </a:p>
          <a:p>
            <a:pPr marL="1085850" marR="0" lvl="2" indent="-171450" algn="l" defTabSz="914400" rtl="0" eaLnBrk="1" fontAlgn="auto" latinLnBrk="0" hangingPunct="1">
              <a:lnSpc>
                <a:spcPct val="100000"/>
              </a:lnSpc>
              <a:spcBef>
                <a:spcPts val="0"/>
              </a:spcBef>
              <a:spcAft>
                <a:spcPts val="0"/>
              </a:spcAft>
              <a:buClrTx/>
              <a:buSzTx/>
              <a:buFontTx/>
              <a:buChar char="-"/>
              <a:tabLst/>
              <a:defRPr/>
            </a:pPr>
            <a:r>
              <a:rPr lang="en-US" baseline="0" dirty="0"/>
              <a:t>Kiểm thử</a:t>
            </a:r>
          </a:p>
          <a:p>
            <a:pPr marL="1085850" marR="0" lvl="2" indent="-171450" algn="l" defTabSz="914400" rtl="0" eaLnBrk="1" fontAlgn="auto" latinLnBrk="0" hangingPunct="1">
              <a:lnSpc>
                <a:spcPct val="100000"/>
              </a:lnSpc>
              <a:spcBef>
                <a:spcPts val="0"/>
              </a:spcBef>
              <a:spcAft>
                <a:spcPts val="0"/>
              </a:spcAft>
              <a:buClrTx/>
              <a:buSzTx/>
              <a:buFontTx/>
              <a:buChar char="-"/>
              <a:tabLst/>
              <a:defRPr/>
            </a:pPr>
            <a:r>
              <a:rPr lang="en-US" baseline="0" dirty="0"/>
              <a:t>Tài liệu hướng dẫn người dùng</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baseline="0" dirty="0"/>
              <a:t>Các bước cho một JAD:</a:t>
            </a:r>
          </a:p>
          <a:p>
            <a:pPr marL="1085850" marR="0" lvl="2" indent="-171450" algn="l" defTabSz="914400" rtl="0" eaLnBrk="1" fontAlgn="auto" latinLnBrk="0" hangingPunct="1">
              <a:lnSpc>
                <a:spcPct val="100000"/>
              </a:lnSpc>
              <a:spcBef>
                <a:spcPts val="0"/>
              </a:spcBef>
              <a:spcAft>
                <a:spcPts val="0"/>
              </a:spcAft>
              <a:buClrTx/>
              <a:buSzTx/>
              <a:buFontTx/>
              <a:buChar char="-"/>
              <a:tabLst/>
              <a:defRPr/>
            </a:pPr>
            <a:r>
              <a:rPr lang="en-US" baseline="0" dirty="0"/>
              <a:t>Chọn ngày tham gia (nhà đầu tư, team leader, users, thư ký, kỹ thuật viên)</a:t>
            </a:r>
          </a:p>
          <a:p>
            <a:pPr marL="1085850" marR="0" lvl="2" indent="-171450" algn="l" defTabSz="914400" rtl="0" eaLnBrk="1" fontAlgn="auto" latinLnBrk="0" hangingPunct="1">
              <a:lnSpc>
                <a:spcPct val="100000"/>
              </a:lnSpc>
              <a:spcBef>
                <a:spcPts val="0"/>
              </a:spcBef>
              <a:spcAft>
                <a:spcPts val="0"/>
              </a:spcAft>
              <a:buClrTx/>
              <a:buSzTx/>
              <a:buFontTx/>
              <a:buChar char="-"/>
              <a:tabLst/>
              <a:defRPr/>
            </a:pPr>
            <a:r>
              <a:rPr lang="en-US" baseline="0" dirty="0"/>
              <a:t>Chuẩn bị báo cáo (agenda)</a:t>
            </a:r>
          </a:p>
          <a:p>
            <a:pPr marL="1085850" marR="0" lvl="2" indent="-171450" algn="l" defTabSz="914400" rtl="0" eaLnBrk="1" fontAlgn="auto" latinLnBrk="0" hangingPunct="1">
              <a:lnSpc>
                <a:spcPct val="100000"/>
              </a:lnSpc>
              <a:spcBef>
                <a:spcPts val="0"/>
              </a:spcBef>
              <a:spcAft>
                <a:spcPts val="0"/>
              </a:spcAft>
              <a:buClrTx/>
              <a:buSzTx/>
              <a:buFontTx/>
              <a:buChar char="-"/>
              <a:tabLst/>
              <a:defRPr/>
            </a:pPr>
            <a:r>
              <a:rPr lang="en-US" baseline="0" dirty="0"/>
              <a:t>Chọn địa điểm</a:t>
            </a:r>
          </a:p>
          <a:p>
            <a:pPr marL="628650" marR="0" lvl="1" indent="-171450" algn="l" defTabSz="914400" rtl="0" eaLnBrk="1" fontAlgn="auto" latinLnBrk="0" hangingPunct="1">
              <a:lnSpc>
                <a:spcPct val="100000"/>
              </a:lnSpc>
              <a:spcBef>
                <a:spcPts val="0"/>
              </a:spcBef>
              <a:spcAft>
                <a:spcPts val="0"/>
              </a:spcAft>
              <a:buClrTx/>
              <a:buSzTx/>
              <a:buFontTx/>
              <a:buChar char="-"/>
              <a:tabLst/>
              <a:defRPr/>
            </a:pPr>
            <a:endParaRPr lang="en-US" baseline="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aseline="0" dirty="0"/>
              <a:t>QFD:</a:t>
            </a:r>
          </a:p>
          <a:p>
            <a:pPr marL="628650" marR="0" lvl="1" indent="-171450" algn="l" defTabSz="914400" rtl="0" eaLnBrk="1" fontAlgn="auto" latinLnBrk="0" hangingPunct="1">
              <a:lnSpc>
                <a:spcPct val="100000"/>
              </a:lnSpc>
              <a:spcBef>
                <a:spcPts val="0"/>
              </a:spcBef>
              <a:spcAft>
                <a:spcPts val="0"/>
              </a:spcAft>
              <a:buClrTx/>
              <a:buSzTx/>
              <a:buFontTx/>
              <a:buChar char="-"/>
              <a:tabLst/>
              <a:defRPr/>
            </a:pPr>
            <a:endParaRPr lang="en-US" baseline="0" dirty="0"/>
          </a:p>
          <a:p>
            <a:pPr marL="628650" marR="0" lvl="1" indent="-171450" algn="l" defTabSz="914400" rtl="0" eaLnBrk="1" fontAlgn="auto" latinLnBrk="0" hangingPunct="1">
              <a:lnSpc>
                <a:spcPct val="100000"/>
              </a:lnSpc>
              <a:spcBef>
                <a:spcPts val="0"/>
              </a:spcBef>
              <a:spcAft>
                <a:spcPts val="0"/>
              </a:spcAft>
              <a:buClrTx/>
              <a:buSzTx/>
              <a:buFontTx/>
              <a:buChar char="-"/>
              <a:tabLst/>
              <a:defRPr/>
            </a:pPr>
            <a:endParaRPr lang="en-US" baseline="0" dirty="0"/>
          </a:p>
          <a:p>
            <a:pPr marL="1085850" marR="0" lvl="2" indent="-171450" algn="l" defTabSz="914400" rtl="0" eaLnBrk="1" fontAlgn="auto" latinLnBrk="0" hangingPunct="1">
              <a:lnSpc>
                <a:spcPct val="100000"/>
              </a:lnSpc>
              <a:spcBef>
                <a:spcPts val="0"/>
              </a:spcBef>
              <a:spcAft>
                <a:spcPts val="0"/>
              </a:spcAft>
              <a:buClrTx/>
              <a:buSzTx/>
              <a:buFontTx/>
              <a:buChar char="-"/>
              <a:tabLst/>
              <a:defRPr/>
            </a:pPr>
            <a:endParaRPr lang="en-US" baseline="0" dirty="0"/>
          </a:p>
          <a:p>
            <a:pPr marL="1543050" marR="0" lvl="3" indent="-171450" algn="l" defTabSz="914400" rtl="0" eaLnBrk="1" fontAlgn="auto" latinLnBrk="0" hangingPunct="1">
              <a:lnSpc>
                <a:spcPct val="100000"/>
              </a:lnSpc>
              <a:spcBef>
                <a:spcPts val="0"/>
              </a:spcBef>
              <a:spcAft>
                <a:spcPts val="0"/>
              </a:spcAft>
              <a:buClrTx/>
              <a:buSzTx/>
              <a:buFontTx/>
              <a:buChar char="-"/>
              <a:tabLst/>
              <a:defRPr/>
            </a:pPr>
            <a:endParaRPr lang="en-US" dirty="0"/>
          </a:p>
          <a:p>
            <a:endParaRPr lang="en-US" dirty="0"/>
          </a:p>
        </p:txBody>
      </p:sp>
      <p:sp>
        <p:nvSpPr>
          <p:cNvPr id="4" name="Slide Number Placeholder 3"/>
          <p:cNvSpPr>
            <a:spLocks noGrp="1"/>
          </p:cNvSpPr>
          <p:nvPr>
            <p:ph type="sldNum" sz="quarter" idx="10"/>
          </p:nvPr>
        </p:nvSpPr>
        <p:spPr/>
        <p:txBody>
          <a:bodyPr/>
          <a:lstStyle/>
          <a:p>
            <a:fld id="{C6074690-7256-4BB9-AC0F-97AEAE8CDEC2}" type="slidenum">
              <a:rPr lang="en-US" smtClean="0"/>
              <a:t>16</a:t>
            </a:fld>
            <a:endParaRPr lang="en-US"/>
          </a:p>
        </p:txBody>
      </p:sp>
    </p:spTree>
    <p:extLst>
      <p:ext uri="{BB962C8B-B14F-4D97-AF65-F5344CB8AC3E}">
        <p14:creationId xmlns:p14="http://schemas.microsoft.com/office/powerpoint/2010/main" val="20300758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6074690-7256-4BB9-AC0F-97AEAE8CDEC2}" type="slidenum">
              <a:rPr lang="en-US" smtClean="0"/>
              <a:t>18</a:t>
            </a:fld>
            <a:endParaRPr lang="en-US"/>
          </a:p>
        </p:txBody>
      </p:sp>
    </p:spTree>
    <p:extLst>
      <p:ext uri="{BB962C8B-B14F-4D97-AF65-F5344CB8AC3E}">
        <p14:creationId xmlns:p14="http://schemas.microsoft.com/office/powerpoint/2010/main" val="8994094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6074690-7256-4BB9-AC0F-97AEAE8CDEC2}" type="slidenum">
              <a:rPr lang="en-US" smtClean="0"/>
              <a:t>19</a:t>
            </a:fld>
            <a:endParaRPr lang="en-US"/>
          </a:p>
        </p:txBody>
      </p:sp>
    </p:spTree>
    <p:extLst>
      <p:ext uri="{BB962C8B-B14F-4D97-AF65-F5344CB8AC3E}">
        <p14:creationId xmlns:p14="http://schemas.microsoft.com/office/powerpoint/2010/main" val="39245397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1032863" y="1905004"/>
            <a:ext cx="7078274" cy="1625599"/>
          </a:xfrm>
        </p:spPr>
        <p:txBody>
          <a:bodyPr>
            <a:normAutofit/>
          </a:bodyPr>
          <a:lstStyle>
            <a:lvl1pPr algn="ctr">
              <a:lnSpc>
                <a:spcPct val="90000"/>
              </a:lnSpc>
              <a:defRPr sz="3601">
                <a:solidFill>
                  <a:schemeClr val="tx2"/>
                </a:solidFill>
              </a:defRPr>
            </a:lvl1pPr>
          </a:lstStyle>
          <a:p>
            <a:r>
              <a:rPr lang="en-US"/>
              <a:t>Click to edit Master title style</a:t>
            </a:r>
            <a:endParaRPr/>
          </a:p>
        </p:txBody>
      </p:sp>
      <p:sp>
        <p:nvSpPr>
          <p:cNvPr id="3" name="Subtitle 2"/>
          <p:cNvSpPr>
            <a:spLocks noGrp="1"/>
          </p:cNvSpPr>
          <p:nvPr>
            <p:ph type="subTitle" idx="1"/>
          </p:nvPr>
        </p:nvSpPr>
        <p:spPr>
          <a:xfrm>
            <a:off x="1036847" y="3657124"/>
            <a:ext cx="7074291" cy="991077"/>
          </a:xfrm>
        </p:spPr>
        <p:txBody>
          <a:bodyPr>
            <a:normAutofit/>
          </a:bodyPr>
          <a:lstStyle>
            <a:lvl1pPr marL="0" indent="0" algn="ctr">
              <a:spcBef>
                <a:spcPts val="0"/>
              </a:spcBef>
              <a:buNone/>
              <a:defRPr sz="1500" cap="all" baseline="0">
                <a:solidFill>
                  <a:schemeClr val="tx2"/>
                </a:solidFill>
              </a:defRPr>
            </a:lvl1pPr>
            <a:lvl2pPr marL="342991" indent="0" algn="ctr">
              <a:buNone/>
              <a:defRPr>
                <a:solidFill>
                  <a:schemeClr val="tx1">
                    <a:tint val="75000"/>
                  </a:schemeClr>
                </a:solidFill>
              </a:defRPr>
            </a:lvl2pPr>
            <a:lvl3pPr marL="685983" indent="0" algn="ctr">
              <a:buNone/>
              <a:defRPr>
                <a:solidFill>
                  <a:schemeClr val="tx1">
                    <a:tint val="75000"/>
                  </a:schemeClr>
                </a:solidFill>
              </a:defRPr>
            </a:lvl3pPr>
            <a:lvl4pPr marL="1028974" indent="0" algn="ctr">
              <a:buNone/>
              <a:defRPr>
                <a:solidFill>
                  <a:schemeClr val="tx1">
                    <a:tint val="75000"/>
                  </a:schemeClr>
                </a:solidFill>
              </a:defRPr>
            </a:lvl4pPr>
            <a:lvl5pPr marL="1371966" indent="0" algn="ctr">
              <a:buNone/>
              <a:defRPr>
                <a:solidFill>
                  <a:schemeClr val="tx1">
                    <a:tint val="75000"/>
                  </a:schemeClr>
                </a:solidFill>
              </a:defRPr>
            </a:lvl5pPr>
            <a:lvl6pPr marL="1714957" indent="0" algn="ctr">
              <a:buNone/>
              <a:defRPr>
                <a:solidFill>
                  <a:schemeClr val="tx1">
                    <a:tint val="75000"/>
                  </a:schemeClr>
                </a:solidFill>
              </a:defRPr>
            </a:lvl6pPr>
            <a:lvl7pPr marL="2057949" indent="0" algn="ctr">
              <a:buNone/>
              <a:defRPr>
                <a:solidFill>
                  <a:schemeClr val="tx1">
                    <a:tint val="75000"/>
                  </a:schemeClr>
                </a:solidFill>
              </a:defRPr>
            </a:lvl7pPr>
            <a:lvl8pPr marL="2400940" indent="0" algn="ctr">
              <a:buNone/>
              <a:defRPr>
                <a:solidFill>
                  <a:schemeClr val="tx1">
                    <a:tint val="75000"/>
                  </a:schemeClr>
                </a:solidFill>
              </a:defRPr>
            </a:lvl8pPr>
            <a:lvl9pPr marL="2743932" indent="0" algn="ctr">
              <a:buNone/>
              <a:defRPr>
                <a:solidFill>
                  <a:schemeClr val="tx1">
                    <a:tint val="75000"/>
                  </a:schemeClr>
                </a:solidFill>
              </a:defRPr>
            </a:lvl9pPr>
          </a:lstStyle>
          <a:p>
            <a:r>
              <a:rPr lang="en-US"/>
              <a:t>Click to edit Master subtitle style</a:t>
            </a:r>
            <a:endParaRPr/>
          </a:p>
        </p:txBody>
      </p:sp>
      <p:sp>
        <p:nvSpPr>
          <p:cNvPr id="5" name="Footer Placeholder 4"/>
          <p:cNvSpPr>
            <a:spLocks noGrp="1"/>
          </p:cNvSpPr>
          <p:nvPr>
            <p:ph type="ftr" sz="quarter" idx="11"/>
          </p:nvPr>
        </p:nvSpPr>
        <p:spPr/>
        <p:txBody>
          <a:bodyPr/>
          <a:lstStyle>
            <a:lvl1pPr>
              <a:defRPr>
                <a:solidFill>
                  <a:schemeClr val="tx2"/>
                </a:solidFill>
              </a:defRPr>
            </a:lvl1pPr>
          </a:lstStyle>
          <a:p>
            <a:endParaRPr/>
          </a:p>
        </p:txBody>
      </p:sp>
      <p:sp>
        <p:nvSpPr>
          <p:cNvPr id="4" name="Date Placeholder 3"/>
          <p:cNvSpPr>
            <a:spLocks noGrp="1"/>
          </p:cNvSpPr>
          <p:nvPr>
            <p:ph type="dt" sz="half" idx="10"/>
          </p:nvPr>
        </p:nvSpPr>
        <p:spPr/>
        <p:txBody>
          <a:bodyPr/>
          <a:lstStyle>
            <a:lvl1pPr>
              <a:defRPr>
                <a:solidFill>
                  <a:schemeClr val="tx2"/>
                </a:solidFill>
              </a:defRPr>
            </a:lvl1pPr>
          </a:lstStyle>
          <a:p>
            <a:fld id="{8E36636D-D922-432D-A958-524484B5923D}" type="datetimeFigureOut">
              <a:rPr lang="en-US"/>
              <a:pPr/>
              <a:t>11/1/2016</a:t>
            </a:fld>
            <a:endParaRPr/>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DF28FB93-0A08-4E7D-8E63-9EFA29F1E093}" type="slidenum">
              <a:rPr/>
              <a:pPr/>
              <a:t>‹#›</a:t>
            </a:fld>
            <a:endParaRPr/>
          </a:p>
        </p:txBody>
      </p:sp>
      <p:grpSp>
        <p:nvGrpSpPr>
          <p:cNvPr id="7" name="Group 6"/>
          <p:cNvGrpSpPr/>
          <p:nvPr/>
        </p:nvGrpSpPr>
        <p:grpSpPr>
          <a:xfrm>
            <a:off x="914400" y="1600200"/>
            <a:ext cx="7306712" cy="73152"/>
            <a:chOff x="914400" y="1200150"/>
            <a:chExt cx="7306712" cy="54864"/>
          </a:xfrm>
        </p:grpSpPr>
        <p:sp>
          <p:nvSpPr>
            <p:cNvPr id="8" name="Oval 7"/>
            <p:cNvSpPr/>
            <p:nvPr/>
          </p:nvSpPr>
          <p:spPr>
            <a:xfrm>
              <a:off x="8166248" y="1200150"/>
              <a:ext cx="54864" cy="5486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a:p>
          </p:txBody>
        </p:sp>
        <p:sp>
          <p:nvSpPr>
            <p:cNvPr id="9" name="Oval 8"/>
            <p:cNvSpPr/>
            <p:nvPr/>
          </p:nvSpPr>
          <p:spPr>
            <a:xfrm>
              <a:off x="914400" y="1200150"/>
              <a:ext cx="54864" cy="5486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a:p>
          </p:txBody>
        </p:sp>
        <p:grpSp>
          <p:nvGrpSpPr>
            <p:cNvPr id="10" name="Group 9"/>
            <p:cNvGrpSpPr/>
            <p:nvPr/>
          </p:nvGrpSpPr>
          <p:grpSpPr>
            <a:xfrm>
              <a:off x="1036847" y="1207626"/>
              <a:ext cx="7074290" cy="38998"/>
              <a:chOff x="2141408" y="1752956"/>
              <a:chExt cx="7315200" cy="38998"/>
            </a:xfrm>
            <a:solidFill>
              <a:schemeClr val="tx2"/>
            </a:solidFill>
          </p:grpSpPr>
          <p:cxnSp>
            <p:nvCxnSpPr>
              <p:cNvPr id="11" name="Straight Connector 10"/>
              <p:cNvCxnSpPr/>
              <p:nvPr/>
            </p:nvCxnSpPr>
            <p:spPr>
              <a:xfrm>
                <a:off x="2141408" y="1752956"/>
                <a:ext cx="7315200" cy="0"/>
              </a:xfrm>
              <a:prstGeom prst="line">
                <a:avLst/>
              </a:prstGeom>
              <a:grpFill/>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2141408" y="1791954"/>
                <a:ext cx="7315200" cy="0"/>
              </a:xfrm>
              <a:prstGeom prst="line">
                <a:avLst/>
              </a:prstGeom>
              <a:grpFill/>
              <a:ln w="12700">
                <a:solidFill>
                  <a:schemeClr val="tx2"/>
                </a:solidFill>
              </a:ln>
            </p:spPr>
            <p:style>
              <a:lnRef idx="1">
                <a:schemeClr val="accent1"/>
              </a:lnRef>
              <a:fillRef idx="0">
                <a:schemeClr val="accent1"/>
              </a:fillRef>
              <a:effectRef idx="0">
                <a:schemeClr val="accent1"/>
              </a:effectRef>
              <a:fontRef idx="minor">
                <a:schemeClr val="tx1"/>
              </a:fontRef>
            </p:style>
          </p:cxnSp>
        </p:grpSp>
      </p:grpSp>
      <p:grpSp>
        <p:nvGrpSpPr>
          <p:cNvPr id="13" name="Group 12"/>
          <p:cNvGrpSpPr/>
          <p:nvPr/>
        </p:nvGrpSpPr>
        <p:grpSpPr>
          <a:xfrm>
            <a:off x="914400" y="4851400"/>
            <a:ext cx="7306712" cy="73152"/>
            <a:chOff x="914400" y="3638550"/>
            <a:chExt cx="7306712" cy="54864"/>
          </a:xfrm>
        </p:grpSpPr>
        <p:sp>
          <p:nvSpPr>
            <p:cNvPr id="14" name="Oval 13"/>
            <p:cNvSpPr/>
            <p:nvPr/>
          </p:nvSpPr>
          <p:spPr>
            <a:xfrm>
              <a:off x="8166248" y="3638550"/>
              <a:ext cx="54864" cy="5486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a:p>
          </p:txBody>
        </p:sp>
        <p:sp>
          <p:nvSpPr>
            <p:cNvPr id="15" name="Oval 14"/>
            <p:cNvSpPr/>
            <p:nvPr/>
          </p:nvSpPr>
          <p:spPr>
            <a:xfrm>
              <a:off x="914400" y="3638550"/>
              <a:ext cx="54864" cy="5486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a:p>
          </p:txBody>
        </p:sp>
        <p:grpSp>
          <p:nvGrpSpPr>
            <p:cNvPr id="16" name="Group 15"/>
            <p:cNvGrpSpPr/>
            <p:nvPr/>
          </p:nvGrpSpPr>
          <p:grpSpPr>
            <a:xfrm>
              <a:off x="1036847" y="3646026"/>
              <a:ext cx="7074290" cy="38998"/>
              <a:chOff x="2141408" y="1752956"/>
              <a:chExt cx="7315200" cy="38998"/>
            </a:xfrm>
            <a:solidFill>
              <a:schemeClr val="tx2"/>
            </a:solidFill>
          </p:grpSpPr>
          <p:cxnSp>
            <p:nvCxnSpPr>
              <p:cNvPr id="17" name="Straight Connector 16"/>
              <p:cNvCxnSpPr/>
              <p:nvPr/>
            </p:nvCxnSpPr>
            <p:spPr>
              <a:xfrm>
                <a:off x="2141408" y="1752956"/>
                <a:ext cx="7315200" cy="0"/>
              </a:xfrm>
              <a:prstGeom prst="line">
                <a:avLst/>
              </a:prstGeom>
              <a:grpFill/>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2141408" y="1791954"/>
                <a:ext cx="7315200" cy="0"/>
              </a:xfrm>
              <a:prstGeom prst="line">
                <a:avLst/>
              </a:prstGeom>
              <a:grpFill/>
              <a:ln w="12700">
                <a:solidFill>
                  <a:schemeClr val="tx2"/>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174376438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8E36636D-D922-432D-A958-524484B5923D}" type="datetimeFigureOut">
              <a:rPr lang="en-US"/>
              <a:pPr/>
              <a:t>11/1/2016</a:t>
            </a:fld>
            <a:endParaRPr/>
          </a:p>
        </p:txBody>
      </p:sp>
      <p:sp>
        <p:nvSpPr>
          <p:cNvPr id="6" name="Slide Number Placeholder 5"/>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3223223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77844" y="434976"/>
            <a:ext cx="876528" cy="5661025"/>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913448" y="434976"/>
            <a:ext cx="6311956" cy="5661025"/>
          </a:xfrm>
        </p:spPr>
        <p:txBody>
          <a:bodyPr vert="eaVert"/>
          <a:lstStyle>
            <a:lvl5pPr>
              <a:defRPr/>
            </a:lvl5pPr>
            <a:lvl6pPr>
              <a:defRPr/>
            </a:lvl6pPr>
            <a:lvl7pPr>
              <a:defRPr/>
            </a:lvl7pPr>
            <a:lvl8pPr>
              <a:defRPr baseline="0"/>
            </a:lvl8pPr>
            <a:lvl9pPr>
              <a:defRPr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8E36636D-D922-432D-A958-524484B5923D}" type="datetimeFigureOut">
              <a:rPr lang="en-US"/>
              <a:pPr/>
              <a:t>11/1/2016</a:t>
            </a:fld>
            <a:endParaRPr/>
          </a:p>
        </p:txBody>
      </p:sp>
      <p:sp>
        <p:nvSpPr>
          <p:cNvPr id="6" name="Slide Number Placeholder 5"/>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2085700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8E36636D-D922-432D-A958-524484B5923D}" type="datetimeFigureOut">
              <a:rPr lang="en-US"/>
              <a:pPr/>
              <a:t>11/1/2016</a:t>
            </a:fld>
            <a:endParaRPr/>
          </a:p>
        </p:txBody>
      </p:sp>
      <p:sp>
        <p:nvSpPr>
          <p:cNvPr id="6" name="Slide Number Placeholder 5"/>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34990621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66801" y="990600"/>
            <a:ext cx="7010399" cy="2235203"/>
          </a:xfrm>
        </p:spPr>
        <p:txBody>
          <a:bodyPr anchor="b">
            <a:normAutofit/>
          </a:bodyPr>
          <a:lstStyle>
            <a:lvl1pPr algn="ctr">
              <a:lnSpc>
                <a:spcPct val="90000"/>
              </a:lnSpc>
              <a:defRPr sz="3601" b="0" cap="none" baseline="0"/>
            </a:lvl1pPr>
          </a:lstStyle>
          <a:p>
            <a:r>
              <a:rPr lang="en-US"/>
              <a:t>Click to edit Master title style</a:t>
            </a:r>
            <a:endParaRPr/>
          </a:p>
        </p:txBody>
      </p:sp>
      <p:sp>
        <p:nvSpPr>
          <p:cNvPr id="3" name="Text Placeholder 2"/>
          <p:cNvSpPr>
            <a:spLocks noGrp="1"/>
          </p:cNvSpPr>
          <p:nvPr>
            <p:ph type="body" idx="1"/>
          </p:nvPr>
        </p:nvSpPr>
        <p:spPr>
          <a:xfrm>
            <a:off x="1066801" y="3733800"/>
            <a:ext cx="7010399" cy="1219200"/>
          </a:xfrm>
        </p:spPr>
        <p:txBody>
          <a:bodyPr anchor="t"/>
          <a:lstStyle>
            <a:lvl1pPr marL="0" indent="0" algn="ctr">
              <a:spcBef>
                <a:spcPts val="0"/>
              </a:spcBef>
              <a:buNone/>
              <a:defRPr sz="1500" cap="all" baseline="0">
                <a:solidFill>
                  <a:schemeClr val="tx1"/>
                </a:solidFill>
              </a:defRPr>
            </a:lvl1pPr>
            <a:lvl2pPr marL="342991" indent="0">
              <a:buNone/>
              <a:defRPr sz="1350">
                <a:solidFill>
                  <a:schemeClr val="tx1">
                    <a:tint val="75000"/>
                  </a:schemeClr>
                </a:solidFill>
              </a:defRPr>
            </a:lvl2pPr>
            <a:lvl3pPr marL="685983" indent="0">
              <a:buNone/>
              <a:defRPr sz="1200">
                <a:solidFill>
                  <a:schemeClr val="tx1">
                    <a:tint val="75000"/>
                  </a:schemeClr>
                </a:solidFill>
              </a:defRPr>
            </a:lvl3pPr>
            <a:lvl4pPr marL="1028974" indent="0">
              <a:buNone/>
              <a:defRPr sz="1050">
                <a:solidFill>
                  <a:schemeClr val="tx1">
                    <a:tint val="75000"/>
                  </a:schemeClr>
                </a:solidFill>
              </a:defRPr>
            </a:lvl4pPr>
            <a:lvl5pPr marL="1371966" indent="0">
              <a:buNone/>
              <a:defRPr sz="1050">
                <a:solidFill>
                  <a:schemeClr val="tx1">
                    <a:tint val="75000"/>
                  </a:schemeClr>
                </a:solidFill>
              </a:defRPr>
            </a:lvl5pPr>
            <a:lvl6pPr marL="1714957" indent="0">
              <a:buNone/>
              <a:defRPr sz="1050">
                <a:solidFill>
                  <a:schemeClr val="tx1">
                    <a:tint val="75000"/>
                  </a:schemeClr>
                </a:solidFill>
              </a:defRPr>
            </a:lvl6pPr>
            <a:lvl7pPr marL="2057949" indent="0">
              <a:buNone/>
              <a:defRPr sz="1050">
                <a:solidFill>
                  <a:schemeClr val="tx1">
                    <a:tint val="75000"/>
                  </a:schemeClr>
                </a:solidFill>
              </a:defRPr>
            </a:lvl7pPr>
            <a:lvl8pPr marL="2400940" indent="0">
              <a:buNone/>
              <a:defRPr sz="1050">
                <a:solidFill>
                  <a:schemeClr val="tx1">
                    <a:tint val="75000"/>
                  </a:schemeClr>
                </a:solidFill>
              </a:defRPr>
            </a:lvl8pPr>
            <a:lvl9pPr marL="2743932" indent="0">
              <a:buNone/>
              <a:defRPr sz="1050">
                <a:solidFill>
                  <a:schemeClr val="tx1">
                    <a:tint val="75000"/>
                  </a:schemeClr>
                </a:solidFill>
              </a:defRPr>
            </a:lvl9pPr>
          </a:lstStyle>
          <a:p>
            <a:pPr lvl="0"/>
            <a:r>
              <a:rPr lang="en-US"/>
              <a:t>Edit Master text styles</a:t>
            </a: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8E36636D-D922-432D-A958-524484B5923D}" type="datetimeFigureOut">
              <a:rPr lang="en-US"/>
              <a:pPr/>
              <a:t>11/1/2016</a:t>
            </a:fld>
            <a:endParaRPr/>
          </a:p>
        </p:txBody>
      </p:sp>
      <p:sp>
        <p:nvSpPr>
          <p:cNvPr id="6" name="Slide Number Placeholder 5"/>
          <p:cNvSpPr>
            <a:spLocks noGrp="1"/>
          </p:cNvSpPr>
          <p:nvPr>
            <p:ph type="sldNum" sz="quarter" idx="12"/>
          </p:nvPr>
        </p:nvSpPr>
        <p:spPr/>
        <p:txBody>
          <a:bodyPr/>
          <a:lstStyle/>
          <a:p>
            <a:fld id="{DF28FB93-0A08-4E7D-8E63-9EFA29F1E093}" type="slidenum">
              <a:rPr/>
              <a:pPr/>
              <a:t>‹#›</a:t>
            </a:fld>
            <a:endParaRPr/>
          </a:p>
        </p:txBody>
      </p:sp>
      <p:grpSp>
        <p:nvGrpSpPr>
          <p:cNvPr id="13" name="Group 12"/>
          <p:cNvGrpSpPr/>
          <p:nvPr/>
        </p:nvGrpSpPr>
        <p:grpSpPr>
          <a:xfrm>
            <a:off x="2455976" y="3475736"/>
            <a:ext cx="4232051" cy="54864"/>
            <a:chOff x="2455975" y="2588441"/>
            <a:chExt cx="4232051" cy="41148"/>
          </a:xfrm>
        </p:grpSpPr>
        <p:sp>
          <p:nvSpPr>
            <p:cNvPr id="14" name="Oval 13"/>
            <p:cNvSpPr/>
            <p:nvPr/>
          </p:nvSpPr>
          <p:spPr>
            <a:xfrm>
              <a:off x="6642306" y="2588441"/>
              <a:ext cx="45720" cy="41148"/>
            </a:xfrm>
            <a:prstGeom prst="ellipse">
              <a:avLst/>
            </a:prstGeom>
            <a:solidFill>
              <a:schemeClr val="tx1"/>
            </a:solidFill>
            <a:ln w="26425" cap="flat" cmpd="sng" algn="ctr">
              <a:solidFill>
                <a:schemeClr val="tx1"/>
              </a:solidFill>
              <a:prstDash val="solid"/>
            </a:ln>
            <a:effectLst/>
          </p:spPr>
          <p:txBody>
            <a:bodyPr rtlCol="0" anchor="ctr"/>
            <a:lstStyle/>
            <a:p>
              <a:pPr marL="0" marR="0" lvl="0" indent="0" algn="ctr" defTabSz="685983" eaLnBrk="1" fontAlgn="auto" latinLnBrk="0" hangingPunct="1">
                <a:lnSpc>
                  <a:spcPct val="100000"/>
                </a:lnSpc>
                <a:spcBef>
                  <a:spcPts val="0"/>
                </a:spcBef>
                <a:spcAft>
                  <a:spcPts val="0"/>
                </a:spcAft>
                <a:buClrTx/>
                <a:buSzTx/>
                <a:buFontTx/>
                <a:buNone/>
                <a:tabLst/>
                <a:defRPr/>
              </a:pPr>
              <a:endParaRPr kumimoji="0" sz="1350" b="0" i="0" u="none" strike="noStrike" kern="0" cap="none" spc="0" normalizeH="0" baseline="0">
                <a:ln>
                  <a:noFill/>
                </a:ln>
                <a:solidFill>
                  <a:sysClr val="window" lastClr="FFFFFF"/>
                </a:solidFill>
                <a:effectLst/>
                <a:uLnTx/>
                <a:uFillTx/>
                <a:latin typeface="Constantia"/>
                <a:ea typeface="+mn-ea"/>
                <a:cs typeface="+mn-cs"/>
              </a:endParaRPr>
            </a:p>
          </p:txBody>
        </p:sp>
        <p:sp>
          <p:nvSpPr>
            <p:cNvPr id="15" name="Oval 14"/>
            <p:cNvSpPr/>
            <p:nvPr/>
          </p:nvSpPr>
          <p:spPr>
            <a:xfrm>
              <a:off x="2455975" y="2588441"/>
              <a:ext cx="45720" cy="41148"/>
            </a:xfrm>
            <a:prstGeom prst="ellipse">
              <a:avLst/>
            </a:prstGeom>
            <a:solidFill>
              <a:schemeClr val="tx1"/>
            </a:solidFill>
            <a:ln w="26425" cap="flat" cmpd="sng" algn="ctr">
              <a:solidFill>
                <a:schemeClr val="tx1"/>
              </a:solidFill>
              <a:prstDash val="solid"/>
            </a:ln>
            <a:effectLst/>
          </p:spPr>
          <p:txBody>
            <a:bodyPr rtlCol="0" anchor="ctr"/>
            <a:lstStyle/>
            <a:p>
              <a:pPr marL="0" marR="0" lvl="0" indent="0" algn="ctr" defTabSz="685983" eaLnBrk="1" fontAlgn="auto" latinLnBrk="0" hangingPunct="1">
                <a:lnSpc>
                  <a:spcPct val="100000"/>
                </a:lnSpc>
                <a:spcBef>
                  <a:spcPts val="0"/>
                </a:spcBef>
                <a:spcAft>
                  <a:spcPts val="0"/>
                </a:spcAft>
                <a:buClrTx/>
                <a:buSzTx/>
                <a:buFontTx/>
                <a:buNone/>
                <a:tabLst/>
                <a:defRPr/>
              </a:pPr>
              <a:endParaRPr kumimoji="0" sz="1350" b="0" i="0" u="none" strike="noStrike" kern="0" cap="none" spc="0" normalizeH="0" baseline="0">
                <a:ln>
                  <a:noFill/>
                </a:ln>
                <a:solidFill>
                  <a:sysClr val="window" lastClr="FFFFFF"/>
                </a:solidFill>
                <a:effectLst/>
                <a:uLnTx/>
                <a:uFillTx/>
                <a:latin typeface="Constantia"/>
                <a:ea typeface="+mn-ea"/>
                <a:cs typeface="+mn-cs"/>
              </a:endParaRPr>
            </a:p>
          </p:txBody>
        </p:sp>
        <p:grpSp>
          <p:nvGrpSpPr>
            <p:cNvPr id="16" name="Group 15"/>
            <p:cNvGrpSpPr/>
            <p:nvPr/>
          </p:nvGrpSpPr>
          <p:grpSpPr>
            <a:xfrm>
              <a:off x="2563229" y="2594391"/>
              <a:ext cx="4023360" cy="29249"/>
              <a:chOff x="2550323" y="3458731"/>
              <a:chExt cx="4023360" cy="38998"/>
            </a:xfrm>
          </p:grpSpPr>
          <p:cxnSp>
            <p:nvCxnSpPr>
              <p:cNvPr id="17" name="Straight Connector 16"/>
              <p:cNvCxnSpPr/>
              <p:nvPr/>
            </p:nvCxnSpPr>
            <p:spPr>
              <a:xfrm>
                <a:off x="2550323" y="3458731"/>
                <a:ext cx="4023360" cy="0"/>
              </a:xfrm>
              <a:prstGeom prst="line">
                <a:avLst/>
              </a:prstGeom>
              <a:noFill/>
              <a:ln w="12700" cap="flat" cmpd="sng" algn="ctr">
                <a:solidFill>
                  <a:schemeClr val="tx1"/>
                </a:solidFill>
                <a:prstDash val="solid"/>
              </a:ln>
              <a:effectLst/>
            </p:spPr>
          </p:cxnSp>
          <p:cxnSp>
            <p:nvCxnSpPr>
              <p:cNvPr id="18" name="Straight Connector 17"/>
              <p:cNvCxnSpPr/>
              <p:nvPr/>
            </p:nvCxnSpPr>
            <p:spPr>
              <a:xfrm>
                <a:off x="2550323" y="3497729"/>
                <a:ext cx="4023360" cy="0"/>
              </a:xfrm>
              <a:prstGeom prst="line">
                <a:avLst/>
              </a:prstGeom>
              <a:noFill/>
              <a:ln w="12700" cap="flat" cmpd="sng" algn="ctr">
                <a:solidFill>
                  <a:schemeClr val="tx1"/>
                </a:solidFill>
                <a:prstDash val="solid"/>
              </a:ln>
              <a:effectLst/>
            </p:spPr>
          </p:cxnSp>
        </p:grpSp>
      </p:grpSp>
    </p:spTree>
    <p:extLst>
      <p:ext uri="{BB962C8B-B14F-4D97-AF65-F5344CB8AC3E}">
        <p14:creationId xmlns:p14="http://schemas.microsoft.com/office/powerpoint/2010/main" val="552628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914400" y="1803400"/>
            <a:ext cx="3581400" cy="4267200"/>
          </a:xfrm>
        </p:spPr>
        <p:txBody>
          <a:bodyPr>
            <a:normAutofit/>
          </a:bodyPr>
          <a:lstStyle>
            <a:lvl1pPr>
              <a:defRPr sz="1800"/>
            </a:lvl1pPr>
            <a:lvl2pPr>
              <a:defRPr sz="1500"/>
            </a:lvl2pPr>
            <a:lvl3pPr>
              <a:defRPr sz="1350"/>
            </a:lvl3pPr>
            <a:lvl4pPr>
              <a:defRPr sz="1200"/>
            </a:lvl4pPr>
            <a:lvl5pPr>
              <a:defRPr sz="1200"/>
            </a:lvl5pPr>
            <a:lvl6pPr>
              <a:defRPr sz="1350"/>
            </a:lvl6pPr>
            <a:lvl7pPr>
              <a:defRPr sz="1350"/>
            </a:lvl7pPr>
            <a:lvl8pPr>
              <a:defRPr sz="1350"/>
            </a:lvl8pPr>
            <a:lvl9pPr>
              <a:defRPr sz="135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4648200" y="1803400"/>
            <a:ext cx="3581400" cy="4267200"/>
          </a:xfrm>
        </p:spPr>
        <p:txBody>
          <a:bodyPr>
            <a:normAutofit/>
          </a:bodyPr>
          <a:lstStyle>
            <a:lvl1pPr>
              <a:defRPr sz="1800"/>
            </a:lvl1pPr>
            <a:lvl2pPr>
              <a:defRPr sz="1500"/>
            </a:lvl2pPr>
            <a:lvl3pPr>
              <a:defRPr sz="1350"/>
            </a:lvl3pPr>
            <a:lvl4pPr>
              <a:defRPr sz="1200"/>
            </a:lvl4pPr>
            <a:lvl5pPr>
              <a:defRPr sz="1200"/>
            </a:lvl5pPr>
            <a:lvl6pPr>
              <a:defRPr sz="1350"/>
            </a:lvl6pPr>
            <a:lvl7pPr>
              <a:defRPr sz="1350"/>
            </a:lvl7pPr>
            <a:lvl8pPr>
              <a:defRPr sz="1350" baseline="0"/>
            </a:lvl8pPr>
            <a:lvl9pPr>
              <a:defRPr sz="135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8E36636D-D922-432D-A958-524484B5923D}" type="datetimeFigureOut">
              <a:rPr lang="en-US"/>
              <a:pPr/>
              <a:t>11/1/2016</a:t>
            </a:fld>
            <a:endParaRPr/>
          </a:p>
        </p:txBody>
      </p:sp>
      <p:sp>
        <p:nvSpPr>
          <p:cNvPr id="7" name="Slide Number Placeholder 6"/>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38607757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917448" y="1803400"/>
            <a:ext cx="3578286" cy="711200"/>
          </a:xfrm>
        </p:spPr>
        <p:txBody>
          <a:bodyPr anchor="ctr">
            <a:normAutofit/>
          </a:bodyPr>
          <a:lstStyle>
            <a:lvl1pPr marL="0" indent="0">
              <a:lnSpc>
                <a:spcPct val="90000"/>
              </a:lnSpc>
              <a:spcBef>
                <a:spcPts val="0"/>
              </a:spcBef>
              <a:buNone/>
              <a:defRPr sz="1500" b="1"/>
            </a:lvl1pPr>
            <a:lvl2pPr marL="342991" indent="0">
              <a:buNone/>
              <a:defRPr sz="1500" b="1"/>
            </a:lvl2pPr>
            <a:lvl3pPr marL="685983" indent="0">
              <a:buNone/>
              <a:defRPr sz="1350" b="1"/>
            </a:lvl3pPr>
            <a:lvl4pPr marL="1028974" indent="0">
              <a:buNone/>
              <a:defRPr sz="1200" b="1"/>
            </a:lvl4pPr>
            <a:lvl5pPr marL="1371966" indent="0">
              <a:buNone/>
              <a:defRPr sz="1200" b="1"/>
            </a:lvl5pPr>
            <a:lvl6pPr marL="1714957" indent="0">
              <a:buNone/>
              <a:defRPr sz="1200" b="1"/>
            </a:lvl6pPr>
            <a:lvl7pPr marL="2057949" indent="0">
              <a:buNone/>
              <a:defRPr sz="1200" b="1"/>
            </a:lvl7pPr>
            <a:lvl8pPr marL="2400940" indent="0">
              <a:buNone/>
              <a:defRPr sz="1200" b="1"/>
            </a:lvl8pPr>
            <a:lvl9pPr marL="2743932" indent="0">
              <a:buNone/>
              <a:defRPr sz="1200" b="1"/>
            </a:lvl9pPr>
          </a:lstStyle>
          <a:p>
            <a:pPr lvl="0"/>
            <a:r>
              <a:rPr lang="en-US"/>
              <a:t>Edit Master text styles</a:t>
            </a:r>
          </a:p>
        </p:txBody>
      </p:sp>
      <p:sp>
        <p:nvSpPr>
          <p:cNvPr id="4" name="Content Placeholder 3"/>
          <p:cNvSpPr>
            <a:spLocks noGrp="1"/>
          </p:cNvSpPr>
          <p:nvPr>
            <p:ph sz="half" idx="2"/>
          </p:nvPr>
        </p:nvSpPr>
        <p:spPr>
          <a:xfrm>
            <a:off x="914400" y="2514600"/>
            <a:ext cx="3581400" cy="3556000"/>
          </a:xfrm>
        </p:spPr>
        <p:txBody>
          <a:bodyPr>
            <a:normAutofit/>
          </a:bodyPr>
          <a:lstStyle>
            <a:lvl1pPr>
              <a:spcBef>
                <a:spcPts val="1200"/>
              </a:spcBef>
              <a:defRPr sz="1500"/>
            </a:lvl1pPr>
            <a:lvl2pPr>
              <a:defRPr sz="1350"/>
            </a:lvl2pPr>
            <a:lvl3pPr>
              <a:defRPr sz="1200"/>
            </a:lvl3pPr>
            <a:lvl4pPr>
              <a:defRPr sz="1050"/>
            </a:lvl4pPr>
            <a:lvl5pPr>
              <a:defRPr sz="1050"/>
            </a:lvl5pPr>
            <a:lvl6pPr>
              <a:defRPr sz="1050"/>
            </a:lvl6pPr>
            <a:lvl7pPr>
              <a:defRPr sz="1050"/>
            </a:lvl7pPr>
            <a:lvl8pPr>
              <a:defRPr sz="1050"/>
            </a:lvl8pPr>
            <a:lvl9pPr>
              <a:defRPr sz="105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4651248" y="1803400"/>
            <a:ext cx="3578286" cy="711200"/>
          </a:xfrm>
        </p:spPr>
        <p:txBody>
          <a:bodyPr anchor="ctr">
            <a:normAutofit/>
          </a:bodyPr>
          <a:lstStyle>
            <a:lvl1pPr marL="0" indent="0">
              <a:lnSpc>
                <a:spcPct val="90000"/>
              </a:lnSpc>
              <a:spcBef>
                <a:spcPts val="0"/>
              </a:spcBef>
              <a:buNone/>
              <a:defRPr sz="1500" b="1"/>
            </a:lvl1pPr>
            <a:lvl2pPr marL="342991" indent="0">
              <a:buNone/>
              <a:defRPr sz="1500" b="1"/>
            </a:lvl2pPr>
            <a:lvl3pPr marL="685983" indent="0">
              <a:buNone/>
              <a:defRPr sz="1350" b="1"/>
            </a:lvl3pPr>
            <a:lvl4pPr marL="1028974" indent="0">
              <a:buNone/>
              <a:defRPr sz="1200" b="1"/>
            </a:lvl4pPr>
            <a:lvl5pPr marL="1371966" indent="0">
              <a:buNone/>
              <a:defRPr sz="1200" b="1"/>
            </a:lvl5pPr>
            <a:lvl6pPr marL="1714957" indent="0">
              <a:buNone/>
              <a:defRPr sz="1200" b="1"/>
            </a:lvl6pPr>
            <a:lvl7pPr marL="2057949" indent="0">
              <a:buNone/>
              <a:defRPr sz="1200" b="1"/>
            </a:lvl7pPr>
            <a:lvl8pPr marL="2400940" indent="0">
              <a:buNone/>
              <a:defRPr sz="1200" b="1"/>
            </a:lvl8pPr>
            <a:lvl9pPr marL="2743932" indent="0">
              <a:buNone/>
              <a:defRPr sz="1200" b="1"/>
            </a:lvl9pPr>
          </a:lstStyle>
          <a:p>
            <a:pPr lvl="0"/>
            <a:r>
              <a:rPr lang="en-US"/>
              <a:t>Edit Master text styles</a:t>
            </a:r>
          </a:p>
        </p:txBody>
      </p:sp>
      <p:sp>
        <p:nvSpPr>
          <p:cNvPr id="6" name="Content Placeholder 5"/>
          <p:cNvSpPr>
            <a:spLocks noGrp="1"/>
          </p:cNvSpPr>
          <p:nvPr>
            <p:ph sz="quarter" idx="4"/>
          </p:nvPr>
        </p:nvSpPr>
        <p:spPr>
          <a:xfrm>
            <a:off x="4648200" y="2514600"/>
            <a:ext cx="3581400" cy="3556000"/>
          </a:xfrm>
        </p:spPr>
        <p:txBody>
          <a:bodyPr>
            <a:normAutofit/>
          </a:bodyPr>
          <a:lstStyle>
            <a:lvl1pPr>
              <a:spcBef>
                <a:spcPts val="1200"/>
              </a:spcBef>
              <a:defRPr sz="1500"/>
            </a:lvl1pPr>
            <a:lvl2pPr>
              <a:defRPr sz="1350"/>
            </a:lvl2pPr>
            <a:lvl3pPr>
              <a:defRPr sz="1200"/>
            </a:lvl3pPr>
            <a:lvl4pPr>
              <a:defRPr sz="1050"/>
            </a:lvl4pPr>
            <a:lvl5pPr>
              <a:defRPr sz="1050"/>
            </a:lvl5pPr>
            <a:lvl6pPr>
              <a:defRPr sz="1050"/>
            </a:lvl6pPr>
            <a:lvl7pPr>
              <a:defRPr sz="1050"/>
            </a:lvl7pPr>
            <a:lvl8pPr>
              <a:defRPr sz="1050"/>
            </a:lvl8pPr>
            <a:lvl9pPr>
              <a:defRPr sz="105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a:p>
        </p:txBody>
      </p:sp>
      <p:sp>
        <p:nvSpPr>
          <p:cNvPr id="7" name="Date Placeholder 6"/>
          <p:cNvSpPr>
            <a:spLocks noGrp="1"/>
          </p:cNvSpPr>
          <p:nvPr>
            <p:ph type="dt" sz="half" idx="10"/>
          </p:nvPr>
        </p:nvSpPr>
        <p:spPr/>
        <p:txBody>
          <a:bodyPr/>
          <a:lstStyle/>
          <a:p>
            <a:fld id="{8E36636D-D922-432D-A958-524484B5923D}" type="datetimeFigureOut">
              <a:rPr lang="en-US"/>
              <a:pPr/>
              <a:t>11/1/2016</a:t>
            </a:fld>
            <a:endParaRPr/>
          </a:p>
        </p:txBody>
      </p:sp>
      <p:sp>
        <p:nvSpPr>
          <p:cNvPr id="9" name="Slide Number Placeholder 8"/>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37425832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8E36636D-D922-432D-A958-524484B5923D}" type="datetimeFigureOut">
              <a:rPr lang="en-US"/>
              <a:pPr/>
              <a:t>11/1/2016</a:t>
            </a:fld>
            <a:endParaRPr/>
          </a:p>
        </p:txBody>
      </p:sp>
      <p:sp>
        <p:nvSpPr>
          <p:cNvPr id="5" name="Slide Number Placeholder 4"/>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15659345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8E36636D-D922-432D-A958-524484B5923D}" type="datetimeFigureOut">
              <a:rPr lang="en-US"/>
              <a:pPr/>
              <a:t>11/1/2016</a:t>
            </a:fld>
            <a:endParaRPr/>
          </a:p>
        </p:txBody>
      </p:sp>
      <p:sp>
        <p:nvSpPr>
          <p:cNvPr id="4" name="Slide Number Placeholder 3"/>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1212877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a:bodyPr>
          <a:lstStyle>
            <a:lvl1pPr algn="l">
              <a:defRPr sz="2401" b="0"/>
            </a:lvl1pPr>
          </a:lstStyle>
          <a:p>
            <a:r>
              <a:rPr lang="en-US"/>
              <a:t>Click to edit Master title style</a:t>
            </a:r>
            <a:endParaRPr/>
          </a:p>
        </p:txBody>
      </p:sp>
      <p:sp>
        <p:nvSpPr>
          <p:cNvPr id="3" name="Content Placeholder 2"/>
          <p:cNvSpPr>
            <a:spLocks noGrp="1"/>
          </p:cNvSpPr>
          <p:nvPr>
            <p:ph idx="1"/>
          </p:nvPr>
        </p:nvSpPr>
        <p:spPr>
          <a:xfrm>
            <a:off x="914401" y="1803401"/>
            <a:ext cx="4953001" cy="4267201"/>
          </a:xfrm>
        </p:spPr>
        <p:txBody>
          <a:bodyPr>
            <a:normAutofit/>
          </a:bodyPr>
          <a:lstStyle>
            <a:lvl1pPr>
              <a:defRPr sz="1800"/>
            </a:lvl1pPr>
            <a:lvl2pPr>
              <a:defRPr sz="1500"/>
            </a:lvl2pPr>
            <a:lvl3pPr>
              <a:defRPr sz="1350"/>
            </a:lvl3pPr>
            <a:lvl4pPr>
              <a:defRPr sz="1200"/>
            </a:lvl4pPr>
            <a:lvl5pPr>
              <a:defRPr sz="1200"/>
            </a:lvl5pPr>
            <a:lvl6pPr>
              <a:defRPr sz="1200"/>
            </a:lvl6pPr>
            <a:lvl7pPr>
              <a:defRPr sz="1200"/>
            </a:lvl7pPr>
            <a:lvl8pPr>
              <a:defRPr sz="1200" baseline="0"/>
            </a:lvl8pPr>
            <a:lvl9pPr>
              <a:defRPr sz="12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6096000" y="1803401"/>
            <a:ext cx="2133601" cy="4267201"/>
          </a:xfrm>
        </p:spPr>
        <p:txBody>
          <a:bodyPr>
            <a:normAutofit/>
          </a:bodyPr>
          <a:lstStyle>
            <a:lvl1pPr marL="0" indent="0">
              <a:spcBef>
                <a:spcPts val="1200"/>
              </a:spcBef>
              <a:buNone/>
              <a:defRPr sz="1500"/>
            </a:lvl1pPr>
            <a:lvl2pPr marL="342991" indent="0">
              <a:buNone/>
              <a:defRPr sz="900"/>
            </a:lvl2pPr>
            <a:lvl3pPr marL="685983" indent="0">
              <a:buNone/>
              <a:defRPr sz="750"/>
            </a:lvl3pPr>
            <a:lvl4pPr marL="1028974" indent="0">
              <a:buNone/>
              <a:defRPr sz="675"/>
            </a:lvl4pPr>
            <a:lvl5pPr marL="1371966" indent="0">
              <a:buNone/>
              <a:defRPr sz="675"/>
            </a:lvl5pPr>
            <a:lvl6pPr marL="1714957" indent="0">
              <a:buNone/>
              <a:defRPr sz="675"/>
            </a:lvl6pPr>
            <a:lvl7pPr marL="2057949" indent="0">
              <a:buNone/>
              <a:defRPr sz="675"/>
            </a:lvl7pPr>
            <a:lvl8pPr marL="2400940" indent="0">
              <a:buNone/>
              <a:defRPr sz="675"/>
            </a:lvl8pPr>
            <a:lvl9pPr marL="2743932" indent="0">
              <a:buNone/>
              <a:defRPr sz="675"/>
            </a:lvl9pPr>
          </a:lstStyle>
          <a:p>
            <a:pPr lvl="0"/>
            <a:r>
              <a:rPr lang="en-US"/>
              <a:t>Edit Master text styles</a:t>
            </a: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8E36636D-D922-432D-A958-524484B5923D}" type="datetimeFigureOut">
              <a:rPr lang="en-US"/>
              <a:pPr/>
              <a:t>11/1/2016</a:t>
            </a:fld>
            <a:endParaRPr/>
          </a:p>
        </p:txBody>
      </p:sp>
      <p:sp>
        <p:nvSpPr>
          <p:cNvPr id="7" name="Slide Number Placeholder 6"/>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18586462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a:bodyPr>
          <a:lstStyle>
            <a:lvl1pPr algn="l">
              <a:defRPr sz="2401" b="0"/>
            </a:lvl1pPr>
          </a:lstStyle>
          <a:p>
            <a:r>
              <a:rPr lang="en-US"/>
              <a:t>Click to edit Master title style</a:t>
            </a:r>
            <a:endParaRPr/>
          </a:p>
        </p:txBody>
      </p:sp>
      <p:sp>
        <p:nvSpPr>
          <p:cNvPr id="8" name="Rectangle 7"/>
          <p:cNvSpPr/>
          <p:nvPr/>
        </p:nvSpPr>
        <p:spPr>
          <a:xfrm>
            <a:off x="914400" y="1803400"/>
            <a:ext cx="4953000" cy="4267200"/>
          </a:xfrm>
          <a:prstGeom prst="rect">
            <a:avLst/>
          </a:prstGeom>
          <a:noFill/>
          <a:ln w="1270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algn="ctr"/>
            <a:endParaRPr sz="1350"/>
          </a:p>
        </p:txBody>
      </p:sp>
      <p:sp>
        <p:nvSpPr>
          <p:cNvPr id="3" name="Picture Placeholder 2" descr="An empty placeholder to add an image. Click on the placeholder and select the image that you wish to add."/>
          <p:cNvSpPr>
            <a:spLocks noGrp="1"/>
          </p:cNvSpPr>
          <p:nvPr>
            <p:ph type="pic" idx="1"/>
          </p:nvPr>
        </p:nvSpPr>
        <p:spPr>
          <a:xfrm>
            <a:off x="1004316" y="1925320"/>
            <a:ext cx="4773168" cy="4023360"/>
          </a:xfrm>
          <a:solidFill>
            <a:schemeClr val="bg2"/>
          </a:solidFill>
        </p:spPr>
        <p:txBody>
          <a:bodyPr tIns="914400">
            <a:normAutofit/>
          </a:bodyPr>
          <a:lstStyle>
            <a:lvl1pPr marL="0" indent="0" algn="ctr">
              <a:buNone/>
              <a:defRPr sz="1800"/>
            </a:lvl1pPr>
            <a:lvl2pPr marL="342991" indent="0">
              <a:buNone/>
              <a:defRPr sz="2101"/>
            </a:lvl2pPr>
            <a:lvl3pPr marL="685983" indent="0">
              <a:buNone/>
              <a:defRPr sz="1800"/>
            </a:lvl3pPr>
            <a:lvl4pPr marL="1028974" indent="0">
              <a:buNone/>
              <a:defRPr sz="1500"/>
            </a:lvl4pPr>
            <a:lvl5pPr marL="1371966" indent="0">
              <a:buNone/>
              <a:defRPr sz="1500"/>
            </a:lvl5pPr>
            <a:lvl6pPr marL="1714957" indent="0">
              <a:buNone/>
              <a:defRPr sz="1500"/>
            </a:lvl6pPr>
            <a:lvl7pPr marL="2057949" indent="0">
              <a:buNone/>
              <a:defRPr sz="1500"/>
            </a:lvl7pPr>
            <a:lvl8pPr marL="2400940" indent="0">
              <a:buNone/>
              <a:defRPr sz="1500"/>
            </a:lvl8pPr>
            <a:lvl9pPr marL="2743932" indent="0">
              <a:buNone/>
              <a:defRPr sz="1500"/>
            </a:lvl9pPr>
          </a:lstStyle>
          <a:p>
            <a:r>
              <a:rPr lang="en-US"/>
              <a:t>Click icon to add picture</a:t>
            </a:r>
            <a:endParaRPr/>
          </a:p>
        </p:txBody>
      </p:sp>
      <p:sp>
        <p:nvSpPr>
          <p:cNvPr id="4" name="Text Placeholder 3"/>
          <p:cNvSpPr>
            <a:spLocks noGrp="1"/>
          </p:cNvSpPr>
          <p:nvPr>
            <p:ph type="body" sz="half" idx="2"/>
          </p:nvPr>
        </p:nvSpPr>
        <p:spPr>
          <a:xfrm>
            <a:off x="6096000" y="1803401"/>
            <a:ext cx="2133601" cy="4165600"/>
          </a:xfrm>
        </p:spPr>
        <p:txBody>
          <a:bodyPr>
            <a:normAutofit/>
          </a:bodyPr>
          <a:lstStyle>
            <a:lvl1pPr marL="0" indent="0">
              <a:spcBef>
                <a:spcPts val="1200"/>
              </a:spcBef>
              <a:buNone/>
              <a:defRPr sz="1500"/>
            </a:lvl1pPr>
            <a:lvl2pPr marL="342991" indent="0">
              <a:buNone/>
              <a:defRPr sz="900"/>
            </a:lvl2pPr>
            <a:lvl3pPr marL="685983" indent="0">
              <a:buNone/>
              <a:defRPr sz="750"/>
            </a:lvl3pPr>
            <a:lvl4pPr marL="1028974" indent="0">
              <a:buNone/>
              <a:defRPr sz="675"/>
            </a:lvl4pPr>
            <a:lvl5pPr marL="1371966" indent="0">
              <a:buNone/>
              <a:defRPr sz="675"/>
            </a:lvl5pPr>
            <a:lvl6pPr marL="1714957" indent="0">
              <a:buNone/>
              <a:defRPr sz="675"/>
            </a:lvl6pPr>
            <a:lvl7pPr marL="2057949" indent="0">
              <a:buNone/>
              <a:defRPr sz="675"/>
            </a:lvl7pPr>
            <a:lvl8pPr marL="2400940" indent="0">
              <a:buNone/>
              <a:defRPr sz="675"/>
            </a:lvl8pPr>
            <a:lvl9pPr marL="2743932" indent="0">
              <a:buNone/>
              <a:defRPr sz="675"/>
            </a:lvl9pPr>
          </a:lstStyle>
          <a:p>
            <a:pPr lvl="0"/>
            <a:r>
              <a:rPr lang="en-US"/>
              <a:t>Edit Master text styles</a:t>
            </a: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8E36636D-D922-432D-A958-524484B5923D}" type="datetimeFigureOut">
              <a:rPr lang="en-US"/>
              <a:pPr/>
              <a:t>11/1/2016</a:t>
            </a:fld>
            <a:endParaRPr/>
          </a:p>
        </p:txBody>
      </p:sp>
      <p:sp>
        <p:nvSpPr>
          <p:cNvPr id="7" name="Slide Number Placeholder 6"/>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24050573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3"/>
          <a:stretch>
            <a:fillRect/>
          </a:stretch>
        </a:blipFill>
        <a:effectLst/>
      </p:bgPr>
    </p:bg>
    <p:spTree>
      <p:nvGrpSpPr>
        <p:cNvPr id="1" name=""/>
        <p:cNvGrpSpPr/>
        <p:nvPr/>
      </p:nvGrpSpPr>
      <p:grpSpPr>
        <a:xfrm>
          <a:off x="0" y="0"/>
          <a:ext cx="0" cy="0"/>
          <a:chOff x="0" y="0"/>
          <a:chExt cx="0" cy="0"/>
        </a:xfrm>
      </p:grpSpPr>
      <p:sp>
        <p:nvSpPr>
          <p:cNvPr id="10" name="Rectangle 9"/>
          <p:cNvSpPr/>
          <p:nvPr/>
        </p:nvSpPr>
        <p:spPr>
          <a:xfrm>
            <a:off x="0" y="0"/>
            <a:ext cx="9144000" cy="6858000"/>
          </a:xfrm>
          <a:prstGeom prst="rect">
            <a:avLst/>
          </a:prstGeom>
          <a:ln>
            <a:noFill/>
          </a:ln>
        </p:spPr>
        <p:style>
          <a:lnRef idx="2">
            <a:schemeClr val="accent1">
              <a:shade val="50000"/>
            </a:schemeClr>
          </a:lnRef>
          <a:fillRef idx="1003">
            <a:schemeClr val="dk1"/>
          </a:fillRef>
          <a:effectRef idx="0">
            <a:schemeClr val="accent1"/>
          </a:effectRef>
          <a:fontRef idx="minor">
            <a:schemeClr val="lt1"/>
          </a:fontRef>
        </p:style>
        <p:txBody>
          <a:bodyPr rtlCol="0" anchor="ctr"/>
          <a:lstStyle/>
          <a:p>
            <a:pPr algn="ctr"/>
            <a:endParaRPr sz="1800"/>
          </a:p>
        </p:txBody>
      </p:sp>
      <p:sp>
        <p:nvSpPr>
          <p:cNvPr id="8" name="Rounded Rectangle 7"/>
          <p:cNvSpPr/>
          <p:nvPr/>
        </p:nvSpPr>
        <p:spPr>
          <a:xfrm>
            <a:off x="228600" y="301752"/>
            <a:ext cx="8686800" cy="6254496"/>
          </a:xfrm>
          <a:prstGeom prst="roundRect">
            <a:avLst>
              <a:gd name="adj" fmla="val 2341"/>
            </a:avLst>
          </a:prstGeom>
          <a:solidFill>
            <a:srgbClr val="FFFFFF"/>
          </a:solidFill>
          <a:ln>
            <a:noFill/>
          </a:ln>
          <a:effectLst>
            <a:innerShdw blurRad="508000">
              <a:srgbClr val="FFD14B">
                <a:alpha val="69804"/>
              </a:srgbClr>
            </a:innerShdw>
          </a:effectLst>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algn="ctr"/>
            <a:endParaRPr sz="1350"/>
          </a:p>
        </p:txBody>
      </p:sp>
      <p:sp>
        <p:nvSpPr>
          <p:cNvPr id="2" name="Title Placeholder 1"/>
          <p:cNvSpPr>
            <a:spLocks noGrp="1"/>
          </p:cNvSpPr>
          <p:nvPr>
            <p:ph type="title"/>
          </p:nvPr>
        </p:nvSpPr>
        <p:spPr>
          <a:xfrm>
            <a:off x="914400" y="431800"/>
            <a:ext cx="7315200" cy="11684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914400" y="1803400"/>
            <a:ext cx="7315200" cy="4267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3"/>
          </p:nvPr>
        </p:nvSpPr>
        <p:spPr>
          <a:xfrm>
            <a:off x="914400" y="6172200"/>
            <a:ext cx="5562601" cy="304800"/>
          </a:xfrm>
          <a:prstGeom prst="rect">
            <a:avLst/>
          </a:prstGeom>
        </p:spPr>
        <p:txBody>
          <a:bodyPr vert="horz" lIns="91440" tIns="45720" rIns="91440" bIns="45720" rtlCol="0" anchor="ctr"/>
          <a:lstStyle>
            <a:lvl1pPr algn="l">
              <a:defRPr sz="825">
                <a:solidFill>
                  <a:schemeClr val="tx1"/>
                </a:solidFill>
              </a:defRPr>
            </a:lvl1pPr>
          </a:lstStyle>
          <a:p>
            <a:endParaRPr/>
          </a:p>
        </p:txBody>
      </p:sp>
      <p:sp>
        <p:nvSpPr>
          <p:cNvPr id="4" name="Date Placeholder 3"/>
          <p:cNvSpPr>
            <a:spLocks noGrp="1"/>
          </p:cNvSpPr>
          <p:nvPr>
            <p:ph type="dt" sz="half" idx="2"/>
          </p:nvPr>
        </p:nvSpPr>
        <p:spPr>
          <a:xfrm>
            <a:off x="6629400" y="6172200"/>
            <a:ext cx="914400" cy="304800"/>
          </a:xfrm>
          <a:prstGeom prst="rect">
            <a:avLst/>
          </a:prstGeom>
        </p:spPr>
        <p:txBody>
          <a:bodyPr vert="horz" lIns="91440" tIns="45720" rIns="91440" bIns="45720" rtlCol="0" anchor="ctr"/>
          <a:lstStyle>
            <a:lvl1pPr algn="r">
              <a:defRPr sz="825">
                <a:solidFill>
                  <a:schemeClr val="tx1"/>
                </a:solidFill>
              </a:defRPr>
            </a:lvl1pPr>
          </a:lstStyle>
          <a:p>
            <a:fld id="{8E36636D-D922-432D-A958-524484B5923D}" type="datetimeFigureOut">
              <a:rPr lang="en-US"/>
              <a:pPr/>
              <a:t>11/1/2016</a:t>
            </a:fld>
            <a:endParaRPr/>
          </a:p>
        </p:txBody>
      </p:sp>
      <p:sp>
        <p:nvSpPr>
          <p:cNvPr id="6" name="Slide Number Placeholder 5"/>
          <p:cNvSpPr>
            <a:spLocks noGrp="1"/>
          </p:cNvSpPr>
          <p:nvPr>
            <p:ph type="sldNum" sz="quarter" idx="4"/>
          </p:nvPr>
        </p:nvSpPr>
        <p:spPr>
          <a:xfrm>
            <a:off x="7696201" y="6172200"/>
            <a:ext cx="533400" cy="304800"/>
          </a:xfrm>
          <a:prstGeom prst="rect">
            <a:avLst/>
          </a:prstGeom>
        </p:spPr>
        <p:txBody>
          <a:bodyPr vert="horz" lIns="91440" tIns="45720" rIns="91440" bIns="45720" rtlCol="0" anchor="ctr"/>
          <a:lstStyle>
            <a:lvl1pPr algn="r">
              <a:defRPr sz="825">
                <a:solidFill>
                  <a:schemeClr val="tx1"/>
                </a:solidFill>
              </a:defRPr>
            </a:lvl1pPr>
          </a:lstStyle>
          <a:p>
            <a:fld id="{DF28FB93-0A08-4E7D-8E63-9EFA29F1E093}" type="slidenum">
              <a:rPr/>
              <a:pPr/>
              <a:t>‹#›</a:t>
            </a:fld>
            <a:endParaRPr/>
          </a:p>
        </p:txBody>
      </p:sp>
    </p:spTree>
    <p:extLst>
      <p:ext uri="{BB962C8B-B14F-4D97-AF65-F5344CB8AC3E}">
        <p14:creationId xmlns:p14="http://schemas.microsoft.com/office/powerpoint/2010/main" val="507221724"/>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685983" rtl="0" eaLnBrk="1" latinLnBrk="0" hangingPunct="1">
        <a:spcBef>
          <a:spcPct val="0"/>
        </a:spcBef>
        <a:buNone/>
        <a:defRPr sz="2401" kern="1200">
          <a:solidFill>
            <a:schemeClr val="tx1"/>
          </a:solidFill>
          <a:latin typeface="+mj-lt"/>
          <a:ea typeface="+mj-ea"/>
          <a:cs typeface="+mj-cs"/>
        </a:defRPr>
      </a:lvl1pPr>
    </p:titleStyle>
    <p:bodyStyle>
      <a:lvl1pPr marL="185215" indent="-185215" algn="l" defTabSz="685983" rtl="0" eaLnBrk="1" latinLnBrk="0" hangingPunct="1">
        <a:lnSpc>
          <a:spcPct val="90000"/>
        </a:lnSpc>
        <a:spcBef>
          <a:spcPts val="1350"/>
        </a:spcBef>
        <a:buClr>
          <a:schemeClr val="tx1"/>
        </a:buClr>
        <a:buFont typeface="Arial" pitchFamily="34" charset="0"/>
        <a:buChar char="•"/>
        <a:defRPr sz="1800" kern="1200">
          <a:solidFill>
            <a:schemeClr val="tx1"/>
          </a:solidFill>
          <a:latin typeface="+mn-lt"/>
          <a:ea typeface="+mn-ea"/>
          <a:cs typeface="+mn-cs"/>
        </a:defRPr>
      </a:lvl1pPr>
      <a:lvl2pPr marL="411590" indent="-185215" algn="l" defTabSz="685983" rtl="0" eaLnBrk="1" latinLnBrk="0" hangingPunct="1">
        <a:lnSpc>
          <a:spcPct val="90000"/>
        </a:lnSpc>
        <a:spcBef>
          <a:spcPts val="600"/>
        </a:spcBef>
        <a:buClr>
          <a:schemeClr val="tx1"/>
        </a:buClr>
        <a:buFont typeface="Arial" pitchFamily="34" charset="0"/>
        <a:buChar char="•"/>
        <a:defRPr sz="1500" kern="1200">
          <a:solidFill>
            <a:schemeClr val="tx1"/>
          </a:solidFill>
          <a:latin typeface="+mn-lt"/>
          <a:ea typeface="+mn-ea"/>
          <a:cs typeface="+mn-cs"/>
        </a:defRPr>
      </a:lvl2pPr>
      <a:lvl3pPr marL="637964" indent="-185215" algn="l" defTabSz="685983" rtl="0" eaLnBrk="1" latinLnBrk="0" hangingPunct="1">
        <a:lnSpc>
          <a:spcPct val="90000"/>
        </a:lnSpc>
        <a:spcBef>
          <a:spcPts val="600"/>
        </a:spcBef>
        <a:buClr>
          <a:schemeClr val="tx1"/>
        </a:buClr>
        <a:buFont typeface="Arial" pitchFamily="34" charset="0"/>
        <a:buChar char="•"/>
        <a:defRPr sz="1350" kern="1200">
          <a:solidFill>
            <a:schemeClr val="tx1"/>
          </a:solidFill>
          <a:latin typeface="+mn-lt"/>
          <a:ea typeface="+mn-ea"/>
          <a:cs typeface="+mn-cs"/>
        </a:defRPr>
      </a:lvl3pPr>
      <a:lvl4pPr marL="864338" indent="-185215" algn="l" defTabSz="685983" rtl="0" eaLnBrk="1" latinLnBrk="0" hangingPunct="1">
        <a:lnSpc>
          <a:spcPct val="90000"/>
        </a:lnSpc>
        <a:spcBef>
          <a:spcPts val="600"/>
        </a:spcBef>
        <a:buClr>
          <a:schemeClr val="tx1"/>
        </a:buClr>
        <a:buFont typeface="Arial" pitchFamily="34" charset="0"/>
        <a:buChar char="•"/>
        <a:defRPr sz="1200" kern="1200">
          <a:solidFill>
            <a:schemeClr val="tx1"/>
          </a:solidFill>
          <a:latin typeface="+mn-lt"/>
          <a:ea typeface="+mn-ea"/>
          <a:cs typeface="+mn-cs"/>
        </a:defRPr>
      </a:lvl4pPr>
      <a:lvl5pPr marL="1090713" indent="-185215" algn="l" defTabSz="685983" rtl="0" eaLnBrk="1" latinLnBrk="0" hangingPunct="1">
        <a:lnSpc>
          <a:spcPct val="90000"/>
        </a:lnSpc>
        <a:spcBef>
          <a:spcPts val="600"/>
        </a:spcBef>
        <a:buClr>
          <a:schemeClr val="tx1"/>
        </a:buClr>
        <a:buFont typeface="Arial" pitchFamily="34" charset="0"/>
        <a:buChar char="•"/>
        <a:defRPr sz="1200" kern="1200">
          <a:solidFill>
            <a:schemeClr val="tx1"/>
          </a:solidFill>
          <a:latin typeface="+mn-lt"/>
          <a:ea typeface="+mn-ea"/>
          <a:cs typeface="+mn-cs"/>
        </a:defRPr>
      </a:lvl5pPr>
      <a:lvl6pPr marL="1317087" indent="-185215" algn="l" defTabSz="685983" rtl="0" eaLnBrk="1" latinLnBrk="0" hangingPunct="1">
        <a:lnSpc>
          <a:spcPct val="90000"/>
        </a:lnSpc>
        <a:spcBef>
          <a:spcPts val="600"/>
        </a:spcBef>
        <a:buClr>
          <a:schemeClr val="tx1"/>
        </a:buClr>
        <a:buFont typeface="Arial" pitchFamily="34" charset="0"/>
        <a:buChar char="•"/>
        <a:defRPr sz="1200" kern="1200" baseline="0">
          <a:solidFill>
            <a:schemeClr val="tx1"/>
          </a:solidFill>
          <a:latin typeface="+mn-lt"/>
          <a:ea typeface="+mn-ea"/>
          <a:cs typeface="+mn-cs"/>
        </a:defRPr>
      </a:lvl6pPr>
      <a:lvl7pPr marL="1543461" indent="-185215" algn="l" defTabSz="685983" rtl="0" eaLnBrk="1" latinLnBrk="0" hangingPunct="1">
        <a:lnSpc>
          <a:spcPct val="90000"/>
        </a:lnSpc>
        <a:spcBef>
          <a:spcPts val="600"/>
        </a:spcBef>
        <a:buClr>
          <a:schemeClr val="tx1"/>
        </a:buClr>
        <a:buFont typeface="Arial" pitchFamily="34" charset="0"/>
        <a:buChar char="•"/>
        <a:defRPr sz="1200" kern="1200" baseline="0">
          <a:solidFill>
            <a:schemeClr val="tx1"/>
          </a:solidFill>
          <a:latin typeface="+mn-lt"/>
          <a:ea typeface="+mn-ea"/>
          <a:cs typeface="+mn-cs"/>
        </a:defRPr>
      </a:lvl7pPr>
      <a:lvl8pPr marL="1769836" indent="-185215" algn="l" defTabSz="685983" rtl="0" eaLnBrk="1" latinLnBrk="0" hangingPunct="1">
        <a:lnSpc>
          <a:spcPct val="90000"/>
        </a:lnSpc>
        <a:spcBef>
          <a:spcPts val="600"/>
        </a:spcBef>
        <a:buClr>
          <a:schemeClr val="tx1"/>
        </a:buClr>
        <a:buFont typeface="Arial" pitchFamily="34" charset="0"/>
        <a:buChar char="•"/>
        <a:defRPr sz="1200" kern="1200" baseline="0">
          <a:solidFill>
            <a:schemeClr val="tx1"/>
          </a:solidFill>
          <a:latin typeface="+mn-lt"/>
          <a:ea typeface="+mn-ea"/>
          <a:cs typeface="+mn-cs"/>
        </a:defRPr>
      </a:lvl8pPr>
      <a:lvl9pPr marL="1996210" indent="-185215" algn="l" defTabSz="685983" rtl="0" eaLnBrk="1" latinLnBrk="0" hangingPunct="1">
        <a:lnSpc>
          <a:spcPct val="90000"/>
        </a:lnSpc>
        <a:spcBef>
          <a:spcPts val="600"/>
        </a:spcBef>
        <a:buClr>
          <a:schemeClr val="tx1"/>
        </a:buClr>
        <a:buFont typeface="Arial" pitchFamily="34" charset="0"/>
        <a:buChar char="•"/>
        <a:defRPr sz="1200" kern="1200" baseline="0">
          <a:solidFill>
            <a:schemeClr val="tx1"/>
          </a:solidFill>
          <a:latin typeface="+mn-lt"/>
          <a:ea typeface="+mn-ea"/>
          <a:cs typeface="+mn-cs"/>
        </a:defRPr>
      </a:lvl9pPr>
    </p:bodyStyle>
    <p:otherStyle>
      <a:defPPr>
        <a:defRPr/>
      </a:defPPr>
      <a:lvl1pPr marL="0" algn="l" defTabSz="685983" rtl="0" eaLnBrk="1" latinLnBrk="0" hangingPunct="1">
        <a:defRPr sz="1350" kern="1200">
          <a:solidFill>
            <a:schemeClr val="tx1"/>
          </a:solidFill>
          <a:latin typeface="+mn-lt"/>
          <a:ea typeface="+mn-ea"/>
          <a:cs typeface="+mn-cs"/>
        </a:defRPr>
      </a:lvl1pPr>
      <a:lvl2pPr marL="342991" algn="l" defTabSz="685983" rtl="0" eaLnBrk="1" latinLnBrk="0" hangingPunct="1">
        <a:defRPr sz="1350" kern="1200">
          <a:solidFill>
            <a:schemeClr val="tx1"/>
          </a:solidFill>
          <a:latin typeface="+mn-lt"/>
          <a:ea typeface="+mn-ea"/>
          <a:cs typeface="+mn-cs"/>
        </a:defRPr>
      </a:lvl2pPr>
      <a:lvl3pPr marL="685983" algn="l" defTabSz="685983" rtl="0" eaLnBrk="1" latinLnBrk="0" hangingPunct="1">
        <a:defRPr sz="1350" kern="1200">
          <a:solidFill>
            <a:schemeClr val="tx1"/>
          </a:solidFill>
          <a:latin typeface="+mn-lt"/>
          <a:ea typeface="+mn-ea"/>
          <a:cs typeface="+mn-cs"/>
        </a:defRPr>
      </a:lvl3pPr>
      <a:lvl4pPr marL="1028974" algn="l" defTabSz="685983" rtl="0" eaLnBrk="1" latinLnBrk="0" hangingPunct="1">
        <a:defRPr sz="1350" kern="1200">
          <a:solidFill>
            <a:schemeClr val="tx1"/>
          </a:solidFill>
          <a:latin typeface="+mn-lt"/>
          <a:ea typeface="+mn-ea"/>
          <a:cs typeface="+mn-cs"/>
        </a:defRPr>
      </a:lvl4pPr>
      <a:lvl5pPr marL="1371966" algn="l" defTabSz="685983" rtl="0" eaLnBrk="1" latinLnBrk="0" hangingPunct="1">
        <a:defRPr sz="1350" kern="1200">
          <a:solidFill>
            <a:schemeClr val="tx1"/>
          </a:solidFill>
          <a:latin typeface="+mn-lt"/>
          <a:ea typeface="+mn-ea"/>
          <a:cs typeface="+mn-cs"/>
        </a:defRPr>
      </a:lvl5pPr>
      <a:lvl6pPr marL="1714957" algn="l" defTabSz="685983" rtl="0" eaLnBrk="1" latinLnBrk="0" hangingPunct="1">
        <a:defRPr sz="1350" kern="1200">
          <a:solidFill>
            <a:schemeClr val="tx1"/>
          </a:solidFill>
          <a:latin typeface="+mn-lt"/>
          <a:ea typeface="+mn-ea"/>
          <a:cs typeface="+mn-cs"/>
        </a:defRPr>
      </a:lvl6pPr>
      <a:lvl7pPr marL="2057949" algn="l" defTabSz="685983" rtl="0" eaLnBrk="1" latinLnBrk="0" hangingPunct="1">
        <a:defRPr sz="1350" kern="1200">
          <a:solidFill>
            <a:schemeClr val="tx1"/>
          </a:solidFill>
          <a:latin typeface="+mn-lt"/>
          <a:ea typeface="+mn-ea"/>
          <a:cs typeface="+mn-cs"/>
        </a:defRPr>
      </a:lvl7pPr>
      <a:lvl8pPr marL="2400940" algn="l" defTabSz="685983" rtl="0" eaLnBrk="1" latinLnBrk="0" hangingPunct="1">
        <a:defRPr sz="1350" kern="1200">
          <a:solidFill>
            <a:schemeClr val="tx1"/>
          </a:solidFill>
          <a:latin typeface="+mn-lt"/>
          <a:ea typeface="+mn-ea"/>
          <a:cs typeface="+mn-cs"/>
        </a:defRPr>
      </a:lvl8pPr>
      <a:lvl9pPr marL="2743932" algn="l" defTabSz="685983"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Đặc tả Phần mềm</a:t>
            </a:r>
          </a:p>
        </p:txBody>
      </p:sp>
      <p:sp>
        <p:nvSpPr>
          <p:cNvPr id="3" name="Subtitle 2"/>
          <p:cNvSpPr>
            <a:spLocks noGrp="1"/>
          </p:cNvSpPr>
          <p:nvPr>
            <p:ph type="subTitle" idx="1"/>
          </p:nvPr>
        </p:nvSpPr>
        <p:spPr/>
        <p:txBody>
          <a:bodyPr/>
          <a:lstStyle/>
          <a:p>
            <a:r>
              <a:rPr lang="en-US"/>
              <a:t>Nhóm sv:</a:t>
            </a:r>
          </a:p>
          <a:p>
            <a:r>
              <a:rPr lang="en-US"/>
              <a:t>VĂn vũ Tuấn, </a:t>
            </a:r>
          </a:p>
          <a:p>
            <a:r>
              <a:rPr lang="en-US"/>
              <a:t>Phạm ngọc linh, </a:t>
            </a:r>
          </a:p>
          <a:p>
            <a:r>
              <a:rPr lang="en-US"/>
              <a:t>Huỳnh đức đăng Khoa</a:t>
            </a:r>
          </a:p>
        </p:txBody>
      </p:sp>
    </p:spTree>
    <p:extLst>
      <p:ext uri="{BB962C8B-B14F-4D97-AF65-F5344CB8AC3E}">
        <p14:creationId xmlns:p14="http://schemas.microsoft.com/office/powerpoint/2010/main" val="27075430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Đặc điểm</a:t>
            </a:r>
          </a:p>
        </p:txBody>
      </p:sp>
      <p:sp>
        <p:nvSpPr>
          <p:cNvPr id="3" name="Content Placeholder 2"/>
          <p:cNvSpPr>
            <a:spLocks noGrp="1"/>
          </p:cNvSpPr>
          <p:nvPr>
            <p:ph idx="1"/>
          </p:nvPr>
        </p:nvSpPr>
        <p:spPr/>
        <p:txBody>
          <a:bodyPr/>
          <a:lstStyle/>
          <a:p>
            <a:r>
              <a:rPr lang="en-US" dirty="0"/>
              <a:t>Khi nào bắt đầu?</a:t>
            </a:r>
          </a:p>
          <a:p>
            <a:pPr lvl="1"/>
            <a:r>
              <a:rPr lang="en-US" dirty="0"/>
              <a:t>Theo lý thuyết, R.E bắt đầu với hoạt động nghiên cứu tính khả thi (feasibility study) để sinh ra tài liệu về tính khả thi của dự án (feasibility report).</a:t>
            </a:r>
          </a:p>
          <a:p>
            <a:pPr lvl="1"/>
            <a:r>
              <a:rPr lang="en-US" dirty="0"/>
              <a:t>Đôi khi nghiên cứu tính khả thi sẽ dẫn đến quyết định không tiếp tục phát triển sản phẩm đó nữa.</a:t>
            </a:r>
          </a:p>
          <a:p>
            <a:pPr lvl="1"/>
            <a:r>
              <a:rPr lang="en-US" dirty="0"/>
              <a:t>Nếu nghiên cứu tính khả thi đề nghị tiếp tục phát triển sản phẩm thì giai đoạn phân tích yêu cầu sẽ được tiến hành.</a:t>
            </a:r>
          </a:p>
          <a:p>
            <a:r>
              <a:rPr lang="en-US" dirty="0"/>
              <a:t>Sản phẩm cuối cùng:</a:t>
            </a:r>
          </a:p>
          <a:p>
            <a:pPr lvl="1"/>
            <a:r>
              <a:rPr lang="en-US" dirty="0"/>
              <a:t>Tài liệu đặc tả yêu cầu phần mềm – SRS.</a:t>
            </a:r>
            <a:br>
              <a:rPr lang="en-US" dirty="0"/>
            </a:br>
            <a:endParaRPr lang="en-US" dirty="0"/>
          </a:p>
        </p:txBody>
      </p:sp>
    </p:spTree>
    <p:extLst>
      <p:ext uri="{BB962C8B-B14F-4D97-AF65-F5344CB8AC3E}">
        <p14:creationId xmlns:p14="http://schemas.microsoft.com/office/powerpoint/2010/main" val="27030776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Vai trò</a:t>
            </a:r>
          </a:p>
        </p:txBody>
      </p:sp>
      <p:sp>
        <p:nvSpPr>
          <p:cNvPr id="3" name="Content Placeholder 2"/>
          <p:cNvSpPr>
            <a:spLocks noGrp="1"/>
          </p:cNvSpPr>
          <p:nvPr>
            <p:ph idx="1"/>
          </p:nvPr>
        </p:nvSpPr>
        <p:spPr/>
        <p:txBody>
          <a:bodyPr/>
          <a:lstStyle/>
          <a:p>
            <a:r>
              <a:rPr lang="en-US" dirty="0"/>
              <a:t>SRS cho phép chúng ta biết được động lực cho việc phát triển hệ thống phần mềm</a:t>
            </a:r>
          </a:p>
          <a:p>
            <a:r>
              <a:rPr lang="en-US" dirty="0"/>
              <a:t>Các yêu cầu phần mềm giúp các kỹ sư quản lý sự phát triển của phần mềm qua thời gian.</a:t>
            </a:r>
          </a:p>
          <a:p>
            <a:r>
              <a:rPr lang="en-US" dirty="0"/>
              <a:t>Cách tiếp cận này phản ánh thực tế của một thế giới luôn thay đổi và nhu cầu sử dụng lại một phần đặc tả.</a:t>
            </a:r>
            <a:br>
              <a:rPr lang="en-US" dirty="0"/>
            </a:br>
            <a:endParaRPr lang="en-US" dirty="0"/>
          </a:p>
        </p:txBody>
      </p:sp>
    </p:spTree>
    <p:extLst>
      <p:ext uri="{BB962C8B-B14F-4D97-AF65-F5344CB8AC3E}">
        <p14:creationId xmlns:p14="http://schemas.microsoft.com/office/powerpoint/2010/main" val="24085748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Các hoạt động chính</a:t>
            </a:r>
          </a:p>
        </p:txBody>
      </p:sp>
      <p:sp>
        <p:nvSpPr>
          <p:cNvPr id="3" name="Content Placeholder 2"/>
          <p:cNvSpPr>
            <a:spLocks noGrp="1"/>
          </p:cNvSpPr>
          <p:nvPr>
            <p:ph idx="1"/>
          </p:nvPr>
        </p:nvSpPr>
        <p:spPr>
          <a:xfrm>
            <a:off x="932793" y="1752600"/>
            <a:ext cx="7315200" cy="4267200"/>
          </a:xfrm>
        </p:spPr>
        <p:txBody>
          <a:bodyPr>
            <a:normAutofit/>
          </a:bodyPr>
          <a:lstStyle/>
          <a:p>
            <a:r>
              <a:rPr lang="en-US"/>
              <a:t>Thu thập yêu cầu</a:t>
            </a:r>
          </a:p>
          <a:p>
            <a:r>
              <a:rPr lang="en-US"/>
              <a:t>Mô hình hóa yêu cầu</a:t>
            </a:r>
          </a:p>
          <a:p>
            <a:r>
              <a:rPr lang="en-US"/>
              <a:t>Phân tích yêu cầu</a:t>
            </a:r>
          </a:p>
          <a:p>
            <a:r>
              <a:rPr lang="en-US"/>
              <a:t>Lập tài liệu yêu cầu</a:t>
            </a:r>
          </a:p>
        </p:txBody>
      </p:sp>
      <p:sp>
        <p:nvSpPr>
          <p:cNvPr id="8" name="Oval 4"/>
          <p:cNvSpPr>
            <a:spLocks noChangeArrowheads="1"/>
          </p:cNvSpPr>
          <p:nvPr/>
        </p:nvSpPr>
        <p:spPr bwMode="auto">
          <a:xfrm>
            <a:off x="5524500" y="909321"/>
            <a:ext cx="1752600" cy="990600"/>
          </a:xfrm>
          <a:prstGeom prst="ellipse">
            <a:avLst/>
          </a:prstGeom>
          <a:solidFill>
            <a:schemeClr val="bg1"/>
          </a:solidFill>
          <a:ln w="9525">
            <a:solidFill>
              <a:schemeClr val="tx1"/>
            </a:solidFill>
            <a:round/>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sz="2400">
                <a:latin typeface="Times New Roman" panose="02020603050405020304" pitchFamily="18" charset="0"/>
              </a:rPr>
              <a:t>Xác định </a:t>
            </a:r>
            <a:br>
              <a:rPr lang="en-US" altLang="en-US" sz="2400">
                <a:latin typeface="Times New Roman" panose="02020603050405020304" pitchFamily="18" charset="0"/>
              </a:rPr>
            </a:br>
            <a:r>
              <a:rPr lang="en-US" altLang="en-US" sz="2400">
                <a:latin typeface="Times New Roman" panose="02020603050405020304" pitchFamily="18" charset="0"/>
              </a:rPr>
              <a:t>tính khả thi</a:t>
            </a:r>
          </a:p>
        </p:txBody>
      </p:sp>
      <p:sp>
        <p:nvSpPr>
          <p:cNvPr id="9" name="Rectangle 5"/>
          <p:cNvSpPr>
            <a:spLocks noChangeArrowheads="1"/>
          </p:cNvSpPr>
          <p:nvPr/>
        </p:nvSpPr>
        <p:spPr bwMode="auto">
          <a:xfrm>
            <a:off x="5524500" y="2357121"/>
            <a:ext cx="1752600" cy="457200"/>
          </a:xfrm>
          <a:prstGeom prst="rect">
            <a:avLst/>
          </a:prstGeom>
          <a:solidFill>
            <a:schemeClr val="bg1"/>
          </a:solidFill>
          <a:ln w="9525">
            <a:solidFill>
              <a:schemeClr val="tx1"/>
            </a:solidFill>
            <a:miter lim="800000"/>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sz="2400">
                <a:latin typeface="Times New Roman" panose="02020603050405020304" pitchFamily="18" charset="0"/>
              </a:rPr>
              <a:t>Thu thập</a:t>
            </a:r>
          </a:p>
        </p:txBody>
      </p:sp>
      <p:sp>
        <p:nvSpPr>
          <p:cNvPr id="10" name="Rectangle 6"/>
          <p:cNvSpPr>
            <a:spLocks noChangeArrowheads="1"/>
          </p:cNvSpPr>
          <p:nvPr/>
        </p:nvSpPr>
        <p:spPr bwMode="auto">
          <a:xfrm>
            <a:off x="5524500" y="3277712"/>
            <a:ext cx="1752600" cy="524600"/>
          </a:xfrm>
          <a:prstGeom prst="rect">
            <a:avLst/>
          </a:prstGeom>
          <a:solidFill>
            <a:schemeClr val="bg1"/>
          </a:solidFill>
          <a:ln w="9525">
            <a:solidFill>
              <a:schemeClr val="tx1"/>
            </a:solidFill>
            <a:miter lim="800000"/>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sz="2400">
                <a:latin typeface="Times New Roman" panose="02020603050405020304" pitchFamily="18" charset="0"/>
              </a:rPr>
              <a:t>Mô hình hóa </a:t>
            </a:r>
          </a:p>
        </p:txBody>
      </p:sp>
      <p:sp>
        <p:nvSpPr>
          <p:cNvPr id="11" name="Rectangle 7"/>
          <p:cNvSpPr>
            <a:spLocks noChangeArrowheads="1"/>
          </p:cNvSpPr>
          <p:nvPr/>
        </p:nvSpPr>
        <p:spPr bwMode="auto">
          <a:xfrm>
            <a:off x="5524500" y="4259512"/>
            <a:ext cx="1752600" cy="533400"/>
          </a:xfrm>
          <a:prstGeom prst="rect">
            <a:avLst/>
          </a:prstGeom>
          <a:solidFill>
            <a:schemeClr val="bg1"/>
          </a:solidFill>
          <a:ln w="9525">
            <a:solidFill>
              <a:schemeClr val="tx1"/>
            </a:solidFill>
            <a:miter lim="800000"/>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sz="2400">
                <a:latin typeface="Times New Roman" panose="02020603050405020304" pitchFamily="18" charset="0"/>
              </a:rPr>
              <a:t>Phân tích</a:t>
            </a:r>
          </a:p>
        </p:txBody>
      </p:sp>
      <p:sp>
        <p:nvSpPr>
          <p:cNvPr id="23" name="Oval 4"/>
          <p:cNvSpPr>
            <a:spLocks noChangeArrowheads="1"/>
          </p:cNvSpPr>
          <p:nvPr/>
        </p:nvSpPr>
        <p:spPr bwMode="auto">
          <a:xfrm>
            <a:off x="3276600" y="5021512"/>
            <a:ext cx="1657350" cy="914400"/>
          </a:xfrm>
          <a:prstGeom prst="ellipse">
            <a:avLst/>
          </a:prstGeom>
          <a:solidFill>
            <a:schemeClr val="bg1"/>
          </a:solidFill>
          <a:ln w="9525">
            <a:solidFill>
              <a:schemeClr val="tx1"/>
            </a:solidFill>
            <a:round/>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sz="2400">
                <a:latin typeface="Times New Roman" panose="02020603050405020304" pitchFamily="18" charset="0"/>
              </a:rPr>
              <a:t>SRS</a:t>
            </a:r>
          </a:p>
        </p:txBody>
      </p:sp>
      <p:cxnSp>
        <p:nvCxnSpPr>
          <p:cNvPr id="25" name="Connector: Elbow 24"/>
          <p:cNvCxnSpPr>
            <a:stCxn id="11" idx="3"/>
            <a:endCxn id="10" idx="3"/>
          </p:cNvCxnSpPr>
          <p:nvPr/>
        </p:nvCxnSpPr>
        <p:spPr>
          <a:xfrm flipV="1">
            <a:off x="7277100" y="3540012"/>
            <a:ext cx="12700" cy="986200"/>
          </a:xfrm>
          <a:prstGeom prst="bentConnector3">
            <a:avLst>
              <a:gd name="adj1" fmla="val 180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Connector: Elbow 29"/>
          <p:cNvCxnSpPr>
            <a:stCxn id="10" idx="1"/>
            <a:endCxn id="9" idx="1"/>
          </p:cNvCxnSpPr>
          <p:nvPr/>
        </p:nvCxnSpPr>
        <p:spPr>
          <a:xfrm rot="10800000">
            <a:off x="5524500" y="2585722"/>
            <a:ext cx="12700" cy="954291"/>
          </a:xfrm>
          <a:prstGeom prst="bentConnector3">
            <a:avLst>
              <a:gd name="adj1" fmla="val 180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Rectangle 5"/>
          <p:cNvSpPr>
            <a:spLocks noChangeArrowheads="1"/>
          </p:cNvSpPr>
          <p:nvPr/>
        </p:nvSpPr>
        <p:spPr bwMode="auto">
          <a:xfrm>
            <a:off x="5524500" y="5250112"/>
            <a:ext cx="1752600" cy="457200"/>
          </a:xfrm>
          <a:prstGeom prst="rect">
            <a:avLst/>
          </a:prstGeom>
          <a:solidFill>
            <a:schemeClr val="bg1"/>
          </a:solidFill>
          <a:ln w="9525">
            <a:solidFill>
              <a:schemeClr val="tx1"/>
            </a:solidFill>
            <a:miter lim="800000"/>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sz="2400">
                <a:latin typeface="Times New Roman" panose="02020603050405020304" pitchFamily="18" charset="0"/>
              </a:rPr>
              <a:t>Lập tài liệu</a:t>
            </a:r>
          </a:p>
        </p:txBody>
      </p:sp>
      <p:cxnSp>
        <p:nvCxnSpPr>
          <p:cNvPr id="39" name="Straight Arrow Connector 38"/>
          <p:cNvCxnSpPr>
            <a:stCxn id="37" idx="1"/>
            <a:endCxn id="23" idx="6"/>
          </p:cNvCxnSpPr>
          <p:nvPr/>
        </p:nvCxnSpPr>
        <p:spPr>
          <a:xfrm flipH="1">
            <a:off x="4933950" y="5478712"/>
            <a:ext cx="5905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10" idx="2"/>
            <a:endCxn id="11" idx="0"/>
          </p:cNvCxnSpPr>
          <p:nvPr/>
        </p:nvCxnSpPr>
        <p:spPr>
          <a:xfrm>
            <a:off x="6400800" y="3802312"/>
            <a:ext cx="0" cy="457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11" idx="2"/>
            <a:endCxn id="37" idx="0"/>
          </p:cNvCxnSpPr>
          <p:nvPr/>
        </p:nvCxnSpPr>
        <p:spPr>
          <a:xfrm>
            <a:off x="6400800" y="4792912"/>
            <a:ext cx="0" cy="457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8" idx="4"/>
            <a:endCxn id="9" idx="0"/>
          </p:cNvCxnSpPr>
          <p:nvPr/>
        </p:nvCxnSpPr>
        <p:spPr>
          <a:xfrm>
            <a:off x="6400800" y="1899921"/>
            <a:ext cx="0" cy="457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stCxn id="9" idx="2"/>
            <a:endCxn id="10" idx="0"/>
          </p:cNvCxnSpPr>
          <p:nvPr/>
        </p:nvCxnSpPr>
        <p:spPr>
          <a:xfrm>
            <a:off x="6400800" y="2814321"/>
            <a:ext cx="0" cy="4633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302580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Thu thập yêu cầu</a:t>
            </a:r>
          </a:p>
        </p:txBody>
      </p:sp>
      <p:sp>
        <p:nvSpPr>
          <p:cNvPr id="3" name="Content Placeholder 2"/>
          <p:cNvSpPr>
            <a:spLocks noGrp="1"/>
          </p:cNvSpPr>
          <p:nvPr>
            <p:ph idx="1"/>
          </p:nvPr>
        </p:nvSpPr>
        <p:spPr>
          <a:xfrm>
            <a:off x="914400" y="1676400"/>
            <a:ext cx="7315200" cy="4572000"/>
          </a:xfrm>
        </p:spPr>
        <p:txBody>
          <a:bodyPr>
            <a:normAutofit fontScale="92500" lnSpcReduction="10000"/>
          </a:bodyPr>
          <a:lstStyle/>
          <a:p>
            <a:r>
              <a:rPr lang="en-US" dirty="0"/>
              <a:t>Vấn đề:</a:t>
            </a:r>
          </a:p>
          <a:p>
            <a:pPr lvl="1">
              <a:spcAft>
                <a:spcPts val="1200"/>
              </a:spcAft>
            </a:pPr>
            <a:r>
              <a:rPr lang="en-US" dirty="0"/>
              <a:t>Không phải lúc nào khách hàng cũng hiểu rõ cái mà họ cần, hoặc các yêu cầu thường không rõ ràng, hoặc các bên liên quan (stackholder)  diễn tả không chính xác.</a:t>
            </a:r>
          </a:p>
          <a:p>
            <a:pPr lvl="0" defTabSz="914400">
              <a:lnSpc>
                <a:spcPct val="100000"/>
              </a:lnSpc>
              <a:spcBef>
                <a:spcPts val="0"/>
              </a:spcBef>
              <a:buClrTx/>
              <a:defRPr/>
            </a:pPr>
            <a:r>
              <a:rPr lang="en-US" dirty="0"/>
              <a:t>Giải pháp :</a:t>
            </a:r>
          </a:p>
          <a:p>
            <a:pPr lvl="1" defTabSz="914400">
              <a:lnSpc>
                <a:spcPct val="100000"/>
              </a:lnSpc>
              <a:spcBef>
                <a:spcPts val="0"/>
              </a:spcBef>
              <a:buClrTx/>
              <a:defRPr/>
            </a:pPr>
            <a:r>
              <a:rPr lang="en-US" dirty="0"/>
              <a:t>Các kỹ sư cần phải cảm nhận được yêu cầu của khách hàng và nhắc nhở họ.</a:t>
            </a:r>
          </a:p>
          <a:p>
            <a:pPr lvl="1" defTabSz="914400">
              <a:lnSpc>
                <a:spcPct val="100000"/>
              </a:lnSpc>
              <a:spcBef>
                <a:spcPts val="0"/>
              </a:spcBef>
              <a:buClrTx/>
              <a:defRPr/>
            </a:pPr>
            <a:r>
              <a:rPr lang="en-US" dirty="0"/>
              <a:t>Giao tiếp với khách hàng để tìm ra các yêu cầu của họ là gì.</a:t>
            </a:r>
          </a:p>
          <a:p>
            <a:r>
              <a:rPr lang="en-US" dirty="0"/>
              <a:t>Định nghĩa:</a:t>
            </a:r>
          </a:p>
          <a:p>
            <a:pPr lvl="1"/>
            <a:r>
              <a:rPr lang="en-US" dirty="0"/>
              <a:t>Là các công việc liên quan đến việc làm việc với khách hang để xác định lĩnh vực ứng dụng, các dịch vụ mà hệ thống cần cung cấp cũng như các ràng buộc của hệ thống.</a:t>
            </a:r>
          </a:p>
          <a:p>
            <a:r>
              <a:rPr lang="en-US" dirty="0"/>
              <a:t>Những nhân tố tham gia: </a:t>
            </a:r>
          </a:p>
          <a:p>
            <a:pPr lvl="1"/>
            <a:r>
              <a:rPr lang="en-US" dirty="0"/>
              <a:t>Các bên liên quan (Stakeholder): người dùng cuối, quản lý, các kỹ sư, chuyên gia ngành, …</a:t>
            </a:r>
          </a:p>
          <a:p>
            <a:r>
              <a:rPr lang="en-US" dirty="0"/>
              <a:t>Các cách tiếp cận:</a:t>
            </a:r>
          </a:p>
          <a:p>
            <a:pPr lvl="1"/>
            <a:r>
              <a:rPr lang="en-US" dirty="0"/>
              <a:t>Joint Application Design – JAD</a:t>
            </a:r>
          </a:p>
          <a:p>
            <a:pPr lvl="1"/>
            <a:r>
              <a:rPr lang="en-US" dirty="0"/>
              <a:t>Quality Function Deployment - QFD</a:t>
            </a:r>
          </a:p>
          <a:p>
            <a:pPr lvl="1"/>
            <a:r>
              <a:rPr lang="en-US" dirty="0"/>
              <a:t>Desginer as apprentice – Thiết kế như người học việc</a:t>
            </a:r>
            <a:br>
              <a:rPr lang="en-US" dirty="0"/>
            </a:br>
            <a:endParaRPr lang="en-US" dirty="0"/>
          </a:p>
          <a:p>
            <a:endParaRPr lang="en-US" dirty="0"/>
          </a:p>
        </p:txBody>
      </p:sp>
    </p:spTree>
    <p:extLst>
      <p:ext uri="{BB962C8B-B14F-4D97-AF65-F5344CB8AC3E}">
        <p14:creationId xmlns:p14="http://schemas.microsoft.com/office/powerpoint/2010/main" val="19043962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JAD (Joint Application Design)</a:t>
            </a:r>
          </a:p>
        </p:txBody>
      </p:sp>
      <p:sp>
        <p:nvSpPr>
          <p:cNvPr id="3" name="Content Placeholder 2"/>
          <p:cNvSpPr>
            <a:spLocks noGrp="1"/>
          </p:cNvSpPr>
          <p:nvPr>
            <p:ph idx="1"/>
          </p:nvPr>
        </p:nvSpPr>
        <p:spPr>
          <a:xfrm>
            <a:off x="914400" y="1676400"/>
            <a:ext cx="7315200" cy="4572000"/>
          </a:xfrm>
        </p:spPr>
        <p:txBody>
          <a:bodyPr>
            <a:normAutofit/>
          </a:bodyPr>
          <a:lstStyle/>
          <a:p>
            <a:r>
              <a:rPr lang="en-US" dirty="0"/>
              <a:t>Được đánh giá cao trong việc tổ chức và thực hiện các cuộc họp nhằm lấy yêu cầu hệ thống</a:t>
            </a:r>
          </a:p>
          <a:p>
            <a:r>
              <a:rPr lang="en-US" dirty="0"/>
              <a:t>Mỗi cuộc họp có sự tham gia của: người dùng hệ thống, người sử hữu hệ thống và các phân tích viên</a:t>
            </a:r>
          </a:p>
          <a:p>
            <a:r>
              <a:rPr lang="en-US" dirty="0"/>
              <a:t>Giúp các kỹ sư phần mềm trong việc:</a:t>
            </a:r>
          </a:p>
          <a:p>
            <a:pPr lvl="1"/>
            <a:r>
              <a:rPr lang="en-US" dirty="0"/>
              <a:t>Tìm ra các yêu cầu cho việc đặc tả yêu cầu phần mềm</a:t>
            </a:r>
          </a:p>
          <a:p>
            <a:pPr lvl="1"/>
            <a:r>
              <a:rPr lang="en-US" dirty="0"/>
              <a:t>Thiết kế và mô tả thiết kế hệ thống</a:t>
            </a:r>
          </a:p>
          <a:p>
            <a:pPr lvl="1"/>
            <a:r>
              <a:rPr lang="en-US" dirty="0"/>
              <a:t>Code</a:t>
            </a:r>
          </a:p>
          <a:p>
            <a:pPr lvl="1"/>
            <a:r>
              <a:rPr lang="en-US" dirty="0"/>
              <a:t>Kiểm thử</a:t>
            </a:r>
          </a:p>
          <a:p>
            <a:pPr lvl="1"/>
            <a:r>
              <a:rPr lang="en-US" dirty="0"/>
              <a:t>Tài liệu hướng dẫn người dùng</a:t>
            </a:r>
          </a:p>
          <a:p>
            <a:r>
              <a:rPr lang="en-US" dirty="0"/>
              <a:t>Quy trình thực hiện JAD</a:t>
            </a:r>
          </a:p>
          <a:p>
            <a:pPr lvl="1"/>
            <a:r>
              <a:rPr lang="en-US" dirty="0"/>
              <a:t>Chọn người tham gia</a:t>
            </a:r>
          </a:p>
          <a:p>
            <a:pPr lvl="1"/>
            <a:r>
              <a:rPr lang="en-US" dirty="0"/>
              <a:t>Chuẩn bị tài liệu (agenda)</a:t>
            </a:r>
          </a:p>
          <a:p>
            <a:pPr lvl="1"/>
            <a:r>
              <a:rPr lang="en-US" dirty="0"/>
              <a:t>Chọn địa điểm</a:t>
            </a:r>
          </a:p>
        </p:txBody>
      </p:sp>
    </p:spTree>
    <p:extLst>
      <p:ext uri="{BB962C8B-B14F-4D97-AF65-F5344CB8AC3E}">
        <p14:creationId xmlns:p14="http://schemas.microsoft.com/office/powerpoint/2010/main" val="38420173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QFD (Qualyti Function Development)</a:t>
            </a:r>
          </a:p>
        </p:txBody>
      </p:sp>
      <p:sp>
        <p:nvSpPr>
          <p:cNvPr id="3" name="Content Placeholder 2"/>
          <p:cNvSpPr>
            <a:spLocks noGrp="1"/>
          </p:cNvSpPr>
          <p:nvPr>
            <p:ph idx="1"/>
          </p:nvPr>
        </p:nvSpPr>
        <p:spPr>
          <a:xfrm>
            <a:off x="914400" y="1676400"/>
            <a:ext cx="7315200" cy="4572000"/>
          </a:xfrm>
        </p:spPr>
        <p:txBody>
          <a:bodyPr>
            <a:normAutofit/>
          </a:bodyPr>
          <a:lstStyle/>
          <a:p>
            <a:r>
              <a:rPr lang="en-US" dirty="0"/>
              <a:t>Được giới thiệu vào năm 1966 bởi  Yoji Akao sử dụng trong sản xuất, công nghiệp nặng và hệ thống kỹ thuật</a:t>
            </a:r>
          </a:p>
          <a:p>
            <a:r>
              <a:rPr lang="en-US" dirty="0"/>
              <a:t>Là kỹ thuật để xác định yêu cầu của khách hàng và xác định được các điểm mà chất lượng sản phẩm được đảm bảo trong toàn bộ quá trình phát triển</a:t>
            </a:r>
          </a:p>
          <a:p>
            <a:r>
              <a:rPr lang="en-US" dirty="0"/>
              <a:t>Cung cấp cấu trúc cho việc lắng nghe cái khách hàng muốn và cần. Sau đó chuyển chúng thành tài liệu kỹ thuật</a:t>
            </a:r>
          </a:p>
          <a:p>
            <a:r>
              <a:rPr lang="en-US" dirty="0"/>
              <a:t>Giúp cải thiện việc tham gia của người dùng và người quản lý</a:t>
            </a:r>
          </a:p>
          <a:p>
            <a:r>
              <a:rPr lang="en-US" dirty="0"/>
              <a:t>Rút ngắn vòng đời phát triển sản phẩm</a:t>
            </a:r>
          </a:p>
          <a:p>
            <a:r>
              <a:rPr lang="en-US" dirty="0"/>
              <a:t>Cung cấp công cụ dự phòng trong việc tránh mất mát thông tin trong mỗi giai đoạn phát triển sản phẩm</a:t>
            </a:r>
          </a:p>
        </p:txBody>
      </p:sp>
    </p:spTree>
    <p:extLst>
      <p:ext uri="{BB962C8B-B14F-4D97-AF65-F5344CB8AC3E}">
        <p14:creationId xmlns:p14="http://schemas.microsoft.com/office/powerpoint/2010/main" val="41373392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Thiết kế như người học việc (DAA)</a:t>
            </a:r>
          </a:p>
        </p:txBody>
      </p:sp>
      <p:sp>
        <p:nvSpPr>
          <p:cNvPr id="3" name="Content Placeholder 2"/>
          <p:cNvSpPr>
            <a:spLocks noGrp="1"/>
          </p:cNvSpPr>
          <p:nvPr>
            <p:ph idx="1"/>
          </p:nvPr>
        </p:nvSpPr>
        <p:spPr>
          <a:xfrm>
            <a:off x="914400" y="1676400"/>
            <a:ext cx="7315200" cy="4572000"/>
          </a:xfrm>
        </p:spPr>
        <p:txBody>
          <a:bodyPr>
            <a:normAutofit/>
          </a:bodyPr>
          <a:lstStyle/>
          <a:p>
            <a:r>
              <a:rPr lang="en-US" dirty="0"/>
              <a:t>Người thiết kế phải học tất cả các công việc của khách hàng đã, đang và sẽ làm</a:t>
            </a:r>
          </a:p>
          <a:p>
            <a:r>
              <a:rPr lang="en-US" dirty="0"/>
              <a:t>Khó khăn:</a:t>
            </a:r>
          </a:p>
          <a:p>
            <a:pPr lvl="1"/>
            <a:r>
              <a:rPr lang="en-US" dirty="0"/>
              <a:t>Không phải khách hàng nào cũng có khả năng truyền đạt toàn bộ những gì họ hiểu hoặc hoàn toàn không hiểu những gì họ làm</a:t>
            </a:r>
          </a:p>
          <a:p>
            <a:pPr lvl="1"/>
            <a:r>
              <a:rPr lang="en-US" dirty="0"/>
              <a:t>Cần sự hợp tác chặc chẽ của khách hàng</a:t>
            </a:r>
          </a:p>
          <a:p>
            <a:r>
              <a:rPr lang="en-US" dirty="0"/>
              <a:t>Thuận lợi:</a:t>
            </a:r>
          </a:p>
          <a:p>
            <a:pPr lvl="1"/>
            <a:r>
              <a:rPr lang="en-US" dirty="0"/>
              <a:t>Người phân tích sẽ hiểu sâu hơn về cái mình sẽ làm</a:t>
            </a:r>
          </a:p>
          <a:p>
            <a:pPr lvl="1"/>
            <a:r>
              <a:rPr lang="en-US" dirty="0"/>
              <a:t>Tích lũy kinh nghiệm, học hỏi cái mới</a:t>
            </a:r>
          </a:p>
          <a:p>
            <a:pPr lvl="1"/>
            <a:r>
              <a:rPr lang="en-US" dirty="0"/>
              <a:t>Khách hàng nhận được sản phẩm sát với yêu cầu nhất</a:t>
            </a:r>
          </a:p>
          <a:p>
            <a:pPr lvl="1"/>
            <a:r>
              <a:rPr lang="en-US" dirty="0"/>
              <a:t>Rút ngắn thời gian phát triển sản phẩm</a:t>
            </a:r>
          </a:p>
        </p:txBody>
      </p:sp>
    </p:spTree>
    <p:extLst>
      <p:ext uri="{BB962C8B-B14F-4D97-AF65-F5344CB8AC3E}">
        <p14:creationId xmlns:p14="http://schemas.microsoft.com/office/powerpoint/2010/main" val="7290978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Phân tích yêu cầu</a:t>
            </a:r>
          </a:p>
        </p:txBody>
      </p:sp>
      <p:sp>
        <p:nvSpPr>
          <p:cNvPr id="3" name="Content Placeholder 2"/>
          <p:cNvSpPr>
            <a:spLocks noGrp="1"/>
          </p:cNvSpPr>
          <p:nvPr>
            <p:ph idx="1"/>
          </p:nvPr>
        </p:nvSpPr>
        <p:spPr/>
        <p:txBody>
          <a:bodyPr/>
          <a:lstStyle/>
          <a:p>
            <a:r>
              <a:rPr lang="en-US" dirty="0"/>
              <a:t>Tìm hiểu xem liệu các yêu cầu được thu thập được có rõ ràng, minh bạch, hoàn chỉnh, v.v… hay không. Sau đó giải quyết các vấn đề trên bằng cách làm việc với khách hàng.</a:t>
            </a:r>
          </a:p>
          <a:p>
            <a:r>
              <a:rPr lang="en-US" dirty="0"/>
              <a:t>Xác định các nhu cầu/điều kiện đã có để quyết định xem nên làm một sản phẩm mới hay chỉnh sửa một sản phẩm có sẵn.</a:t>
            </a:r>
          </a:p>
          <a:p>
            <a:r>
              <a:rPr lang="en-US" dirty="0"/>
              <a:t>Các yêu cầu cần đáp ứng các tiêu chí: có thể tiến hành,  có thể đo lường được, có thể kiểm tra được, liên quan đến các nhu cầu kinh doanh, và được định nghĩa ở mức độ chi tiết đủ để thiết kế hệ thống</a:t>
            </a:r>
          </a:p>
          <a:p>
            <a:r>
              <a:rPr lang="en-US" dirty="0"/>
              <a:t>Yêu cầu sau khi phân tích bao gồm 2 loại: chức năng và phi chức năng</a:t>
            </a:r>
          </a:p>
        </p:txBody>
      </p:sp>
    </p:spTree>
    <p:extLst>
      <p:ext uri="{BB962C8B-B14F-4D97-AF65-F5344CB8AC3E}">
        <p14:creationId xmlns:p14="http://schemas.microsoft.com/office/powerpoint/2010/main" val="3284845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Mô hình hóa yêu cầu</a:t>
            </a:r>
          </a:p>
        </p:txBody>
      </p:sp>
      <p:sp>
        <p:nvSpPr>
          <p:cNvPr id="3" name="Content Placeholder 2"/>
          <p:cNvSpPr>
            <a:spLocks noGrp="1"/>
          </p:cNvSpPr>
          <p:nvPr>
            <p:ph idx="1"/>
          </p:nvPr>
        </p:nvSpPr>
        <p:spPr/>
        <p:txBody>
          <a:bodyPr>
            <a:normAutofit/>
          </a:bodyPr>
          <a:lstStyle/>
          <a:p>
            <a:r>
              <a:rPr lang="en-US"/>
              <a:t>Có rất nhiều cách để mô hình hóa các yêu cầu phần mềm</a:t>
            </a:r>
          </a:p>
          <a:p>
            <a:r>
              <a:rPr lang="en-US"/>
              <a:t>Bởi vì tính chất của ngôn ngữ tự nhiên, ít khi nó được dùng trong các tài liệu đặc tả yêu cầu phần mềm.</a:t>
            </a:r>
          </a:p>
          <a:p>
            <a:r>
              <a:rPr lang="en-US"/>
              <a:t>Các giải pháp thay thế:</a:t>
            </a:r>
          </a:p>
          <a:p>
            <a:pPr lvl="1"/>
            <a:r>
              <a:rPr lang="en-US"/>
              <a:t>Ngôn ngữ đặc tả có cấu trúc (structured language specification)</a:t>
            </a:r>
          </a:p>
          <a:p>
            <a:pPr lvl="1"/>
            <a:r>
              <a:rPr lang="en-US"/>
              <a:t>Ngôn ngữ thiết kế phần mềm (Program Design Language – PDL)</a:t>
            </a:r>
          </a:p>
          <a:p>
            <a:pPr lvl="1"/>
            <a:r>
              <a:rPr lang="en-US"/>
              <a:t>Use case</a:t>
            </a:r>
          </a:p>
          <a:p>
            <a:pPr lvl="1"/>
            <a:r>
              <a:rPr lang="en-US"/>
              <a:t>User Story</a:t>
            </a:r>
          </a:p>
          <a:p>
            <a:pPr lvl="1"/>
            <a:r>
              <a:rPr lang="en-US"/>
              <a:t>Formal method (ngôn ngữ Z, VDM)</a:t>
            </a:r>
          </a:p>
          <a:p>
            <a:pPr lvl="1"/>
            <a:r>
              <a:rPr lang="en-US"/>
              <a:t>Informal/Semifomal method (DFD, UML)</a:t>
            </a:r>
          </a:p>
          <a:p>
            <a:endParaRPr lang="en-US"/>
          </a:p>
          <a:p>
            <a:endParaRPr lang="en-US"/>
          </a:p>
        </p:txBody>
      </p:sp>
    </p:spTree>
    <p:extLst>
      <p:ext uri="{BB962C8B-B14F-4D97-AF65-F5344CB8AC3E}">
        <p14:creationId xmlns:p14="http://schemas.microsoft.com/office/powerpoint/2010/main" val="2751619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Lập tài liệu cho yêu cầu</a:t>
            </a:r>
          </a:p>
        </p:txBody>
      </p:sp>
      <p:sp>
        <p:nvSpPr>
          <p:cNvPr id="3" name="Content Placeholder 2"/>
          <p:cNvSpPr>
            <a:spLocks noGrp="1"/>
          </p:cNvSpPr>
          <p:nvPr>
            <p:ph idx="1"/>
          </p:nvPr>
        </p:nvSpPr>
        <p:spPr/>
        <p:txBody>
          <a:bodyPr/>
          <a:lstStyle/>
          <a:p>
            <a:r>
              <a:rPr lang="en-US"/>
              <a:t>Các yêu cầu sau khi đã mô hình hóa và được phân tích kỹ càng sẽ được tập hợp lại trong một tài liệu đặc tả yêu cầu phần mềm – SRS</a:t>
            </a:r>
          </a:p>
          <a:p>
            <a:r>
              <a:rPr lang="en-US"/>
              <a:t>SRS bao gồm các định nghĩa và các đặc tả của các yêu cầu, tuy nhiên nó không phải là tài liệu thiết kế. Nó cho chúng ta biết hệ thống của chúng ta sẽ làm được </a:t>
            </a:r>
            <a:r>
              <a:rPr lang="en-US" b="1"/>
              <a:t>cái gì </a:t>
            </a:r>
            <a:r>
              <a:rPr lang="en-US"/>
              <a:t>chứ không phải </a:t>
            </a:r>
            <a:r>
              <a:rPr lang="en-US" b="1"/>
              <a:t>làm thế nào </a:t>
            </a:r>
            <a:r>
              <a:rPr lang="en-US"/>
              <a:t>mà chúng được thực hiện.</a:t>
            </a:r>
          </a:p>
          <a:p>
            <a:r>
              <a:rPr lang="en-US"/>
              <a:t>Những người sẽ sử dụng SRS:</a:t>
            </a:r>
          </a:p>
          <a:p>
            <a:pPr lvl="1"/>
            <a:r>
              <a:rPr lang="en-US"/>
              <a:t>Khách hang: cho biết làm thế nào để thỏa mãn yêu cầu của họ; tiếp tục quá trình này trong suốt quá trình sản xuất.</a:t>
            </a:r>
          </a:p>
          <a:p>
            <a:pPr lvl="1"/>
            <a:r>
              <a:rPr lang="en-US"/>
              <a:t>Người quản lý: lập kế hoạch cho dự án và quản lý quá trình sản xuất phần mềm</a:t>
            </a:r>
          </a:p>
          <a:p>
            <a:pPr lvl="1"/>
            <a:r>
              <a:rPr lang="en-US"/>
              <a:t>Nhà phát triển : tạo ra các thiết kế phù hợp với các yêu cầu.</a:t>
            </a:r>
          </a:p>
          <a:p>
            <a:pPr lvl="1"/>
            <a:r>
              <a:rPr lang="en-US"/>
              <a:t>Kỹ sư kiểm thử: là căn cứ để xác định hệ thống có phù hợp hay không.</a:t>
            </a:r>
          </a:p>
          <a:p>
            <a:pPr lvl="1"/>
            <a:r>
              <a:rPr lang="en-US"/>
              <a:t>Kỹ sư bảo trì: hiểu được hệ thống sẽ làm gì và nó trở nên như thế nào qua thời gian.</a:t>
            </a:r>
          </a:p>
          <a:p>
            <a:pPr lvl="1"/>
            <a:endParaRPr lang="en-US"/>
          </a:p>
        </p:txBody>
      </p:sp>
    </p:spTree>
    <p:extLst>
      <p:ext uri="{BB962C8B-B14F-4D97-AF65-F5344CB8AC3E}">
        <p14:creationId xmlns:p14="http://schemas.microsoft.com/office/powerpoint/2010/main" val="23177408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b="1"/>
              <a:t>NỘI DUNG TRÌNH BÀY</a:t>
            </a:r>
          </a:p>
        </p:txBody>
      </p:sp>
      <p:sp>
        <p:nvSpPr>
          <p:cNvPr id="14" name="Content Placeholder 13"/>
          <p:cNvSpPr>
            <a:spLocks noGrp="1"/>
          </p:cNvSpPr>
          <p:nvPr>
            <p:ph idx="1"/>
          </p:nvPr>
        </p:nvSpPr>
        <p:spPr/>
        <p:txBody>
          <a:bodyPr>
            <a:normAutofit/>
          </a:bodyPr>
          <a:lstStyle/>
          <a:p>
            <a:endParaRPr lang="en-US" dirty="0"/>
          </a:p>
          <a:p>
            <a:r>
              <a:rPr lang="en-US" sz="2000" dirty="0"/>
              <a:t>Tổng quan về Công nghệ Phần mềm</a:t>
            </a:r>
          </a:p>
          <a:p>
            <a:r>
              <a:rPr lang="en-US" sz="2000" dirty="0"/>
              <a:t>Requirement Engineering</a:t>
            </a:r>
          </a:p>
          <a:p>
            <a:r>
              <a:rPr lang="en-US" sz="2000" dirty="0"/>
              <a:t>Đặc tả Yêu cầu Phần mềm - SRS</a:t>
            </a:r>
          </a:p>
          <a:p>
            <a:r>
              <a:rPr lang="en-US" sz="2000" dirty="0"/>
              <a:t>Các phương pháp đặc tả yêu cầu thường dùng</a:t>
            </a:r>
          </a:p>
          <a:p>
            <a:r>
              <a:rPr lang="en-US" sz="2000" dirty="0"/>
              <a:t>Các tài liệu SRS trong thực tế</a:t>
            </a:r>
          </a:p>
          <a:p>
            <a:r>
              <a:rPr lang="en-US" sz="2000" dirty="0"/>
              <a:t>Tài liệu tham khảo</a:t>
            </a:r>
          </a:p>
          <a:p>
            <a:r>
              <a:rPr lang="en-US" sz="2000"/>
              <a:t>Câu hỏi </a:t>
            </a:r>
            <a:endParaRPr lang="en-US" sz="2000" dirty="0"/>
          </a:p>
          <a:p>
            <a:pPr marL="0" indent="0">
              <a:buNone/>
            </a:pPr>
            <a:endParaRPr lang="en-US" dirty="0"/>
          </a:p>
        </p:txBody>
      </p:sp>
    </p:spTree>
    <p:extLst>
      <p:ext uri="{BB962C8B-B14F-4D97-AF65-F5344CB8AC3E}">
        <p14:creationId xmlns:p14="http://schemas.microsoft.com/office/powerpoint/2010/main" val="1016464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normAutofit/>
          </a:bodyPr>
          <a:lstStyle/>
          <a:p>
            <a:r>
              <a:rPr lang="en-US" sz="3200"/>
              <a:t>Đặc tả Yêu cầu Phần mềm</a:t>
            </a:r>
          </a:p>
        </p:txBody>
      </p:sp>
      <p:sp>
        <p:nvSpPr>
          <p:cNvPr id="11" name="Text Placeholder 10"/>
          <p:cNvSpPr>
            <a:spLocks noGrp="1"/>
          </p:cNvSpPr>
          <p:nvPr>
            <p:ph type="body" idx="1"/>
          </p:nvPr>
        </p:nvSpPr>
        <p:spPr/>
        <p:txBody>
          <a:bodyPr>
            <a:normAutofit/>
          </a:bodyPr>
          <a:lstStyle/>
          <a:p>
            <a:pPr marL="285750" indent="-285750">
              <a:buFontTx/>
              <a:buChar char="-"/>
            </a:pPr>
            <a:r>
              <a:rPr lang="en-US"/>
              <a:t>Định nghĩa</a:t>
            </a:r>
          </a:p>
          <a:p>
            <a:pPr marL="285750" indent="-285750">
              <a:buFontTx/>
              <a:buChar char="-"/>
            </a:pPr>
            <a:r>
              <a:rPr lang="en-US"/>
              <a:t>Mục tiêu</a:t>
            </a:r>
          </a:p>
          <a:p>
            <a:pPr marL="285750" indent="-285750">
              <a:buFontTx/>
              <a:buChar char="-"/>
            </a:pPr>
            <a:r>
              <a:rPr lang="en-US"/>
              <a:t>Sự Cần Thiết </a:t>
            </a:r>
          </a:p>
          <a:p>
            <a:pPr marL="285750" indent="-285750">
              <a:buFontTx/>
              <a:buChar char="-"/>
            </a:pPr>
            <a:r>
              <a:rPr lang="en-US"/>
              <a:t>Đặc Điểm</a:t>
            </a:r>
          </a:p>
          <a:p>
            <a:pPr marL="285750" indent="-285750">
              <a:buFontTx/>
              <a:buChar char="-"/>
            </a:pPr>
            <a:r>
              <a:rPr lang="en-US"/>
              <a:t>Quy trình</a:t>
            </a:r>
          </a:p>
          <a:p>
            <a:pPr marL="285750" indent="-285750">
              <a:buFontTx/>
              <a:buChar char="-"/>
            </a:pPr>
            <a:endParaRPr lang="en-US"/>
          </a:p>
          <a:p>
            <a:pPr marL="285750" indent="-285750">
              <a:buFontTx/>
              <a:buChar char="-"/>
            </a:pPr>
            <a:endParaRPr lang="en-US"/>
          </a:p>
        </p:txBody>
      </p:sp>
    </p:spTree>
    <p:extLst>
      <p:ext uri="{BB962C8B-B14F-4D97-AF65-F5344CB8AC3E}">
        <p14:creationId xmlns:p14="http://schemas.microsoft.com/office/powerpoint/2010/main" val="40328579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b="1"/>
              <a:t>Định nghĩa</a:t>
            </a:r>
          </a:p>
        </p:txBody>
      </p:sp>
      <p:sp>
        <p:nvSpPr>
          <p:cNvPr id="8" name="Content Placeholder 7"/>
          <p:cNvSpPr>
            <a:spLocks noGrp="1"/>
          </p:cNvSpPr>
          <p:nvPr>
            <p:ph idx="1"/>
          </p:nvPr>
        </p:nvSpPr>
        <p:spPr/>
        <p:txBody>
          <a:bodyPr/>
          <a:lstStyle/>
          <a:p>
            <a:r>
              <a:rPr lang="en-US"/>
              <a:t>Là tập hợp các hoạt động được thiết kế nhằm nắm bắt các khía cạnh (chức năng/phi chức năng) của hệ thống và được mô tả lại bên trong tài liệu Đặc tả yêu cầu phần mềm (Software Requirement Specification – SRS).</a:t>
            </a:r>
          </a:p>
          <a:p>
            <a:r>
              <a:rPr lang="en-US"/>
              <a:t>Các hoạt động này diễn ra sau khi nghiên cứu tính khả thi chỉ ra rằng phần mềm có thể tiếp tục được phát triển và các yêu cầu đã được thu thập và kiểm tra một cách tương đối chính xác.</a:t>
            </a:r>
          </a:p>
          <a:p>
            <a:pPr marL="0" indent="0">
              <a:buNone/>
            </a:pPr>
            <a:endParaRPr lang="en-US"/>
          </a:p>
        </p:txBody>
      </p:sp>
    </p:spTree>
    <p:extLst>
      <p:ext uri="{BB962C8B-B14F-4D97-AF65-F5344CB8AC3E}">
        <p14:creationId xmlns:p14="http://schemas.microsoft.com/office/powerpoint/2010/main" val="4686422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a:t>Mục tiêu</a:t>
            </a:r>
          </a:p>
        </p:txBody>
      </p:sp>
      <p:sp>
        <p:nvSpPr>
          <p:cNvPr id="5" name="Content Placeholder 4"/>
          <p:cNvSpPr>
            <a:spLocks noGrp="1"/>
          </p:cNvSpPr>
          <p:nvPr>
            <p:ph idx="1"/>
          </p:nvPr>
        </p:nvSpPr>
        <p:spPr/>
        <p:txBody>
          <a:bodyPr>
            <a:normAutofit/>
          </a:bodyPr>
          <a:lstStyle/>
          <a:p>
            <a:r>
              <a:rPr lang="en-US" sz="2000"/>
              <a:t>SRS cung cấp một mô tả hoàn chỉnh các hành vi của hệ thống mà không cần đi sâu vào cấu trúc bên trong.</a:t>
            </a:r>
          </a:p>
          <a:p>
            <a:r>
              <a:rPr lang="en-US" sz="2000"/>
              <a:t>SRS thiết lập một sự thống nhất chung giữa bên khách hàng và bên phát triển</a:t>
            </a:r>
          </a:p>
          <a:p>
            <a:pPr marL="628650" lvl="1" indent="-171450">
              <a:buFontTx/>
              <a:buChar char="-"/>
            </a:pPr>
            <a:r>
              <a:rPr lang="en-US" sz="1600"/>
              <a:t>Khách hàng có thể không hiểu rõ về phần mềm, nhưng các yêu cầu của khách hàng cần phải được thỏa mãn.</a:t>
            </a:r>
          </a:p>
          <a:p>
            <a:pPr marL="628650" lvl="1" indent="-171450">
              <a:buFontTx/>
              <a:buChar char="-"/>
            </a:pPr>
            <a:r>
              <a:rPr lang="en-US" sz="1600"/>
              <a:t>Nhà phát triển có thể không biết gì về các hoạt động business, nhưng họ vẫn có thể phát triển được hệ thống.</a:t>
            </a:r>
          </a:p>
          <a:p>
            <a:r>
              <a:rPr lang="en-US" sz="2000"/>
              <a:t>SRS là phương tiện thu hẹp khoảng cách giữa các bên khi giao tiếp với nhau bằng các yêu cầu của khách hàng đã được đặc tả bằng cách mà cả hai bên đều hiểu được.</a:t>
            </a:r>
          </a:p>
          <a:p>
            <a:endParaRPr lang="en-US"/>
          </a:p>
        </p:txBody>
      </p:sp>
    </p:spTree>
    <p:extLst>
      <p:ext uri="{BB962C8B-B14F-4D97-AF65-F5344CB8AC3E}">
        <p14:creationId xmlns:p14="http://schemas.microsoft.com/office/powerpoint/2010/main" val="17586870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Sự cần thiết</a:t>
            </a:r>
          </a:p>
        </p:txBody>
      </p:sp>
      <p:sp>
        <p:nvSpPr>
          <p:cNvPr id="3" name="Content Placeholder 2"/>
          <p:cNvSpPr>
            <a:spLocks noGrp="1"/>
          </p:cNvSpPr>
          <p:nvPr>
            <p:ph idx="1"/>
          </p:nvPr>
        </p:nvSpPr>
        <p:spPr/>
        <p:txBody>
          <a:bodyPr>
            <a:normAutofit/>
          </a:bodyPr>
          <a:lstStyle/>
          <a:p>
            <a:r>
              <a:rPr lang="en-US"/>
              <a:t>SRS giúp cho Khách hàng hiểu được các nhu cầu của họ một cách rõ ràng.</a:t>
            </a:r>
          </a:p>
          <a:p>
            <a:r>
              <a:rPr lang="en-US"/>
              <a:t>SRS cung cấp thông tin cho việc kiểm chứng sản phẩm hoàn thành.</a:t>
            </a:r>
          </a:p>
          <a:p>
            <a:r>
              <a:rPr lang="en-US"/>
              <a:t>Một SRS có chất lượng cao sẽ là tiền đề cho một sản phẩm tốt</a:t>
            </a:r>
          </a:p>
          <a:p>
            <a:r>
              <a:rPr lang="en-US"/>
              <a:t>Một SRS có chất lượng sẽ làm giảm chi phí phát triển</a:t>
            </a:r>
          </a:p>
          <a:p>
            <a:endParaRPr lang="en-US"/>
          </a:p>
          <a:p>
            <a:endParaRPr lang="en-US"/>
          </a:p>
          <a:p>
            <a:endParaRPr lang="en-US"/>
          </a:p>
          <a:p>
            <a:endParaRPr lang="en-US"/>
          </a:p>
        </p:txBody>
      </p:sp>
    </p:spTree>
    <p:extLst>
      <p:ext uri="{BB962C8B-B14F-4D97-AF65-F5344CB8AC3E}">
        <p14:creationId xmlns:p14="http://schemas.microsoft.com/office/powerpoint/2010/main" val="9550424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Các đặc điểm của tài liệu SRS </a:t>
            </a:r>
            <a:r>
              <a:rPr lang="en-US"/>
              <a:t>-</a:t>
            </a:r>
          </a:p>
        </p:txBody>
      </p:sp>
      <p:sp>
        <p:nvSpPr>
          <p:cNvPr id="3" name="Content Placeholder 2"/>
          <p:cNvSpPr>
            <a:spLocks noGrp="1"/>
          </p:cNvSpPr>
          <p:nvPr>
            <p:ph idx="1"/>
          </p:nvPr>
        </p:nvSpPr>
        <p:spPr/>
        <p:txBody>
          <a:bodyPr/>
          <a:lstStyle/>
          <a:p>
            <a:r>
              <a:rPr lang="en-US" altLang="en-US" dirty="0"/>
              <a:t>Theo tiêu chuẩn </a:t>
            </a:r>
            <a:r>
              <a:rPr lang="en-US" dirty="0"/>
              <a:t>IEEE 830, một tài liệu SRS cần đảm bảo các yêu cầu:</a:t>
            </a:r>
            <a:endParaRPr lang="en-US" altLang="en-US" dirty="0"/>
          </a:p>
          <a:p>
            <a:pPr lvl="1"/>
            <a:r>
              <a:rPr lang="en-US" altLang="en-US" u="sng" dirty="0"/>
              <a:t>Correct</a:t>
            </a:r>
            <a:r>
              <a:rPr lang="en-US" altLang="en-US" dirty="0"/>
              <a:t> – Chính xác</a:t>
            </a:r>
          </a:p>
          <a:p>
            <a:pPr lvl="1"/>
            <a:r>
              <a:rPr lang="en-US" altLang="en-US" u="sng" dirty="0"/>
              <a:t>Complete</a:t>
            </a:r>
            <a:r>
              <a:rPr lang="en-US" altLang="en-US" dirty="0"/>
              <a:t> – Hoàn thiện</a:t>
            </a:r>
          </a:p>
          <a:p>
            <a:pPr lvl="1"/>
            <a:r>
              <a:rPr lang="en-US" altLang="en-US" u="sng" dirty="0"/>
              <a:t>Unambiguous</a:t>
            </a:r>
            <a:r>
              <a:rPr lang="en-US" altLang="en-US" dirty="0"/>
              <a:t> – Rõ  ràng</a:t>
            </a:r>
          </a:p>
          <a:p>
            <a:pPr lvl="1"/>
            <a:r>
              <a:rPr lang="en-US" altLang="en-US" u="sng" dirty="0"/>
              <a:t>Consistent</a:t>
            </a:r>
            <a:r>
              <a:rPr lang="en-US" altLang="en-US" dirty="0"/>
              <a:t> – Chặt chẽ</a:t>
            </a:r>
          </a:p>
          <a:p>
            <a:pPr lvl="1"/>
            <a:r>
              <a:rPr lang="en-US" altLang="en-US" u="sng" dirty="0"/>
              <a:t>Verifiable</a:t>
            </a:r>
            <a:r>
              <a:rPr lang="en-US" altLang="en-US" dirty="0"/>
              <a:t> – Có thể kiểm chứng</a:t>
            </a:r>
          </a:p>
          <a:p>
            <a:pPr lvl="1"/>
            <a:r>
              <a:rPr lang="en-US" altLang="en-US" u="sng" dirty="0"/>
              <a:t>Traceable</a:t>
            </a:r>
            <a:r>
              <a:rPr lang="en-US" altLang="en-US" dirty="0"/>
              <a:t> – Có thể theo dõi </a:t>
            </a:r>
          </a:p>
          <a:p>
            <a:pPr lvl="1"/>
            <a:r>
              <a:rPr lang="en-US" altLang="en-US" u="sng" dirty="0"/>
              <a:t>Modifiable</a:t>
            </a:r>
            <a:r>
              <a:rPr lang="en-US" altLang="en-US" dirty="0"/>
              <a:t> – Có thể sửa đổi</a:t>
            </a:r>
          </a:p>
          <a:p>
            <a:pPr lvl="1"/>
            <a:r>
              <a:rPr lang="en-US" altLang="en-US" u="sng" dirty="0"/>
              <a:t>Ranked for importance and/or stability</a:t>
            </a:r>
            <a:r>
              <a:rPr lang="en-US" altLang="en-US" dirty="0"/>
              <a:t> – Phân loại theo độ quan trọng/tính ổn định.</a:t>
            </a:r>
          </a:p>
          <a:p>
            <a:endParaRPr lang="en-US" dirty="0"/>
          </a:p>
        </p:txBody>
      </p:sp>
    </p:spTree>
    <p:extLst>
      <p:ext uri="{BB962C8B-B14F-4D97-AF65-F5344CB8AC3E}">
        <p14:creationId xmlns:p14="http://schemas.microsoft.com/office/powerpoint/2010/main" val="3189696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Quy trình</a:t>
            </a:r>
          </a:p>
        </p:txBody>
      </p:sp>
      <p:sp>
        <p:nvSpPr>
          <p:cNvPr id="3" name="Content Placeholder 2"/>
          <p:cNvSpPr>
            <a:spLocks noGrp="1"/>
          </p:cNvSpPr>
          <p:nvPr>
            <p:ph idx="1"/>
          </p:nvPr>
        </p:nvSpPr>
        <p:spPr>
          <a:xfrm>
            <a:off x="982417" y="1899300"/>
            <a:ext cx="5195456" cy="4267200"/>
          </a:xfrm>
        </p:spPr>
        <p:txBody>
          <a:bodyPr>
            <a:normAutofit lnSpcReduction="10000"/>
          </a:bodyPr>
          <a:lstStyle/>
          <a:p>
            <a:pPr lvl="0"/>
            <a:r>
              <a:rPr lang="en-US" dirty="0"/>
              <a:t>Đặc điểm: </a:t>
            </a:r>
          </a:p>
          <a:p>
            <a:pPr marL="742950" lvl="1" indent="-285750"/>
            <a:r>
              <a:rPr lang="en-US" dirty="0"/>
              <a:t>Các hoạt động này không phải tuyến tính, chúng lặp đi lặp lại và song song với nhau</a:t>
            </a:r>
          </a:p>
          <a:p>
            <a:pPr marL="742950" lvl="1" indent="-285750"/>
            <a:r>
              <a:rPr lang="en-US" dirty="0"/>
              <a:t>Overlap between phases - some parts may be analyzed and specified </a:t>
            </a:r>
          </a:p>
          <a:p>
            <a:pPr marL="742950" lvl="1" indent="-285750"/>
            <a:r>
              <a:rPr lang="en-US" dirty="0"/>
              <a:t>Trong quá trình đặc tả một yêu cầu cũng có thể giúp ta phân tích được yêu cầu đó.</a:t>
            </a:r>
          </a:p>
          <a:p>
            <a:pPr marL="742950" lvl="1" indent="-285750"/>
            <a:r>
              <a:rPr lang="en-US" dirty="0"/>
              <a:t>Thẩm định có thể cho thấy điểm không hợp lý trong quá trình đặc tả, có thể dẫn tới quá trình phân tích sâu hơn.</a:t>
            </a:r>
          </a:p>
          <a:p>
            <a:pPr marL="742950" lvl="1" indent="-285750"/>
            <a:r>
              <a:rPr lang="en-US" altLang="en-US" dirty="0"/>
              <a:t>“Chia để trị” là chiến lược cơ bản</a:t>
            </a:r>
          </a:p>
          <a:p>
            <a:pPr marL="909948" lvl="3" indent="0">
              <a:buNone/>
            </a:pPr>
            <a:r>
              <a:rPr lang="en-US" altLang="en-US" dirty="0"/>
              <a:t>Chia các phần lớn thành các phần nhỏ hơn, hiểu được mỗi phần làm gì và mối quan hệ giữa các phần</a:t>
            </a:r>
          </a:p>
          <a:p>
            <a:pPr marL="742950" lvl="1" indent="-285750"/>
            <a:r>
              <a:rPr lang="en-US" altLang="en-US" sz="1400" dirty="0"/>
              <a:t>Các quá trình này sẽ sinh ra một lượng lớn tài liệu có liên quan</a:t>
            </a:r>
          </a:p>
          <a:p>
            <a:pPr marL="683574" lvl="2" indent="0">
              <a:buNone/>
            </a:pPr>
            <a:r>
              <a:rPr lang="en-US" altLang="en-US" sz="1200" dirty="0"/>
              <a:t>	       Cách quản lý tốt các tài liệu này cũng là một thách thức khác.</a:t>
            </a:r>
          </a:p>
          <a:p>
            <a:pPr marL="742950" lvl="1" indent="-285750"/>
            <a:r>
              <a:rPr lang="en-US" altLang="en-US" sz="1400" dirty="0"/>
              <a:t>Áp dụng nhiều kỹ thuật khác nhau trong toàn bộ quá trình (DFD, UML, ...),</a:t>
            </a:r>
            <a:endParaRPr lang="en-US" dirty="0"/>
          </a:p>
        </p:txBody>
      </p:sp>
      <p:sp>
        <p:nvSpPr>
          <p:cNvPr id="7"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7A0DBC76-132E-4622-ABE5-0055CC9DF585}" type="slidenum">
              <a:rPr lang="en-US" altLang="en-US">
                <a:solidFill>
                  <a:schemeClr val="tx2"/>
                </a:solidFill>
              </a:rPr>
              <a:pPr/>
              <a:t>25</a:t>
            </a:fld>
            <a:endParaRPr lang="en-US" altLang="en-US">
              <a:solidFill>
                <a:schemeClr val="tx2"/>
              </a:solidFill>
            </a:endParaRPr>
          </a:p>
        </p:txBody>
      </p:sp>
      <p:sp>
        <p:nvSpPr>
          <p:cNvPr id="4" name="Rectangle 2"/>
          <p:cNvSpPr txBox="1">
            <a:spLocks noChangeArrowheads="1"/>
          </p:cNvSpPr>
          <p:nvPr/>
        </p:nvSpPr>
        <p:spPr>
          <a:xfrm>
            <a:off x="914400" y="512763"/>
            <a:ext cx="7772400" cy="914400"/>
          </a:xfrm>
          <a:prstGeom prst="rect">
            <a:avLst/>
          </a:prstGeom>
        </p:spPr>
        <p:txBody>
          <a:bodyPr vert="horz" lIns="91440" tIns="45720" rIns="91440" bIns="45720" rtlCol="0" anchor="b">
            <a:normAutofit/>
          </a:bodyPr>
          <a:lstStyle>
            <a:lvl1pPr algn="l" defTabSz="685983" rtl="0" eaLnBrk="1" latinLnBrk="0" hangingPunct="1">
              <a:spcBef>
                <a:spcPct val="0"/>
              </a:spcBef>
              <a:buNone/>
              <a:defRPr sz="2401" kern="1200">
                <a:solidFill>
                  <a:schemeClr val="tx1"/>
                </a:solidFill>
                <a:latin typeface="+mj-lt"/>
                <a:ea typeface="+mj-ea"/>
                <a:cs typeface="+mj-cs"/>
              </a:defRPr>
            </a:lvl1pPr>
          </a:lstStyle>
          <a:p>
            <a:pPr>
              <a:defRPr/>
            </a:pPr>
            <a:endParaRPr lang="en-US">
              <a:solidFill>
                <a:schemeClr val="tx2">
                  <a:satMod val="200000"/>
                </a:schemeClr>
              </a:solidFill>
            </a:endParaRPr>
          </a:p>
        </p:txBody>
      </p:sp>
      <p:sp>
        <p:nvSpPr>
          <p:cNvPr id="5" name="Rectangle 3"/>
          <p:cNvSpPr txBox="1">
            <a:spLocks noChangeArrowheads="1"/>
          </p:cNvSpPr>
          <p:nvPr/>
        </p:nvSpPr>
        <p:spPr>
          <a:xfrm>
            <a:off x="4343400" y="1935163"/>
            <a:ext cx="4343400" cy="4389437"/>
          </a:xfrm>
          <a:prstGeom prst="rect">
            <a:avLst/>
          </a:prstGeom>
        </p:spPr>
        <p:txBody>
          <a:bodyPr vert="horz" lIns="91440" tIns="45720" rIns="91440" bIns="45720" rtlCol="0">
            <a:normAutofit/>
          </a:bodyPr>
          <a:lstStyle>
            <a:lvl1pPr marL="185215" indent="-185215" algn="l" defTabSz="685983" rtl="0" eaLnBrk="1" latinLnBrk="0" hangingPunct="1">
              <a:lnSpc>
                <a:spcPct val="90000"/>
              </a:lnSpc>
              <a:spcBef>
                <a:spcPts val="1350"/>
              </a:spcBef>
              <a:buClr>
                <a:schemeClr val="tx1"/>
              </a:buClr>
              <a:buFont typeface="Arial" pitchFamily="34" charset="0"/>
              <a:buChar char="•"/>
              <a:defRPr sz="1800" kern="1200">
                <a:solidFill>
                  <a:schemeClr val="tx1"/>
                </a:solidFill>
                <a:latin typeface="+mn-lt"/>
                <a:ea typeface="+mn-ea"/>
                <a:cs typeface="+mn-cs"/>
              </a:defRPr>
            </a:lvl1pPr>
            <a:lvl2pPr marL="411590" indent="-185215" algn="l" defTabSz="685983" rtl="0" eaLnBrk="1" latinLnBrk="0" hangingPunct="1">
              <a:lnSpc>
                <a:spcPct val="90000"/>
              </a:lnSpc>
              <a:spcBef>
                <a:spcPts val="600"/>
              </a:spcBef>
              <a:buClr>
                <a:schemeClr val="tx1"/>
              </a:buClr>
              <a:buFont typeface="Arial" pitchFamily="34" charset="0"/>
              <a:buChar char="•"/>
              <a:defRPr sz="1500" kern="1200">
                <a:solidFill>
                  <a:schemeClr val="tx1"/>
                </a:solidFill>
                <a:latin typeface="+mn-lt"/>
                <a:ea typeface="+mn-ea"/>
                <a:cs typeface="+mn-cs"/>
              </a:defRPr>
            </a:lvl2pPr>
            <a:lvl3pPr marL="637964" indent="-185215" algn="l" defTabSz="685983" rtl="0" eaLnBrk="1" latinLnBrk="0" hangingPunct="1">
              <a:lnSpc>
                <a:spcPct val="90000"/>
              </a:lnSpc>
              <a:spcBef>
                <a:spcPts val="600"/>
              </a:spcBef>
              <a:buClr>
                <a:schemeClr val="tx1"/>
              </a:buClr>
              <a:buFont typeface="Arial" pitchFamily="34" charset="0"/>
              <a:buChar char="•"/>
              <a:defRPr sz="1350" kern="1200">
                <a:solidFill>
                  <a:schemeClr val="tx1"/>
                </a:solidFill>
                <a:latin typeface="+mn-lt"/>
                <a:ea typeface="+mn-ea"/>
                <a:cs typeface="+mn-cs"/>
              </a:defRPr>
            </a:lvl3pPr>
            <a:lvl4pPr marL="864338" indent="-185215" algn="l" defTabSz="685983" rtl="0" eaLnBrk="1" latinLnBrk="0" hangingPunct="1">
              <a:lnSpc>
                <a:spcPct val="90000"/>
              </a:lnSpc>
              <a:spcBef>
                <a:spcPts val="600"/>
              </a:spcBef>
              <a:buClr>
                <a:schemeClr val="tx1"/>
              </a:buClr>
              <a:buFont typeface="Arial" pitchFamily="34" charset="0"/>
              <a:buChar char="•"/>
              <a:defRPr sz="1200" kern="1200">
                <a:solidFill>
                  <a:schemeClr val="tx1"/>
                </a:solidFill>
                <a:latin typeface="+mn-lt"/>
                <a:ea typeface="+mn-ea"/>
                <a:cs typeface="+mn-cs"/>
              </a:defRPr>
            </a:lvl4pPr>
            <a:lvl5pPr marL="1090713" indent="-185215" algn="l" defTabSz="685983" rtl="0" eaLnBrk="1" latinLnBrk="0" hangingPunct="1">
              <a:lnSpc>
                <a:spcPct val="90000"/>
              </a:lnSpc>
              <a:spcBef>
                <a:spcPts val="600"/>
              </a:spcBef>
              <a:buClr>
                <a:schemeClr val="tx1"/>
              </a:buClr>
              <a:buFont typeface="Arial" pitchFamily="34" charset="0"/>
              <a:buChar char="•"/>
              <a:defRPr sz="1200" kern="1200">
                <a:solidFill>
                  <a:schemeClr val="tx1"/>
                </a:solidFill>
                <a:latin typeface="+mn-lt"/>
                <a:ea typeface="+mn-ea"/>
                <a:cs typeface="+mn-cs"/>
              </a:defRPr>
            </a:lvl5pPr>
            <a:lvl6pPr marL="1317087" indent="-185215" algn="l" defTabSz="685983" rtl="0" eaLnBrk="1" latinLnBrk="0" hangingPunct="1">
              <a:lnSpc>
                <a:spcPct val="90000"/>
              </a:lnSpc>
              <a:spcBef>
                <a:spcPts val="600"/>
              </a:spcBef>
              <a:buClr>
                <a:schemeClr val="tx1"/>
              </a:buClr>
              <a:buFont typeface="Arial" pitchFamily="34" charset="0"/>
              <a:buChar char="•"/>
              <a:defRPr sz="1200" kern="1200" baseline="0">
                <a:solidFill>
                  <a:schemeClr val="tx1"/>
                </a:solidFill>
                <a:latin typeface="+mn-lt"/>
                <a:ea typeface="+mn-ea"/>
                <a:cs typeface="+mn-cs"/>
              </a:defRPr>
            </a:lvl6pPr>
            <a:lvl7pPr marL="1543461" indent="-185215" algn="l" defTabSz="685983" rtl="0" eaLnBrk="1" latinLnBrk="0" hangingPunct="1">
              <a:lnSpc>
                <a:spcPct val="90000"/>
              </a:lnSpc>
              <a:spcBef>
                <a:spcPts val="600"/>
              </a:spcBef>
              <a:buClr>
                <a:schemeClr val="tx1"/>
              </a:buClr>
              <a:buFont typeface="Arial" pitchFamily="34" charset="0"/>
              <a:buChar char="•"/>
              <a:defRPr sz="1200" kern="1200" baseline="0">
                <a:solidFill>
                  <a:schemeClr val="tx1"/>
                </a:solidFill>
                <a:latin typeface="+mn-lt"/>
                <a:ea typeface="+mn-ea"/>
                <a:cs typeface="+mn-cs"/>
              </a:defRPr>
            </a:lvl7pPr>
            <a:lvl8pPr marL="1769836" indent="-185215" algn="l" defTabSz="685983" rtl="0" eaLnBrk="1" latinLnBrk="0" hangingPunct="1">
              <a:lnSpc>
                <a:spcPct val="90000"/>
              </a:lnSpc>
              <a:spcBef>
                <a:spcPts val="600"/>
              </a:spcBef>
              <a:buClr>
                <a:schemeClr val="tx1"/>
              </a:buClr>
              <a:buFont typeface="Arial" pitchFamily="34" charset="0"/>
              <a:buChar char="•"/>
              <a:defRPr sz="1200" kern="1200" baseline="0">
                <a:solidFill>
                  <a:schemeClr val="tx1"/>
                </a:solidFill>
                <a:latin typeface="+mn-lt"/>
                <a:ea typeface="+mn-ea"/>
                <a:cs typeface="+mn-cs"/>
              </a:defRPr>
            </a:lvl8pPr>
            <a:lvl9pPr marL="1996210" indent="-185215" algn="l" defTabSz="685983" rtl="0" eaLnBrk="1" latinLnBrk="0" hangingPunct="1">
              <a:lnSpc>
                <a:spcPct val="90000"/>
              </a:lnSpc>
              <a:spcBef>
                <a:spcPts val="600"/>
              </a:spcBef>
              <a:buClr>
                <a:schemeClr val="tx1"/>
              </a:buClr>
              <a:buFont typeface="Arial" pitchFamily="34" charset="0"/>
              <a:buChar char="•"/>
              <a:defRPr sz="1200" kern="1200" baseline="0">
                <a:solidFill>
                  <a:schemeClr val="tx1"/>
                </a:solidFill>
                <a:latin typeface="+mn-lt"/>
                <a:ea typeface="+mn-ea"/>
                <a:cs typeface="+mn-cs"/>
              </a:defRPr>
            </a:lvl9pPr>
          </a:lstStyle>
          <a:p>
            <a:pPr marL="411480">
              <a:buFont typeface="Wingdings"/>
              <a:buChar char=""/>
              <a:defRPr/>
            </a:pPr>
            <a:endParaRPr lang="en-US"/>
          </a:p>
        </p:txBody>
      </p:sp>
      <p:sp>
        <p:nvSpPr>
          <p:cNvPr id="8" name="Rectangle 3"/>
          <p:cNvSpPr txBox="1">
            <a:spLocks noChangeArrowheads="1"/>
          </p:cNvSpPr>
          <p:nvPr/>
        </p:nvSpPr>
        <p:spPr>
          <a:xfrm>
            <a:off x="685800" y="857539"/>
            <a:ext cx="7772400" cy="5181600"/>
          </a:xfrm>
          <a:prstGeom prst="rect">
            <a:avLst/>
          </a:prstGeom>
        </p:spPr>
        <p:txBody>
          <a:bodyPr>
            <a:normAutofit/>
          </a:bodyPr>
          <a:lstStyle/>
          <a:p>
            <a:pPr marL="274320" indent="-274320" eaLnBrk="1" fontAlgn="auto" hangingPunct="1">
              <a:spcBef>
                <a:spcPct val="20000"/>
              </a:spcBef>
              <a:spcAft>
                <a:spcPts val="0"/>
              </a:spcAft>
              <a:buClr>
                <a:schemeClr val="accent3"/>
              </a:buClr>
              <a:buSzPct val="95000"/>
              <a:buFont typeface="Wingdings 2"/>
              <a:buChar char=""/>
              <a:defRPr/>
            </a:pPr>
            <a:endParaRPr lang="en-US" sz="2800">
              <a:latin typeface="+mn-lt"/>
            </a:endParaRPr>
          </a:p>
          <a:p>
            <a:pPr marL="274320" indent="-274320" eaLnBrk="1" fontAlgn="auto" hangingPunct="1">
              <a:spcBef>
                <a:spcPct val="20000"/>
              </a:spcBef>
              <a:spcAft>
                <a:spcPts val="0"/>
              </a:spcAft>
              <a:buClr>
                <a:schemeClr val="accent3"/>
              </a:buClr>
              <a:buSzPct val="95000"/>
              <a:buFont typeface="Wingdings 2"/>
              <a:buChar char=""/>
              <a:defRPr/>
            </a:pPr>
            <a:endParaRPr lang="en-US" sz="2800">
              <a:latin typeface="+mn-lt"/>
            </a:endParaRPr>
          </a:p>
          <a:p>
            <a:pPr marL="274320" indent="-274320" eaLnBrk="1" fontAlgn="auto" hangingPunct="1">
              <a:spcBef>
                <a:spcPct val="20000"/>
              </a:spcBef>
              <a:spcAft>
                <a:spcPts val="0"/>
              </a:spcAft>
              <a:buClr>
                <a:schemeClr val="accent3"/>
              </a:buClr>
              <a:buSzPct val="95000"/>
              <a:buFont typeface="Wingdings 2"/>
              <a:buChar char=""/>
              <a:defRPr/>
            </a:pPr>
            <a:endParaRPr lang="en-US" sz="2800">
              <a:latin typeface="+mn-lt"/>
            </a:endParaRPr>
          </a:p>
          <a:p>
            <a:pPr marL="274320" indent="-274320" eaLnBrk="1" fontAlgn="auto" hangingPunct="1">
              <a:spcBef>
                <a:spcPct val="20000"/>
              </a:spcBef>
              <a:spcAft>
                <a:spcPts val="0"/>
              </a:spcAft>
              <a:buClr>
                <a:schemeClr val="accent3"/>
              </a:buClr>
              <a:buSzPct val="95000"/>
              <a:buFont typeface="Wingdings 2"/>
              <a:buChar char=""/>
              <a:defRPr/>
            </a:pPr>
            <a:endParaRPr lang="en-US" sz="2800">
              <a:latin typeface="+mn-lt"/>
            </a:endParaRPr>
          </a:p>
          <a:p>
            <a:pPr marL="274320" indent="-274320" eaLnBrk="1" fontAlgn="auto" hangingPunct="1">
              <a:spcBef>
                <a:spcPct val="20000"/>
              </a:spcBef>
              <a:spcAft>
                <a:spcPts val="0"/>
              </a:spcAft>
              <a:buClr>
                <a:schemeClr val="accent3"/>
              </a:buClr>
              <a:buSzPct val="95000"/>
              <a:buFont typeface="Wingdings 2"/>
              <a:buChar char=""/>
              <a:defRPr/>
            </a:pPr>
            <a:endParaRPr lang="en-US" sz="2800">
              <a:latin typeface="+mn-lt"/>
            </a:endParaRPr>
          </a:p>
          <a:p>
            <a:pPr marL="274320" indent="-274320" eaLnBrk="1" fontAlgn="auto" hangingPunct="1">
              <a:spcBef>
                <a:spcPct val="20000"/>
              </a:spcBef>
              <a:spcAft>
                <a:spcPts val="0"/>
              </a:spcAft>
              <a:buClr>
                <a:schemeClr val="accent3"/>
              </a:buClr>
              <a:buSzPct val="95000"/>
              <a:buFont typeface="Wingdings 2"/>
              <a:buChar char=""/>
              <a:defRPr/>
            </a:pPr>
            <a:endParaRPr lang="en-US" sz="2800">
              <a:latin typeface="+mn-lt"/>
            </a:endParaRPr>
          </a:p>
          <a:p>
            <a:pPr marL="274320" indent="-274320" eaLnBrk="1" fontAlgn="auto" hangingPunct="1">
              <a:spcBef>
                <a:spcPct val="20000"/>
              </a:spcBef>
              <a:spcAft>
                <a:spcPts val="0"/>
              </a:spcAft>
              <a:buClr>
                <a:schemeClr val="accent3"/>
              </a:buClr>
              <a:buSzPct val="95000"/>
              <a:buFont typeface="Wingdings 2"/>
              <a:buChar char=""/>
              <a:defRPr/>
            </a:pPr>
            <a:endParaRPr lang="en-US" sz="2800">
              <a:latin typeface="+mn-lt"/>
            </a:endParaRPr>
          </a:p>
          <a:p>
            <a:pPr marL="274320" indent="-274320" eaLnBrk="1" fontAlgn="auto" hangingPunct="1">
              <a:spcBef>
                <a:spcPct val="20000"/>
              </a:spcBef>
              <a:spcAft>
                <a:spcPts val="0"/>
              </a:spcAft>
              <a:buClr>
                <a:schemeClr val="accent3"/>
              </a:buClr>
              <a:buSzPct val="95000"/>
              <a:buFont typeface="Wingdings 2"/>
              <a:buChar char=""/>
              <a:defRPr/>
            </a:pPr>
            <a:endParaRPr lang="en-US" sz="2800">
              <a:latin typeface="+mn-lt"/>
            </a:endParaRPr>
          </a:p>
          <a:p>
            <a:pPr marL="274320" indent="-274320" eaLnBrk="1" fontAlgn="auto" hangingPunct="1">
              <a:spcBef>
                <a:spcPct val="20000"/>
              </a:spcBef>
              <a:spcAft>
                <a:spcPts val="0"/>
              </a:spcAft>
              <a:buClr>
                <a:schemeClr val="accent3"/>
              </a:buClr>
              <a:buSzPct val="95000"/>
              <a:buFont typeface="Wingdings 2"/>
              <a:buChar char=""/>
              <a:defRPr/>
            </a:pPr>
            <a:endParaRPr lang="en-US" sz="2800">
              <a:latin typeface="+mn-lt"/>
            </a:endParaRPr>
          </a:p>
          <a:p>
            <a:pPr marL="274320" indent="-274320" eaLnBrk="1" fontAlgn="auto" hangingPunct="1">
              <a:spcBef>
                <a:spcPct val="20000"/>
              </a:spcBef>
              <a:spcAft>
                <a:spcPts val="0"/>
              </a:spcAft>
              <a:buClr>
                <a:schemeClr val="accent3"/>
              </a:buClr>
              <a:buSzPct val="95000"/>
              <a:buFont typeface="Wingdings 2"/>
              <a:buChar char=""/>
              <a:defRPr/>
            </a:pPr>
            <a:endParaRPr lang="en-US" sz="2800" dirty="0">
              <a:latin typeface="+mn-lt"/>
            </a:endParaRPr>
          </a:p>
        </p:txBody>
      </p:sp>
      <p:sp>
        <p:nvSpPr>
          <p:cNvPr id="9" name="Oval 4"/>
          <p:cNvSpPr>
            <a:spLocks noChangeArrowheads="1"/>
          </p:cNvSpPr>
          <p:nvPr/>
        </p:nvSpPr>
        <p:spPr bwMode="auto">
          <a:xfrm>
            <a:off x="6527701" y="1050926"/>
            <a:ext cx="1524000" cy="914400"/>
          </a:xfrm>
          <a:prstGeom prst="ellipse">
            <a:avLst/>
          </a:prstGeom>
          <a:solidFill>
            <a:schemeClr val="bg1"/>
          </a:solidFill>
          <a:ln w="9525">
            <a:solidFill>
              <a:schemeClr val="tx1"/>
            </a:solidFill>
            <a:round/>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sz="2400">
                <a:latin typeface="Times New Roman" panose="02020603050405020304" pitchFamily="18" charset="0"/>
              </a:rPr>
              <a:t>Yêu cầu</a:t>
            </a:r>
          </a:p>
        </p:txBody>
      </p:sp>
      <p:sp>
        <p:nvSpPr>
          <p:cNvPr id="10" name="Rectangle 5"/>
          <p:cNvSpPr>
            <a:spLocks noChangeArrowheads="1"/>
          </p:cNvSpPr>
          <p:nvPr/>
        </p:nvSpPr>
        <p:spPr bwMode="auto">
          <a:xfrm>
            <a:off x="6465356" y="2346326"/>
            <a:ext cx="1752600" cy="457200"/>
          </a:xfrm>
          <a:prstGeom prst="rect">
            <a:avLst/>
          </a:prstGeom>
          <a:solidFill>
            <a:schemeClr val="bg1"/>
          </a:solidFill>
          <a:ln w="9525">
            <a:solidFill>
              <a:schemeClr val="tx1"/>
            </a:solidFill>
            <a:miter lim="800000"/>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sz="2400">
                <a:latin typeface="Times New Roman" panose="02020603050405020304" pitchFamily="18" charset="0"/>
              </a:rPr>
              <a:t>Phân tích</a:t>
            </a:r>
          </a:p>
        </p:txBody>
      </p:sp>
      <p:sp>
        <p:nvSpPr>
          <p:cNvPr id="11" name="Rectangle 6"/>
          <p:cNvSpPr>
            <a:spLocks noChangeArrowheads="1"/>
          </p:cNvSpPr>
          <p:nvPr/>
        </p:nvSpPr>
        <p:spPr bwMode="auto">
          <a:xfrm>
            <a:off x="6451501" y="3184526"/>
            <a:ext cx="1752600" cy="533400"/>
          </a:xfrm>
          <a:prstGeom prst="rect">
            <a:avLst/>
          </a:prstGeom>
          <a:solidFill>
            <a:schemeClr val="bg1"/>
          </a:solidFill>
          <a:ln w="9525">
            <a:solidFill>
              <a:schemeClr val="tx1"/>
            </a:solidFill>
            <a:miter lim="800000"/>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sz="2400">
                <a:latin typeface="Times New Roman" panose="02020603050405020304" pitchFamily="18" charset="0"/>
              </a:rPr>
              <a:t>Đặc tả </a:t>
            </a:r>
          </a:p>
        </p:txBody>
      </p:sp>
      <p:sp>
        <p:nvSpPr>
          <p:cNvPr id="12" name="Rectangle 7"/>
          <p:cNvSpPr>
            <a:spLocks noChangeArrowheads="1"/>
          </p:cNvSpPr>
          <p:nvPr/>
        </p:nvSpPr>
        <p:spPr bwMode="auto">
          <a:xfrm>
            <a:off x="6442842" y="4135852"/>
            <a:ext cx="1752600" cy="533400"/>
          </a:xfrm>
          <a:prstGeom prst="rect">
            <a:avLst/>
          </a:prstGeom>
          <a:solidFill>
            <a:schemeClr val="bg1"/>
          </a:solidFill>
          <a:ln w="9525">
            <a:solidFill>
              <a:schemeClr val="tx1"/>
            </a:solidFill>
            <a:miter lim="800000"/>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sz="2400">
                <a:latin typeface="Times New Roman" panose="02020603050405020304" pitchFamily="18" charset="0"/>
              </a:rPr>
              <a:t>Thẩm định</a:t>
            </a:r>
          </a:p>
        </p:txBody>
      </p:sp>
      <p:sp>
        <p:nvSpPr>
          <p:cNvPr id="13" name="Line 8"/>
          <p:cNvSpPr>
            <a:spLocks noChangeShapeType="1"/>
          </p:cNvSpPr>
          <p:nvPr/>
        </p:nvSpPr>
        <p:spPr bwMode="auto">
          <a:xfrm>
            <a:off x="7289701" y="4708526"/>
            <a:ext cx="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4" name="Line 9"/>
          <p:cNvSpPr>
            <a:spLocks noChangeShapeType="1"/>
          </p:cNvSpPr>
          <p:nvPr/>
        </p:nvSpPr>
        <p:spPr bwMode="auto">
          <a:xfrm>
            <a:off x="7289701" y="2803526"/>
            <a:ext cx="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5" name="Line 10"/>
          <p:cNvSpPr>
            <a:spLocks noChangeShapeType="1"/>
          </p:cNvSpPr>
          <p:nvPr/>
        </p:nvSpPr>
        <p:spPr bwMode="auto">
          <a:xfrm>
            <a:off x="7289701" y="3717926"/>
            <a:ext cx="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6" name="Line 11"/>
          <p:cNvSpPr>
            <a:spLocks noChangeShapeType="1"/>
          </p:cNvSpPr>
          <p:nvPr/>
        </p:nvSpPr>
        <p:spPr bwMode="auto">
          <a:xfrm flipH="1">
            <a:off x="7289701" y="1923762"/>
            <a:ext cx="0" cy="42256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7" name="Line 12"/>
          <p:cNvSpPr>
            <a:spLocks noChangeShapeType="1"/>
          </p:cNvSpPr>
          <p:nvPr/>
        </p:nvSpPr>
        <p:spPr bwMode="auto">
          <a:xfrm flipH="1">
            <a:off x="6070501" y="3413126"/>
            <a:ext cx="381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 name="Line 13"/>
          <p:cNvSpPr>
            <a:spLocks noChangeShapeType="1"/>
          </p:cNvSpPr>
          <p:nvPr/>
        </p:nvSpPr>
        <p:spPr bwMode="auto">
          <a:xfrm flipV="1">
            <a:off x="6070501" y="2574926"/>
            <a:ext cx="0" cy="838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 name="Line 14"/>
          <p:cNvSpPr>
            <a:spLocks noChangeShapeType="1"/>
          </p:cNvSpPr>
          <p:nvPr/>
        </p:nvSpPr>
        <p:spPr bwMode="auto">
          <a:xfrm>
            <a:off x="6070501" y="2574926"/>
            <a:ext cx="3810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0" name="Line 15"/>
          <p:cNvSpPr>
            <a:spLocks noChangeShapeType="1"/>
          </p:cNvSpPr>
          <p:nvPr/>
        </p:nvSpPr>
        <p:spPr bwMode="auto">
          <a:xfrm>
            <a:off x="8204101" y="4403726"/>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 name="Line 16"/>
          <p:cNvSpPr>
            <a:spLocks noChangeShapeType="1"/>
          </p:cNvSpPr>
          <p:nvPr/>
        </p:nvSpPr>
        <p:spPr bwMode="auto">
          <a:xfrm flipV="1">
            <a:off x="8661301" y="2574926"/>
            <a:ext cx="0" cy="1828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2" name="Line 17"/>
          <p:cNvSpPr>
            <a:spLocks noChangeShapeType="1"/>
          </p:cNvSpPr>
          <p:nvPr/>
        </p:nvSpPr>
        <p:spPr bwMode="auto">
          <a:xfrm flipH="1">
            <a:off x="8204101" y="3413126"/>
            <a:ext cx="4572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3" name="Line 18"/>
          <p:cNvSpPr>
            <a:spLocks noChangeShapeType="1"/>
          </p:cNvSpPr>
          <p:nvPr/>
        </p:nvSpPr>
        <p:spPr bwMode="auto">
          <a:xfrm flipH="1">
            <a:off x="8204101" y="2574926"/>
            <a:ext cx="4572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4" name="Oval 4"/>
          <p:cNvSpPr>
            <a:spLocks noChangeArrowheads="1"/>
          </p:cNvSpPr>
          <p:nvPr/>
        </p:nvSpPr>
        <p:spPr bwMode="auto">
          <a:xfrm>
            <a:off x="6527701" y="5026604"/>
            <a:ext cx="1524000" cy="914400"/>
          </a:xfrm>
          <a:prstGeom prst="ellipse">
            <a:avLst/>
          </a:prstGeom>
          <a:solidFill>
            <a:schemeClr val="bg1"/>
          </a:solidFill>
          <a:ln w="9525">
            <a:solidFill>
              <a:schemeClr val="tx1"/>
            </a:solidFill>
            <a:round/>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sz="2400">
                <a:latin typeface="Times New Roman" panose="02020603050405020304" pitchFamily="18" charset="0"/>
              </a:rPr>
              <a:t>SRS</a:t>
            </a:r>
          </a:p>
        </p:txBody>
      </p:sp>
    </p:spTree>
    <p:extLst>
      <p:ext uri="{BB962C8B-B14F-4D97-AF65-F5344CB8AC3E}">
        <p14:creationId xmlns:p14="http://schemas.microsoft.com/office/powerpoint/2010/main" val="2136657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2400" b="1">
                <a:latin typeface="Times New Roman" panose="02020603050405020304" pitchFamily="18" charset="0"/>
              </a:rPr>
              <a:t>Phân tích</a:t>
            </a:r>
            <a:endParaRPr lang="en-US" b="1"/>
          </a:p>
        </p:txBody>
      </p:sp>
      <p:sp>
        <p:nvSpPr>
          <p:cNvPr id="3" name="Content Placeholder 2"/>
          <p:cNvSpPr>
            <a:spLocks noGrp="1"/>
          </p:cNvSpPr>
          <p:nvPr>
            <p:ph idx="1"/>
          </p:nvPr>
        </p:nvSpPr>
        <p:spPr>
          <a:xfrm>
            <a:off x="914400" y="1803400"/>
            <a:ext cx="5105400" cy="4267200"/>
          </a:xfrm>
        </p:spPr>
        <p:txBody>
          <a:bodyPr>
            <a:normAutofit lnSpcReduction="10000"/>
          </a:bodyPr>
          <a:lstStyle/>
          <a:p>
            <a:pPr>
              <a:buClr>
                <a:schemeClr val="accent3"/>
              </a:buClr>
              <a:defRPr/>
            </a:pPr>
            <a:r>
              <a:rPr lang="en-US" dirty="0"/>
              <a:t>Mục tiêu: </a:t>
            </a:r>
          </a:p>
          <a:p>
            <a:pPr lvl="1">
              <a:buClr>
                <a:schemeClr val="accent3"/>
              </a:buClr>
              <a:defRPr/>
            </a:pPr>
            <a:r>
              <a:rPr lang="en-US" sz="1400" dirty="0"/>
              <a:t>Để hiểu được yêu cầu và các rang buộc của hệ thống, tạo tiền đề cho  việc đặc tả chúng.</a:t>
            </a:r>
          </a:p>
          <a:p>
            <a:pPr>
              <a:buClr>
                <a:schemeClr val="accent3"/>
              </a:buClr>
              <a:defRPr/>
            </a:pPr>
            <a:r>
              <a:rPr lang="en-US" dirty="0"/>
              <a:t>Việc phân tích có liên quan đến:</a:t>
            </a:r>
          </a:p>
          <a:p>
            <a:pPr lvl="1">
              <a:buClr>
                <a:schemeClr val="accent3"/>
              </a:buClr>
              <a:defRPr/>
            </a:pPr>
            <a:r>
              <a:rPr lang="en-US" sz="1400" dirty="0"/>
              <a:t>Phỏng vấn khách hàng.</a:t>
            </a:r>
          </a:p>
          <a:p>
            <a:pPr lvl="1">
              <a:buClr>
                <a:schemeClr val="accent3"/>
              </a:buClr>
              <a:defRPr/>
            </a:pPr>
            <a:r>
              <a:rPr lang="en-US" sz="1400" dirty="0"/>
              <a:t>Đọc các hướng dẫn (manual)</a:t>
            </a:r>
          </a:p>
          <a:p>
            <a:pPr lvl="1">
              <a:buClr>
                <a:schemeClr val="accent3"/>
              </a:buClr>
              <a:defRPr/>
            </a:pPr>
            <a:r>
              <a:rPr lang="en-US" sz="1400" dirty="0"/>
              <a:t>Học tập hệ thống (mà khách hang đang sử dụng) hiện tại</a:t>
            </a:r>
          </a:p>
          <a:p>
            <a:pPr lvl="1">
              <a:buClr>
                <a:schemeClr val="accent3"/>
              </a:buClr>
              <a:defRPr/>
            </a:pPr>
            <a:r>
              <a:rPr lang="en-US" sz="1400" dirty="0"/>
              <a:t>Giúp khách hàng hiểu được các khả năng có thể xảy ra</a:t>
            </a:r>
          </a:p>
          <a:p>
            <a:pPr lvl="1">
              <a:buClr>
                <a:schemeClr val="accent3"/>
              </a:buClr>
              <a:defRPr/>
            </a:pPr>
            <a:r>
              <a:rPr lang="en-US" sz="1400" dirty="0"/>
              <a:t>Tư vấn khách hàng.</a:t>
            </a:r>
            <a:br>
              <a:rPr lang="en-US" sz="1400" dirty="0"/>
            </a:br>
            <a:endParaRPr lang="en-US" sz="1400" dirty="0"/>
          </a:p>
          <a:p>
            <a:r>
              <a:rPr lang="en-US" dirty="0"/>
              <a:t>Phải hiểu được công việc của tổ chức, khách hàng, người sử dụng.</a:t>
            </a:r>
          </a:p>
          <a:p>
            <a:r>
              <a:rPr lang="en-US" altLang="en-US" dirty="0"/>
              <a:t>Kỹ năng giao tiếp là cực  kỳ quan trọng</a:t>
            </a:r>
          </a:p>
          <a:p>
            <a:r>
              <a:rPr lang="en-US" altLang="en-US" dirty="0"/>
              <a:t>Có thể cần phải sử dụng nhiều kỹ thuật khác nhau</a:t>
            </a:r>
          </a:p>
          <a:p>
            <a:endParaRPr lang="en-US" dirty="0"/>
          </a:p>
        </p:txBody>
      </p:sp>
      <p:sp>
        <p:nvSpPr>
          <p:cNvPr id="4" name="Rectangle 5"/>
          <p:cNvSpPr>
            <a:spLocks noChangeArrowheads="1"/>
          </p:cNvSpPr>
          <p:nvPr/>
        </p:nvSpPr>
        <p:spPr bwMode="auto">
          <a:xfrm>
            <a:off x="6705600" y="2133600"/>
            <a:ext cx="1752600" cy="457200"/>
          </a:xfrm>
          <a:prstGeom prst="rect">
            <a:avLst/>
          </a:prstGeom>
          <a:solidFill>
            <a:schemeClr val="bg1"/>
          </a:solidFill>
          <a:ln w="9525">
            <a:solidFill>
              <a:schemeClr val="tx1"/>
            </a:solidFill>
            <a:miter lim="800000"/>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sz="2400">
                <a:solidFill>
                  <a:srgbClr val="FF0000"/>
                </a:solidFill>
                <a:latin typeface="Times New Roman" panose="02020603050405020304" pitchFamily="18" charset="0"/>
              </a:rPr>
              <a:t>Phân tích</a:t>
            </a:r>
          </a:p>
        </p:txBody>
      </p:sp>
      <p:sp>
        <p:nvSpPr>
          <p:cNvPr id="5" name="Rectangle 6"/>
          <p:cNvSpPr>
            <a:spLocks noChangeArrowheads="1"/>
          </p:cNvSpPr>
          <p:nvPr/>
        </p:nvSpPr>
        <p:spPr bwMode="auto">
          <a:xfrm>
            <a:off x="6705600" y="2971800"/>
            <a:ext cx="1752600" cy="533400"/>
          </a:xfrm>
          <a:prstGeom prst="rect">
            <a:avLst/>
          </a:prstGeom>
          <a:solidFill>
            <a:schemeClr val="bg1"/>
          </a:solidFill>
          <a:ln w="9525">
            <a:solidFill>
              <a:schemeClr val="tx1"/>
            </a:solidFill>
            <a:miter lim="800000"/>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sz="2400">
                <a:latin typeface="Times New Roman" panose="02020603050405020304" pitchFamily="18" charset="0"/>
              </a:rPr>
              <a:t>Đặc tả</a:t>
            </a:r>
          </a:p>
        </p:txBody>
      </p:sp>
      <p:sp>
        <p:nvSpPr>
          <p:cNvPr id="6" name="Rectangle 7"/>
          <p:cNvSpPr>
            <a:spLocks noChangeArrowheads="1"/>
          </p:cNvSpPr>
          <p:nvPr/>
        </p:nvSpPr>
        <p:spPr bwMode="auto">
          <a:xfrm>
            <a:off x="6705600" y="3962400"/>
            <a:ext cx="1752600" cy="533400"/>
          </a:xfrm>
          <a:prstGeom prst="rect">
            <a:avLst/>
          </a:prstGeom>
          <a:solidFill>
            <a:schemeClr val="bg1"/>
          </a:solidFill>
          <a:ln w="9525">
            <a:solidFill>
              <a:schemeClr val="tx1"/>
            </a:solidFill>
            <a:miter lim="800000"/>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sz="2400">
                <a:latin typeface="Times New Roman" panose="02020603050405020304" pitchFamily="18" charset="0"/>
              </a:rPr>
              <a:t>Thẩm định</a:t>
            </a:r>
          </a:p>
        </p:txBody>
      </p:sp>
      <p:sp>
        <p:nvSpPr>
          <p:cNvPr id="7" name="Line 8"/>
          <p:cNvSpPr>
            <a:spLocks noChangeShapeType="1"/>
          </p:cNvSpPr>
          <p:nvPr/>
        </p:nvSpPr>
        <p:spPr bwMode="auto">
          <a:xfrm>
            <a:off x="7543800" y="4495800"/>
            <a:ext cx="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8" name="Line 9"/>
          <p:cNvSpPr>
            <a:spLocks noChangeShapeType="1"/>
          </p:cNvSpPr>
          <p:nvPr/>
        </p:nvSpPr>
        <p:spPr bwMode="auto">
          <a:xfrm>
            <a:off x="7543800" y="2590800"/>
            <a:ext cx="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9" name="Line 10"/>
          <p:cNvSpPr>
            <a:spLocks noChangeShapeType="1"/>
          </p:cNvSpPr>
          <p:nvPr/>
        </p:nvSpPr>
        <p:spPr bwMode="auto">
          <a:xfrm>
            <a:off x="7543800" y="3505200"/>
            <a:ext cx="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Tree>
    <p:extLst>
      <p:ext uri="{BB962C8B-B14F-4D97-AF65-F5344CB8AC3E}">
        <p14:creationId xmlns:p14="http://schemas.microsoft.com/office/powerpoint/2010/main" val="6356099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a:t>Các loại yêu cầu thường gặp</a:t>
            </a:r>
          </a:p>
        </p:txBody>
      </p:sp>
      <p:sp>
        <p:nvSpPr>
          <p:cNvPr id="3" name="Content Placeholder 2"/>
          <p:cNvSpPr>
            <a:spLocks noGrp="1"/>
          </p:cNvSpPr>
          <p:nvPr>
            <p:ph idx="1"/>
          </p:nvPr>
        </p:nvSpPr>
        <p:spPr/>
        <p:txBody>
          <a:bodyPr/>
          <a:lstStyle/>
          <a:p>
            <a:r>
              <a:rPr lang="en-US" dirty="0"/>
              <a:t>Yêu cầu chức năng:</a:t>
            </a:r>
          </a:p>
          <a:p>
            <a:pPr lvl="1"/>
            <a:r>
              <a:rPr lang="en-US" dirty="0"/>
              <a:t>Các phát biểu về các dịch vụ mà hệ thống cần cung cấp, làm thế nào hệ thống phản ứng lại một đầu vào nhất định, và làm hệ thống nên có hành vi như thế nào trong các tình huống cụ thể</a:t>
            </a:r>
          </a:p>
          <a:p>
            <a:r>
              <a:rPr lang="en-US" dirty="0"/>
              <a:t>Yêu cầu phi chức năng:</a:t>
            </a:r>
          </a:p>
          <a:p>
            <a:pPr lvl="1"/>
            <a:r>
              <a:rPr lang="en-US" dirty="0"/>
              <a:t>Các ràng buộc về mặt dịch vụ hoặc chức năng được cung cấp bởi hệ thống, vd như ràng buộc về mặt thời gian, hạn chế về thời gian phát triển, tiêu chuẩn, …</a:t>
            </a:r>
          </a:p>
          <a:p>
            <a:pPr lvl="1"/>
            <a:endParaRPr lang="en-US" dirty="0"/>
          </a:p>
        </p:txBody>
      </p:sp>
    </p:spTree>
    <p:extLst>
      <p:ext uri="{BB962C8B-B14F-4D97-AF65-F5344CB8AC3E}">
        <p14:creationId xmlns:p14="http://schemas.microsoft.com/office/powerpoint/2010/main" val="7609481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Đặc tả</a:t>
            </a:r>
          </a:p>
        </p:txBody>
      </p:sp>
      <p:sp>
        <p:nvSpPr>
          <p:cNvPr id="3" name="Content Placeholder 2"/>
          <p:cNvSpPr>
            <a:spLocks noGrp="1"/>
          </p:cNvSpPr>
          <p:nvPr>
            <p:ph idx="1"/>
          </p:nvPr>
        </p:nvSpPr>
        <p:spPr>
          <a:xfrm>
            <a:off x="914400" y="1803400"/>
            <a:ext cx="5181600" cy="4267200"/>
          </a:xfrm>
        </p:spPr>
        <p:txBody>
          <a:bodyPr>
            <a:normAutofit/>
          </a:bodyPr>
          <a:lstStyle/>
          <a:p>
            <a:pPr marL="274320" indent="-274320">
              <a:buClr>
                <a:schemeClr val="accent3"/>
              </a:buClr>
              <a:buFont typeface="Wingdings 2"/>
              <a:buChar char=""/>
              <a:defRPr/>
            </a:pPr>
            <a:r>
              <a:rPr lang="en-US" dirty="0"/>
              <a:t>Kết quả sau bước này sẽ là tiền đề để tạo nên tài liệu SRS</a:t>
            </a:r>
          </a:p>
          <a:p>
            <a:pPr marL="274320" indent="-274320">
              <a:buClr>
                <a:schemeClr val="accent3"/>
              </a:buClr>
              <a:buFont typeface="Wingdings 2"/>
              <a:buChar char=""/>
              <a:defRPr/>
            </a:pPr>
            <a:r>
              <a:rPr lang="en-US" dirty="0"/>
              <a:t>Không dễ dàng gì để chuyển đổi các yêu cầu trực tiếp từ quá trình phân tích thành các đặc tả.</a:t>
            </a:r>
          </a:p>
          <a:p>
            <a:pPr marL="274320" indent="-274320">
              <a:buClr>
                <a:schemeClr val="accent3"/>
              </a:buClr>
              <a:buFont typeface="Wingdings 2"/>
              <a:buChar char=""/>
              <a:defRPr/>
            </a:pPr>
            <a:r>
              <a:rPr lang="en-US" dirty="0"/>
              <a:t>Các kiến thức được yêu cầu về hệ thống trong quá trình phân tích được sử dụng lại trong quá trình đặc tả</a:t>
            </a:r>
          </a:p>
          <a:p>
            <a:pPr marL="274320" indent="-274320">
              <a:buClr>
                <a:schemeClr val="accent3"/>
              </a:buClr>
              <a:buFont typeface="Wingdings 2"/>
              <a:buChar char=""/>
              <a:defRPr/>
            </a:pPr>
            <a:r>
              <a:rPr lang="en-US" dirty="0"/>
              <a:t>Lựa chọn phương pháp đặc tả phù hợp với đặc điểm của các yêu cầu.</a:t>
            </a:r>
          </a:p>
          <a:p>
            <a:endParaRPr lang="en-US" dirty="0"/>
          </a:p>
        </p:txBody>
      </p:sp>
      <p:sp>
        <p:nvSpPr>
          <p:cNvPr id="4" name="Rectangle 5"/>
          <p:cNvSpPr>
            <a:spLocks noChangeArrowheads="1"/>
          </p:cNvSpPr>
          <p:nvPr/>
        </p:nvSpPr>
        <p:spPr bwMode="auto">
          <a:xfrm>
            <a:off x="6705600" y="1829676"/>
            <a:ext cx="1752600" cy="457200"/>
          </a:xfrm>
          <a:prstGeom prst="rect">
            <a:avLst/>
          </a:prstGeom>
          <a:solidFill>
            <a:schemeClr val="bg1"/>
          </a:solidFill>
          <a:ln w="9525">
            <a:solidFill>
              <a:schemeClr val="tx1"/>
            </a:solidFill>
            <a:miter lim="800000"/>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sz="2400">
                <a:latin typeface="Times New Roman" panose="02020603050405020304" pitchFamily="18" charset="0"/>
              </a:rPr>
              <a:t>Phân tích</a:t>
            </a:r>
          </a:p>
        </p:txBody>
      </p:sp>
      <p:sp>
        <p:nvSpPr>
          <p:cNvPr id="5" name="Rectangle 6"/>
          <p:cNvSpPr>
            <a:spLocks noChangeArrowheads="1"/>
          </p:cNvSpPr>
          <p:nvPr/>
        </p:nvSpPr>
        <p:spPr bwMode="auto">
          <a:xfrm>
            <a:off x="6705600" y="2667876"/>
            <a:ext cx="1752600" cy="533400"/>
          </a:xfrm>
          <a:prstGeom prst="rect">
            <a:avLst/>
          </a:prstGeom>
          <a:solidFill>
            <a:schemeClr val="bg1"/>
          </a:solidFill>
          <a:ln w="9525">
            <a:solidFill>
              <a:schemeClr val="tx1"/>
            </a:solidFill>
            <a:miter lim="800000"/>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sz="2400">
                <a:solidFill>
                  <a:srgbClr val="FF0000"/>
                </a:solidFill>
                <a:latin typeface="Times New Roman" panose="02020603050405020304" pitchFamily="18" charset="0"/>
              </a:rPr>
              <a:t>Đặc tả</a:t>
            </a:r>
          </a:p>
        </p:txBody>
      </p:sp>
      <p:sp>
        <p:nvSpPr>
          <p:cNvPr id="6" name="Rectangle 7"/>
          <p:cNvSpPr>
            <a:spLocks noChangeArrowheads="1"/>
          </p:cNvSpPr>
          <p:nvPr/>
        </p:nvSpPr>
        <p:spPr bwMode="auto">
          <a:xfrm>
            <a:off x="6705600" y="3658476"/>
            <a:ext cx="1752600" cy="533400"/>
          </a:xfrm>
          <a:prstGeom prst="rect">
            <a:avLst/>
          </a:prstGeom>
          <a:solidFill>
            <a:schemeClr val="bg1"/>
          </a:solidFill>
          <a:ln w="9525">
            <a:solidFill>
              <a:schemeClr val="tx1"/>
            </a:solidFill>
            <a:miter lim="800000"/>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sz="2400">
                <a:latin typeface="Times New Roman" panose="02020603050405020304" pitchFamily="18" charset="0"/>
              </a:rPr>
              <a:t>Thẩm định</a:t>
            </a:r>
          </a:p>
        </p:txBody>
      </p:sp>
      <p:sp>
        <p:nvSpPr>
          <p:cNvPr id="7" name="Line 8"/>
          <p:cNvSpPr>
            <a:spLocks noChangeShapeType="1"/>
          </p:cNvSpPr>
          <p:nvPr/>
        </p:nvSpPr>
        <p:spPr bwMode="auto">
          <a:xfrm>
            <a:off x="7543800" y="4191876"/>
            <a:ext cx="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8" name="Line 9"/>
          <p:cNvSpPr>
            <a:spLocks noChangeShapeType="1"/>
          </p:cNvSpPr>
          <p:nvPr/>
        </p:nvSpPr>
        <p:spPr bwMode="auto">
          <a:xfrm>
            <a:off x="7543800" y="2286876"/>
            <a:ext cx="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9" name="Line 10"/>
          <p:cNvSpPr>
            <a:spLocks noChangeShapeType="1"/>
          </p:cNvSpPr>
          <p:nvPr/>
        </p:nvSpPr>
        <p:spPr bwMode="auto">
          <a:xfrm>
            <a:off x="7543800" y="3201276"/>
            <a:ext cx="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Tree>
    <p:extLst>
      <p:ext uri="{BB962C8B-B14F-4D97-AF65-F5344CB8AC3E}">
        <p14:creationId xmlns:p14="http://schemas.microsoft.com/office/powerpoint/2010/main" val="31831166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a:t>Ngôn ngữ đặc tả</a:t>
            </a:r>
          </a:p>
        </p:txBody>
      </p:sp>
      <p:sp>
        <p:nvSpPr>
          <p:cNvPr id="3" name="Content Placeholder 2"/>
          <p:cNvSpPr>
            <a:spLocks noGrp="1"/>
          </p:cNvSpPr>
          <p:nvPr>
            <p:ph idx="1"/>
          </p:nvPr>
        </p:nvSpPr>
        <p:spPr/>
        <p:txBody>
          <a:bodyPr/>
          <a:lstStyle/>
          <a:p>
            <a:r>
              <a:rPr lang="en-US" altLang="en-US" dirty="0"/>
              <a:t>Ngôn ngữ đó phải hỗ trợ các đặc điểm mong muốn của SRS </a:t>
            </a:r>
          </a:p>
          <a:p>
            <a:r>
              <a:rPr lang="en-US" altLang="en-US" dirty="0"/>
              <a:t>Ngôn ngữ đặc tả (formal languag) có độ chính xác cao và rõ rang nhưng khó để nắm bắt và sử dụng.</a:t>
            </a:r>
          </a:p>
          <a:p>
            <a:r>
              <a:rPr lang="en-US" altLang="en-US" dirty="0"/>
              <a:t>Ngôn ngữ tự nhiên vẫn được sử dụng, tuy nhiên vẫn cần phải kèm theo các cấu trúc trong tài liệu.</a:t>
            </a:r>
          </a:p>
          <a:p>
            <a:r>
              <a:rPr lang="en-US" altLang="en-US" dirty="0"/>
              <a:t>Ngôn ngữ đặc tả thường được dùng cho tính năng đặc biệt và cực kỳ quan trọng của hệ thống của hệ thống</a:t>
            </a:r>
          </a:p>
          <a:p>
            <a:endParaRPr lang="en-US" altLang="en-US" dirty="0"/>
          </a:p>
        </p:txBody>
      </p:sp>
    </p:spTree>
    <p:extLst>
      <p:ext uri="{BB962C8B-B14F-4D97-AF65-F5344CB8AC3E}">
        <p14:creationId xmlns:p14="http://schemas.microsoft.com/office/powerpoint/2010/main" val="252245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normAutofit/>
          </a:bodyPr>
          <a:lstStyle/>
          <a:p>
            <a:r>
              <a:rPr lang="en-US" sz="3200"/>
              <a:t>Tổng quan về Công nghệ Phần mềm</a:t>
            </a:r>
            <a:endParaRPr lang="en-US" sz="3600"/>
          </a:p>
        </p:txBody>
      </p:sp>
      <p:sp>
        <p:nvSpPr>
          <p:cNvPr id="11" name="Text Placeholder 10"/>
          <p:cNvSpPr>
            <a:spLocks noGrp="1"/>
          </p:cNvSpPr>
          <p:nvPr>
            <p:ph type="body" idx="1"/>
          </p:nvPr>
        </p:nvSpPr>
        <p:spPr/>
        <p:txBody>
          <a:bodyPr/>
          <a:lstStyle/>
          <a:p>
            <a:pPr marL="285750" indent="-285750">
              <a:buFontTx/>
              <a:buChar char="-"/>
            </a:pPr>
            <a:r>
              <a:rPr lang="en-US"/>
              <a:t>Tổng quan</a:t>
            </a:r>
          </a:p>
          <a:p>
            <a:pPr marL="285750" indent="-285750">
              <a:buFontTx/>
              <a:buChar char="-"/>
            </a:pPr>
            <a:r>
              <a:rPr lang="en-US"/>
              <a:t>Quy trình</a:t>
            </a:r>
          </a:p>
          <a:p>
            <a:pPr marL="285750" indent="-285750">
              <a:buFontTx/>
              <a:buChar char="-"/>
            </a:pPr>
            <a:r>
              <a:rPr lang="en-US"/>
              <a:t>Thách thức</a:t>
            </a:r>
          </a:p>
        </p:txBody>
      </p:sp>
    </p:spTree>
    <p:extLst>
      <p:ext uri="{BB962C8B-B14F-4D97-AF65-F5344CB8AC3E}">
        <p14:creationId xmlns:p14="http://schemas.microsoft.com/office/powerpoint/2010/main" val="10392412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a:t>Các thành phần trong tài liệu SRS</a:t>
            </a:r>
          </a:p>
        </p:txBody>
      </p:sp>
      <p:sp>
        <p:nvSpPr>
          <p:cNvPr id="3" name="Content Placeholder 2"/>
          <p:cNvSpPr>
            <a:spLocks noGrp="1"/>
          </p:cNvSpPr>
          <p:nvPr>
            <p:ph idx="1"/>
          </p:nvPr>
        </p:nvSpPr>
        <p:spPr/>
        <p:txBody>
          <a:bodyPr/>
          <a:lstStyle/>
          <a:p>
            <a:r>
              <a:rPr lang="en-US" altLang="en-US" dirty="0"/>
              <a:t>SRS cần chứa những gì?</a:t>
            </a:r>
          </a:p>
          <a:p>
            <a:pPr lvl="1"/>
            <a:r>
              <a:rPr lang="en-US" altLang="en-US" dirty="0"/>
              <a:t>Làm rõ vấn đề này sẽ giúp đảm bảo tính hoàn thiện của tài liệu</a:t>
            </a:r>
          </a:p>
          <a:p>
            <a:r>
              <a:rPr lang="en-US" altLang="en-US" dirty="0"/>
              <a:t>Một tài liệu SRS cần làm ghi rõ các yêu cầu về:</a:t>
            </a:r>
          </a:p>
          <a:p>
            <a:pPr lvl="1"/>
            <a:r>
              <a:rPr lang="en-US" altLang="en-US" dirty="0"/>
              <a:t>Functionality -  Tính năng</a:t>
            </a:r>
          </a:p>
          <a:p>
            <a:pPr lvl="1"/>
            <a:r>
              <a:rPr lang="en-US" altLang="en-US" dirty="0"/>
              <a:t>Performance – Hiệu suất</a:t>
            </a:r>
          </a:p>
          <a:p>
            <a:pPr lvl="1"/>
            <a:r>
              <a:rPr lang="en-US" altLang="en-US" dirty="0"/>
              <a:t>Design constraints – Ràng buộc thiết kế</a:t>
            </a:r>
          </a:p>
          <a:p>
            <a:pPr lvl="1"/>
            <a:r>
              <a:rPr lang="en-US" altLang="en-US" dirty="0"/>
              <a:t>External interfaces – Các giao tiếp bên ngoài</a:t>
            </a:r>
          </a:p>
          <a:p>
            <a:endParaRPr lang="en-US" dirty="0"/>
          </a:p>
        </p:txBody>
      </p:sp>
    </p:spTree>
    <p:extLst>
      <p:ext uri="{BB962C8B-B14F-4D97-AF65-F5344CB8AC3E}">
        <p14:creationId xmlns:p14="http://schemas.microsoft.com/office/powerpoint/2010/main" val="15916628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a:t>Yêu cầu chức năng</a:t>
            </a:r>
          </a:p>
        </p:txBody>
      </p:sp>
      <p:sp>
        <p:nvSpPr>
          <p:cNvPr id="3" name="Content Placeholder 2"/>
          <p:cNvSpPr>
            <a:spLocks noGrp="1"/>
          </p:cNvSpPr>
          <p:nvPr>
            <p:ph idx="1"/>
          </p:nvPr>
        </p:nvSpPr>
        <p:spPr/>
        <p:txBody>
          <a:bodyPr>
            <a:normAutofit/>
          </a:bodyPr>
          <a:lstStyle/>
          <a:p>
            <a:r>
              <a:rPr lang="en-US"/>
              <a:t>Trái tim của tài liệu SRS; phần lớn các đặc tả kỹ thuật là do chúng tạo nên</a:t>
            </a:r>
          </a:p>
          <a:p>
            <a:r>
              <a:rPr lang="en-US"/>
              <a:t>Đặc tả tất cả các chức năng mà hệ thống phải hỗ trợ</a:t>
            </a:r>
          </a:p>
          <a:p>
            <a:r>
              <a:rPr lang="en-US"/>
              <a:t>Cần có đầu ra tương ứng với đầu vào và mối quan hệ giữa chúng</a:t>
            </a:r>
          </a:p>
          <a:p>
            <a:r>
              <a:rPr lang="en-US"/>
              <a:t>Tất cả các hoạt động mà hệ thống cần làm</a:t>
            </a:r>
          </a:p>
          <a:p>
            <a:r>
              <a:rPr lang="en-US"/>
              <a:t>Phải xác định hành vi của hệ thống đối với các đầu vào không hợp lệ,</a:t>
            </a:r>
          </a:p>
          <a:p>
            <a:endParaRPr lang="en-US"/>
          </a:p>
          <a:p>
            <a:endParaRPr lang="en-US"/>
          </a:p>
          <a:p>
            <a:endParaRPr lang="en-US"/>
          </a:p>
        </p:txBody>
      </p:sp>
    </p:spTree>
    <p:extLst>
      <p:ext uri="{BB962C8B-B14F-4D97-AF65-F5344CB8AC3E}">
        <p14:creationId xmlns:p14="http://schemas.microsoft.com/office/powerpoint/2010/main" val="1346558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a:t>Yêu cầu hiệu suất</a:t>
            </a:r>
          </a:p>
        </p:txBody>
      </p:sp>
      <p:sp>
        <p:nvSpPr>
          <p:cNvPr id="3" name="Content Placeholder 2"/>
          <p:cNvSpPr>
            <a:spLocks noGrp="1"/>
          </p:cNvSpPr>
          <p:nvPr>
            <p:ph idx="1"/>
          </p:nvPr>
        </p:nvSpPr>
        <p:spPr/>
        <p:txBody>
          <a:bodyPr/>
          <a:lstStyle/>
          <a:p>
            <a:r>
              <a:rPr lang="en-US" dirty="0"/>
              <a:t>Tất cả </a:t>
            </a:r>
            <a:r>
              <a:rPr lang="en-US"/>
              <a:t>các ràng </a:t>
            </a:r>
            <a:r>
              <a:rPr lang="en-US" dirty="0"/>
              <a:t>buộc về mặt hiệu suất của hệ thống phần mềm,</a:t>
            </a:r>
          </a:p>
          <a:p>
            <a:r>
              <a:rPr lang="en-US" dirty="0"/>
              <a:t>Thông thường là về thời gian đáp ứng, thông lượng, v.v… (động – có thể thay đổi), dung lượng (tĩnh – cố định),</a:t>
            </a:r>
          </a:p>
          <a:p>
            <a:r>
              <a:rPr lang="en-US" dirty="0"/>
              <a:t>Cần phải là các khái niệm đo lường được.</a:t>
            </a:r>
          </a:p>
          <a:p>
            <a:r>
              <a:rPr lang="en-US" dirty="0"/>
              <a:t>Ví dụ: </a:t>
            </a:r>
          </a:p>
          <a:p>
            <a:pPr lvl="1"/>
            <a:r>
              <a:rPr lang="en-US" dirty="0"/>
              <a:t>Thời gian phản hồi </a:t>
            </a:r>
            <a:r>
              <a:rPr lang="en-US"/>
              <a:t>nên ít </a:t>
            </a:r>
            <a:r>
              <a:rPr lang="en-US" dirty="0"/>
              <a:t>hơn xx giây.</a:t>
            </a:r>
          </a:p>
          <a:p>
            <a:pPr lvl="1"/>
            <a:r>
              <a:rPr lang="en-US" dirty="0"/>
              <a:t>Dung lượng ổ đĩa chiếm dụng ít hơn 1 TB.</a:t>
            </a:r>
          </a:p>
          <a:p>
            <a:endParaRPr lang="en-US" dirty="0"/>
          </a:p>
          <a:p>
            <a:endParaRPr lang="en-US" dirty="0"/>
          </a:p>
          <a:p>
            <a:endParaRPr lang="en-US" dirty="0"/>
          </a:p>
        </p:txBody>
      </p:sp>
    </p:spTree>
    <p:extLst>
      <p:ext uri="{BB962C8B-B14F-4D97-AF65-F5344CB8AC3E}">
        <p14:creationId xmlns:p14="http://schemas.microsoft.com/office/powerpoint/2010/main" val="19487319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a:t>Ràng buộc về thiết kế</a:t>
            </a:r>
          </a:p>
        </p:txBody>
      </p:sp>
      <p:sp>
        <p:nvSpPr>
          <p:cNvPr id="3" name="Content Placeholder 2"/>
          <p:cNvSpPr>
            <a:spLocks noGrp="1"/>
          </p:cNvSpPr>
          <p:nvPr>
            <p:ph idx="1"/>
          </p:nvPr>
        </p:nvSpPr>
        <p:spPr/>
        <p:txBody>
          <a:bodyPr/>
          <a:lstStyle/>
          <a:p>
            <a:r>
              <a:rPr lang="en-US" dirty="0"/>
              <a:t>Các yếu tố trong </a:t>
            </a:r>
            <a:r>
              <a:rPr lang="en-US"/>
              <a:t>môi trường mà khách hàng sử dụng hệ thống </a:t>
            </a:r>
            <a:r>
              <a:rPr lang="en-US" dirty="0"/>
              <a:t>sẽ hạn chế các lựa chọn thiết kế </a:t>
            </a:r>
            <a:r>
              <a:rPr lang="en-US"/>
              <a:t>hệ thống.</a:t>
            </a:r>
            <a:endParaRPr lang="en-US" dirty="0"/>
          </a:p>
          <a:p>
            <a:r>
              <a:rPr lang="en-US" dirty="0"/>
              <a:t>Một vài ràng buộc:</a:t>
            </a:r>
          </a:p>
          <a:p>
            <a:pPr lvl="1"/>
            <a:r>
              <a:rPr lang="en-US" dirty="0"/>
              <a:t>Tuân thủ tiêu </a:t>
            </a:r>
            <a:r>
              <a:rPr lang="en-US"/>
              <a:t>chuẩn đã có nhằm </a:t>
            </a:r>
            <a:r>
              <a:rPr lang="en-US" dirty="0"/>
              <a:t>tương thích với hệ </a:t>
            </a:r>
            <a:r>
              <a:rPr lang="en-US"/>
              <a:t>thống khác.</a:t>
            </a:r>
            <a:endParaRPr lang="en-US" dirty="0"/>
          </a:p>
          <a:p>
            <a:pPr lvl="1"/>
            <a:r>
              <a:rPr lang="en-US" dirty="0"/>
              <a:t>Hạn </a:t>
            </a:r>
            <a:r>
              <a:rPr lang="en-US"/>
              <a:t>chế về mặt phần cứng.</a:t>
            </a:r>
            <a:endParaRPr lang="en-US" dirty="0"/>
          </a:p>
          <a:p>
            <a:pPr lvl="1"/>
            <a:r>
              <a:rPr lang="en-US" dirty="0"/>
              <a:t>Độ tin cậy, khả năng chịu lỗi, yêu cầu </a:t>
            </a:r>
            <a:r>
              <a:rPr lang="en-US"/>
              <a:t>sao lưu.</a:t>
            </a:r>
            <a:endParaRPr lang="en-US" dirty="0"/>
          </a:p>
          <a:p>
            <a:pPr lvl="1"/>
            <a:r>
              <a:rPr lang="en-US" dirty="0"/>
              <a:t>Độ bảo mật.</a:t>
            </a:r>
          </a:p>
          <a:p>
            <a:endParaRPr lang="en-US" dirty="0"/>
          </a:p>
        </p:txBody>
      </p:sp>
    </p:spTree>
    <p:extLst>
      <p:ext uri="{BB962C8B-B14F-4D97-AF65-F5344CB8AC3E}">
        <p14:creationId xmlns:p14="http://schemas.microsoft.com/office/powerpoint/2010/main" val="11392275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a:t>Giao tiếp bên ngoài</a:t>
            </a:r>
          </a:p>
        </p:txBody>
      </p:sp>
      <p:sp>
        <p:nvSpPr>
          <p:cNvPr id="3" name="Content Placeholder 2"/>
          <p:cNvSpPr>
            <a:spLocks noGrp="1"/>
          </p:cNvSpPr>
          <p:nvPr>
            <p:ph idx="1"/>
          </p:nvPr>
        </p:nvSpPr>
        <p:spPr/>
        <p:txBody>
          <a:bodyPr/>
          <a:lstStyle/>
          <a:p>
            <a:r>
              <a:rPr lang="en-US"/>
              <a:t>Tất cả các tương tác của phần mềm với con người, phần mềm, phần cứng, …</a:t>
            </a:r>
          </a:p>
          <a:p>
            <a:r>
              <a:rPr lang="en-US"/>
              <a:t>Giao diện người dùng là quan trọng nhất</a:t>
            </a:r>
          </a:p>
          <a:p>
            <a:r>
              <a:rPr lang="en-US"/>
              <a:t>Nên tránh các yêu cầu chung về mức độ “thân thiện” của hệ thống.</a:t>
            </a:r>
          </a:p>
          <a:p>
            <a:r>
              <a:rPr lang="en-US"/>
              <a:t>Các thông tin trên cũng cần phải được kiểm chứng rõ ràng</a:t>
            </a:r>
          </a:p>
        </p:txBody>
      </p:sp>
    </p:spTree>
    <p:extLst>
      <p:ext uri="{BB962C8B-B14F-4D97-AF65-F5344CB8AC3E}">
        <p14:creationId xmlns:p14="http://schemas.microsoft.com/office/powerpoint/2010/main" val="3244028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a:t>Cấu trúc tài liệu SRS</a:t>
            </a:r>
          </a:p>
        </p:txBody>
      </p:sp>
      <p:sp>
        <p:nvSpPr>
          <p:cNvPr id="3" name="Content Placeholder 2"/>
          <p:cNvSpPr>
            <a:spLocks noGrp="1"/>
          </p:cNvSpPr>
          <p:nvPr>
            <p:ph idx="1"/>
          </p:nvPr>
        </p:nvSpPr>
        <p:spPr>
          <a:xfrm>
            <a:off x="914400" y="1803400"/>
            <a:ext cx="3733800" cy="4267200"/>
          </a:xfrm>
        </p:spPr>
        <p:txBody>
          <a:bodyPr>
            <a:noAutofit/>
          </a:bodyPr>
          <a:lstStyle/>
          <a:p>
            <a:r>
              <a:rPr lang="vi-VN" altLang="en-US" dirty="0">
                <a:latin typeface="Constantia" panose="02030602050306030303" pitchFamily="18" charset="0"/>
              </a:rPr>
              <a:t>Tiêu chuẩn này của SRS được đề ra bởi IEEE</a:t>
            </a:r>
            <a:r>
              <a:rPr lang="en-US" altLang="en-US" dirty="0">
                <a:latin typeface="Constantia" panose="02030602050306030303" pitchFamily="18" charset="0"/>
              </a:rPr>
              <a:t>:</a:t>
            </a:r>
          </a:p>
          <a:p>
            <a:r>
              <a:rPr lang="en-US" altLang="en-US" dirty="0"/>
              <a:t>Giới thiệu</a:t>
            </a:r>
          </a:p>
          <a:p>
            <a:pPr lvl="1"/>
            <a:r>
              <a:rPr lang="vi-VN" altLang="en-US" dirty="0">
                <a:latin typeface="Constantia" panose="02030602050306030303" pitchFamily="18" charset="0"/>
              </a:rPr>
              <a:t>Mục đích, mục tiêu cơ bản của hệ thống,</a:t>
            </a:r>
          </a:p>
          <a:p>
            <a:pPr lvl="1"/>
            <a:r>
              <a:rPr lang="vi-VN" altLang="en-US" dirty="0">
                <a:latin typeface="Constantia" panose="02030602050306030303" pitchFamily="18" charset="0"/>
              </a:rPr>
              <a:t>Phạm vi của hệ thống</a:t>
            </a:r>
            <a:r>
              <a:rPr lang="en-US" altLang="en-US" dirty="0">
                <a:latin typeface="Constantia" panose="02030602050306030303" pitchFamily="18" charset="0"/>
              </a:rPr>
              <a:t>:</a:t>
            </a:r>
            <a:r>
              <a:rPr lang="vi-VN" altLang="en-US" dirty="0">
                <a:latin typeface="Constantia" panose="02030602050306030303" pitchFamily="18" charset="0"/>
              </a:rPr>
              <a:t> làm</a:t>
            </a:r>
            <a:r>
              <a:rPr lang="en-US" altLang="en-US" dirty="0">
                <a:latin typeface="Constantia" panose="02030602050306030303" pitchFamily="18" charset="0"/>
              </a:rPr>
              <a:t> những gì</a:t>
            </a:r>
            <a:r>
              <a:rPr lang="vi-VN" altLang="en-US" dirty="0">
                <a:latin typeface="Constantia" panose="02030602050306030303" pitchFamily="18" charset="0"/>
              </a:rPr>
              <a:t>, không làm</a:t>
            </a:r>
            <a:r>
              <a:rPr lang="en-US" altLang="en-US" dirty="0">
                <a:latin typeface="Constantia" panose="02030602050306030303" pitchFamily="18" charset="0"/>
              </a:rPr>
              <a:t> những gì.</a:t>
            </a:r>
          </a:p>
          <a:p>
            <a:pPr lvl="1"/>
            <a:r>
              <a:rPr lang="en-US" altLang="en-US" dirty="0">
                <a:latin typeface="Constantia" panose="02030602050306030303" pitchFamily="18" charset="0"/>
              </a:rPr>
              <a:t>Các định nghĩa và từ viết tắt.</a:t>
            </a:r>
          </a:p>
          <a:p>
            <a:pPr lvl="1"/>
            <a:r>
              <a:rPr lang="en-US" altLang="en-US" dirty="0">
                <a:latin typeface="Constantia" panose="02030602050306030303" pitchFamily="18" charset="0"/>
              </a:rPr>
              <a:t>Các liên kết (references)</a:t>
            </a:r>
            <a:endParaRPr lang="vi-VN" altLang="en-US" dirty="0">
              <a:latin typeface="Constantia" panose="02030602050306030303" pitchFamily="18" charset="0"/>
            </a:endParaRPr>
          </a:p>
          <a:p>
            <a:pPr lvl="1"/>
            <a:r>
              <a:rPr lang="vi-VN" altLang="en-US" dirty="0">
                <a:latin typeface="Constantia" panose="02030602050306030303" pitchFamily="18" charset="0"/>
              </a:rPr>
              <a:t>Tổng quan</a:t>
            </a:r>
            <a:endParaRPr lang="en-US" altLang="en-US" dirty="0"/>
          </a:p>
        </p:txBody>
      </p:sp>
      <p:pic>
        <p:nvPicPr>
          <p:cNvPr id="5" name="Picture 4"/>
          <p:cNvPicPr>
            <a:picLocks noChangeAspect="1"/>
          </p:cNvPicPr>
          <p:nvPr/>
        </p:nvPicPr>
        <p:blipFill>
          <a:blip r:embed="rId3"/>
          <a:stretch>
            <a:fillRect/>
          </a:stretch>
        </p:blipFill>
        <p:spPr>
          <a:xfrm>
            <a:off x="4800600" y="1355068"/>
            <a:ext cx="3810000" cy="4733925"/>
          </a:xfrm>
          <a:prstGeom prst="rect">
            <a:avLst/>
          </a:prstGeom>
        </p:spPr>
      </p:pic>
    </p:spTree>
    <p:extLst>
      <p:ext uri="{BB962C8B-B14F-4D97-AF65-F5344CB8AC3E}">
        <p14:creationId xmlns:p14="http://schemas.microsoft.com/office/powerpoint/2010/main" val="42587186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4800600" y="1355068"/>
            <a:ext cx="3810000" cy="4733925"/>
          </a:xfrm>
          <a:prstGeom prst="rect">
            <a:avLst/>
          </a:prstGeom>
        </p:spPr>
      </p:pic>
      <p:sp>
        <p:nvSpPr>
          <p:cNvPr id="2" name="Title 1"/>
          <p:cNvSpPr>
            <a:spLocks noGrp="1"/>
          </p:cNvSpPr>
          <p:nvPr>
            <p:ph type="title"/>
          </p:nvPr>
        </p:nvSpPr>
        <p:spPr/>
        <p:txBody>
          <a:bodyPr/>
          <a:lstStyle/>
          <a:p>
            <a:r>
              <a:rPr lang="en-US" i="1"/>
              <a:t>Cấu trúc tài liệu SRS</a:t>
            </a:r>
          </a:p>
        </p:txBody>
      </p:sp>
      <p:sp>
        <p:nvSpPr>
          <p:cNvPr id="3" name="Content Placeholder 2"/>
          <p:cNvSpPr>
            <a:spLocks noGrp="1"/>
          </p:cNvSpPr>
          <p:nvPr>
            <p:ph idx="1"/>
          </p:nvPr>
        </p:nvSpPr>
        <p:spPr>
          <a:xfrm>
            <a:off x="914400" y="1803400"/>
            <a:ext cx="3733800" cy="4267200"/>
          </a:xfrm>
        </p:spPr>
        <p:txBody>
          <a:bodyPr>
            <a:noAutofit/>
          </a:bodyPr>
          <a:lstStyle/>
          <a:p>
            <a:r>
              <a:rPr lang="en-US" altLang="en-US" dirty="0"/>
              <a:t>Mô tả chung</a:t>
            </a:r>
          </a:p>
          <a:p>
            <a:pPr lvl="1"/>
            <a:r>
              <a:rPr lang="en-US" altLang="en-US" dirty="0">
                <a:latin typeface="Constantia" panose="02030602050306030303" pitchFamily="18" charset="0"/>
              </a:rPr>
              <a:t>Q</a:t>
            </a:r>
            <a:r>
              <a:rPr lang="vi-VN" altLang="en-US" dirty="0">
                <a:latin typeface="Constantia" panose="02030602050306030303" pitchFamily="18" charset="0"/>
              </a:rPr>
              <a:t>uan điểm</a:t>
            </a:r>
            <a:r>
              <a:rPr lang="en-US" altLang="en-US" dirty="0">
                <a:latin typeface="Constantia" panose="02030602050306030303" pitchFamily="18" charset="0"/>
              </a:rPr>
              <a:t> về</a:t>
            </a:r>
            <a:r>
              <a:rPr lang="vi-VN" altLang="en-US" dirty="0">
                <a:latin typeface="Constantia" panose="02030602050306030303" pitchFamily="18" charset="0"/>
              </a:rPr>
              <a:t> sản phẩm</a:t>
            </a:r>
          </a:p>
          <a:p>
            <a:pPr lvl="1"/>
            <a:r>
              <a:rPr lang="en-US" altLang="en-US" dirty="0">
                <a:latin typeface="Constantia" panose="02030602050306030303" pitchFamily="18" charset="0"/>
              </a:rPr>
              <a:t>C</a:t>
            </a:r>
            <a:r>
              <a:rPr lang="vi-VN" altLang="en-US" dirty="0">
                <a:latin typeface="Constantia" panose="02030602050306030303" pitchFamily="18" charset="0"/>
              </a:rPr>
              <a:t>hức năng sản phẩm</a:t>
            </a:r>
          </a:p>
          <a:p>
            <a:pPr lvl="1"/>
            <a:r>
              <a:rPr lang="en-US" altLang="en-US" dirty="0">
                <a:latin typeface="Constantia" panose="02030602050306030303" pitchFamily="18" charset="0"/>
              </a:rPr>
              <a:t>Đ</a:t>
            </a:r>
            <a:r>
              <a:rPr lang="vi-VN" altLang="en-US" dirty="0">
                <a:latin typeface="Constantia" panose="02030602050306030303" pitchFamily="18" charset="0"/>
              </a:rPr>
              <a:t>ặc điểm người sử dụng</a:t>
            </a:r>
          </a:p>
          <a:p>
            <a:pPr lvl="1"/>
            <a:r>
              <a:rPr lang="en-US" altLang="en-US" dirty="0">
                <a:latin typeface="Constantia" panose="02030602050306030303" pitchFamily="18" charset="0"/>
              </a:rPr>
              <a:t>Các g</a:t>
            </a:r>
            <a:r>
              <a:rPr lang="vi-VN" altLang="en-US" dirty="0">
                <a:latin typeface="Constantia" panose="02030602050306030303" pitchFamily="18" charset="0"/>
              </a:rPr>
              <a:t>iả định</a:t>
            </a:r>
            <a:r>
              <a:rPr lang="en-US" altLang="en-US" dirty="0">
                <a:latin typeface="Constantia" panose="02030602050306030303" pitchFamily="18" charset="0"/>
              </a:rPr>
              <a:t> và sự phụ thuộc (</a:t>
            </a:r>
            <a:r>
              <a:rPr lang="en-US" dirty="0"/>
              <a:t>Assumptions and dependencies )</a:t>
            </a:r>
            <a:endParaRPr lang="vi-VN" altLang="en-US" dirty="0">
              <a:latin typeface="Constantia" panose="02030602050306030303" pitchFamily="18" charset="0"/>
            </a:endParaRPr>
          </a:p>
          <a:p>
            <a:pPr lvl="1"/>
            <a:r>
              <a:rPr lang="en-US" altLang="en-US" dirty="0">
                <a:latin typeface="Constantia" panose="02030602050306030303" pitchFamily="18" charset="0"/>
              </a:rPr>
              <a:t>Các</a:t>
            </a:r>
            <a:r>
              <a:rPr lang="vi-VN" altLang="en-US" dirty="0">
                <a:latin typeface="Constantia" panose="02030602050306030303" pitchFamily="18" charset="0"/>
              </a:rPr>
              <a:t> </a:t>
            </a:r>
            <a:r>
              <a:rPr lang="en-US" altLang="en-US" dirty="0">
                <a:latin typeface="Constantia" panose="02030602050306030303" pitchFamily="18" charset="0"/>
              </a:rPr>
              <a:t>ràng buộc</a:t>
            </a:r>
            <a:endParaRPr lang="en-US" dirty="0"/>
          </a:p>
          <a:p>
            <a:pPr>
              <a:buClr>
                <a:schemeClr val="accent3"/>
              </a:buClr>
              <a:defRPr/>
            </a:pPr>
            <a:r>
              <a:rPr lang="en-US" dirty="0"/>
              <a:t>Các yêu cầu cụ thể</a:t>
            </a:r>
          </a:p>
          <a:p>
            <a:pPr lvl="1">
              <a:buClr>
                <a:schemeClr val="accent3"/>
              </a:buClr>
              <a:defRPr/>
            </a:pPr>
            <a:r>
              <a:rPr lang="en-US" dirty="0"/>
              <a:t>Giao tiếp bên ngoài</a:t>
            </a:r>
          </a:p>
          <a:p>
            <a:pPr lvl="1">
              <a:buClr>
                <a:schemeClr val="accent3"/>
              </a:buClr>
              <a:defRPr/>
            </a:pPr>
            <a:r>
              <a:rPr lang="en-US" dirty="0"/>
              <a:t>Yêu cầu chức năng</a:t>
            </a:r>
          </a:p>
          <a:p>
            <a:pPr lvl="1">
              <a:buClr>
                <a:schemeClr val="accent3"/>
              </a:buClr>
              <a:defRPr/>
            </a:pPr>
            <a:r>
              <a:rPr lang="en-US" dirty="0"/>
              <a:t>Yêu cầu hiệu suất</a:t>
            </a:r>
          </a:p>
          <a:p>
            <a:pPr lvl="1">
              <a:buClr>
                <a:schemeClr val="accent3"/>
              </a:buClr>
              <a:defRPr/>
            </a:pPr>
            <a:r>
              <a:rPr lang="en-US" dirty="0"/>
              <a:t>Ràng buộc về thiết kế</a:t>
            </a:r>
          </a:p>
          <a:p>
            <a:pPr>
              <a:buClr>
                <a:schemeClr val="accent3"/>
              </a:buClr>
              <a:defRPr/>
            </a:pPr>
            <a:r>
              <a:rPr lang="en-US"/>
              <a:t>Phụ lục </a:t>
            </a:r>
          </a:p>
          <a:p>
            <a:pPr>
              <a:buClr>
                <a:schemeClr val="accent3"/>
              </a:buClr>
              <a:defRPr/>
            </a:pPr>
            <a:r>
              <a:rPr lang="en-US"/>
              <a:t>Mục lục </a:t>
            </a:r>
            <a:br>
              <a:rPr lang="en-US" dirty="0"/>
            </a:br>
            <a:br>
              <a:rPr lang="en-US" dirty="0"/>
            </a:br>
            <a:endParaRPr lang="en-US" dirty="0"/>
          </a:p>
          <a:p>
            <a:pPr>
              <a:buClr>
                <a:schemeClr val="accent3"/>
              </a:buClr>
              <a:defRPr/>
            </a:pPr>
            <a:endParaRPr lang="en-US" dirty="0"/>
          </a:p>
        </p:txBody>
      </p:sp>
    </p:spTree>
    <p:extLst>
      <p:ext uri="{BB962C8B-B14F-4D97-AF65-F5344CB8AC3E}">
        <p14:creationId xmlns:p14="http://schemas.microsoft.com/office/powerpoint/2010/main" val="4238624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600" b="1">
                <a:latin typeface="+mn-lt"/>
                <a:ea typeface="+mn-ea"/>
                <a:cs typeface="+mn-cs"/>
              </a:rPr>
              <a:t>Thẩm định</a:t>
            </a:r>
          </a:p>
        </p:txBody>
      </p:sp>
      <p:sp>
        <p:nvSpPr>
          <p:cNvPr id="3" name="Content Placeholder 2"/>
          <p:cNvSpPr>
            <a:spLocks noGrp="1"/>
          </p:cNvSpPr>
          <p:nvPr>
            <p:ph idx="1"/>
          </p:nvPr>
        </p:nvSpPr>
        <p:spPr>
          <a:xfrm>
            <a:off x="914400" y="1803400"/>
            <a:ext cx="5257800" cy="4267200"/>
          </a:xfrm>
        </p:spPr>
        <p:txBody>
          <a:bodyPr>
            <a:normAutofit/>
          </a:bodyPr>
          <a:lstStyle/>
          <a:p>
            <a:r>
              <a:rPr lang="en-US" altLang="en-US"/>
              <a:t>Thực tế là chưa chắc chúng ta đã hiểu đúng các yêu cầu.</a:t>
            </a:r>
          </a:p>
          <a:p>
            <a:r>
              <a:rPr lang="en-US" altLang="en-US"/>
              <a:t>Lỗi là hiển nhiên.</a:t>
            </a:r>
          </a:p>
          <a:p>
            <a:r>
              <a:rPr lang="en-US" altLang="en-US"/>
              <a:t>Nếu không sửa ngay dễ dẫn tới các defect sau này.</a:t>
            </a:r>
          </a:p>
          <a:p>
            <a:r>
              <a:rPr lang="en-US" altLang="en-US"/>
              <a:t>Cần cố gắng loại bỏ các lỗi trong SRS càng nhiều càng tốt.</a:t>
            </a:r>
          </a:p>
          <a:p>
            <a:r>
              <a:rPr lang="en-US" altLang="en-US"/>
              <a:t>Các lỗi thường gặp</a:t>
            </a:r>
          </a:p>
          <a:p>
            <a:pPr lvl="1"/>
            <a:r>
              <a:rPr lang="en-US" altLang="en-US"/>
              <a:t>Thiếu sót 			- 30%</a:t>
            </a:r>
          </a:p>
          <a:p>
            <a:pPr lvl="1"/>
            <a:r>
              <a:rPr lang="en-US" altLang="en-US"/>
              <a:t>Không chặt chẽ		- 10-30%</a:t>
            </a:r>
          </a:p>
          <a:p>
            <a:pPr lvl="1"/>
            <a:r>
              <a:rPr lang="en-US" altLang="en-US"/>
              <a:t>Sự thật không chính xác	- 10-30%</a:t>
            </a:r>
          </a:p>
          <a:p>
            <a:pPr lvl="1"/>
            <a:r>
              <a:rPr lang="en-US" altLang="en-US"/>
              <a:t>Mơ hồ			- 5 -20%</a:t>
            </a:r>
          </a:p>
          <a:p>
            <a:endParaRPr lang="en-US"/>
          </a:p>
        </p:txBody>
      </p:sp>
      <p:sp>
        <p:nvSpPr>
          <p:cNvPr id="4" name="Rectangle 5"/>
          <p:cNvSpPr>
            <a:spLocks noChangeArrowheads="1"/>
          </p:cNvSpPr>
          <p:nvPr/>
        </p:nvSpPr>
        <p:spPr bwMode="auto">
          <a:xfrm>
            <a:off x="6629400" y="1803400"/>
            <a:ext cx="1752600" cy="457200"/>
          </a:xfrm>
          <a:prstGeom prst="rect">
            <a:avLst/>
          </a:prstGeom>
          <a:solidFill>
            <a:schemeClr val="bg1"/>
          </a:solidFill>
          <a:ln w="9525">
            <a:solidFill>
              <a:schemeClr val="tx1"/>
            </a:solidFill>
            <a:miter lim="800000"/>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sz="2400">
                <a:latin typeface="Times New Roman" panose="02020603050405020304" pitchFamily="18" charset="0"/>
              </a:rPr>
              <a:t>Phân tích</a:t>
            </a:r>
          </a:p>
        </p:txBody>
      </p:sp>
      <p:sp>
        <p:nvSpPr>
          <p:cNvPr id="5" name="Rectangle 6"/>
          <p:cNvSpPr>
            <a:spLocks noChangeArrowheads="1"/>
          </p:cNvSpPr>
          <p:nvPr/>
        </p:nvSpPr>
        <p:spPr bwMode="auto">
          <a:xfrm>
            <a:off x="6629400" y="2641600"/>
            <a:ext cx="1752600" cy="533400"/>
          </a:xfrm>
          <a:prstGeom prst="rect">
            <a:avLst/>
          </a:prstGeom>
          <a:solidFill>
            <a:schemeClr val="bg1"/>
          </a:solidFill>
          <a:ln w="9525">
            <a:solidFill>
              <a:schemeClr val="tx1"/>
            </a:solidFill>
            <a:miter lim="800000"/>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sz="2400">
                <a:latin typeface="Times New Roman" panose="02020603050405020304" pitchFamily="18" charset="0"/>
              </a:rPr>
              <a:t>Đặc tả</a:t>
            </a:r>
          </a:p>
        </p:txBody>
      </p:sp>
      <p:sp>
        <p:nvSpPr>
          <p:cNvPr id="6" name="Rectangle 7"/>
          <p:cNvSpPr>
            <a:spLocks noChangeArrowheads="1"/>
          </p:cNvSpPr>
          <p:nvPr/>
        </p:nvSpPr>
        <p:spPr bwMode="auto">
          <a:xfrm>
            <a:off x="6629400" y="3632200"/>
            <a:ext cx="1752600" cy="533400"/>
          </a:xfrm>
          <a:prstGeom prst="rect">
            <a:avLst/>
          </a:prstGeom>
          <a:solidFill>
            <a:schemeClr val="bg1"/>
          </a:solidFill>
          <a:ln w="9525">
            <a:solidFill>
              <a:schemeClr val="tx1"/>
            </a:solidFill>
            <a:miter lim="800000"/>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sz="2400">
                <a:solidFill>
                  <a:srgbClr val="FF0000"/>
                </a:solidFill>
                <a:latin typeface="Times New Roman" panose="02020603050405020304" pitchFamily="18" charset="0"/>
              </a:rPr>
              <a:t>Thẩm định</a:t>
            </a:r>
          </a:p>
        </p:txBody>
      </p:sp>
      <p:sp>
        <p:nvSpPr>
          <p:cNvPr id="7" name="Line 8"/>
          <p:cNvSpPr>
            <a:spLocks noChangeShapeType="1"/>
          </p:cNvSpPr>
          <p:nvPr/>
        </p:nvSpPr>
        <p:spPr bwMode="auto">
          <a:xfrm>
            <a:off x="7467600" y="4165600"/>
            <a:ext cx="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8" name="Line 9"/>
          <p:cNvSpPr>
            <a:spLocks noChangeShapeType="1"/>
          </p:cNvSpPr>
          <p:nvPr/>
        </p:nvSpPr>
        <p:spPr bwMode="auto">
          <a:xfrm>
            <a:off x="7467600" y="2260600"/>
            <a:ext cx="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9" name="Line 10"/>
          <p:cNvSpPr>
            <a:spLocks noChangeShapeType="1"/>
          </p:cNvSpPr>
          <p:nvPr/>
        </p:nvSpPr>
        <p:spPr bwMode="auto">
          <a:xfrm>
            <a:off x="7467600" y="3175000"/>
            <a:ext cx="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Tree>
    <p:extLst>
      <p:ext uri="{BB962C8B-B14F-4D97-AF65-F5344CB8AC3E}">
        <p14:creationId xmlns:p14="http://schemas.microsoft.com/office/powerpoint/2010/main" val="6279172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Các phương pháp đặc tả</a:t>
            </a:r>
          </a:p>
        </p:txBody>
      </p:sp>
      <p:sp>
        <p:nvSpPr>
          <p:cNvPr id="11" name="Text Placeholder 10"/>
          <p:cNvSpPr>
            <a:spLocks noGrp="1"/>
          </p:cNvSpPr>
          <p:nvPr>
            <p:ph type="body" idx="1"/>
          </p:nvPr>
        </p:nvSpPr>
        <p:spPr/>
        <p:txBody>
          <a:bodyPr>
            <a:normAutofit/>
          </a:bodyPr>
          <a:lstStyle/>
          <a:p>
            <a:r>
              <a:rPr lang="en-US"/>
              <a:t>Phần loại</a:t>
            </a:r>
          </a:p>
          <a:p>
            <a:r>
              <a:rPr lang="en-US"/>
              <a:t>Các phương pháp thường dùng</a:t>
            </a:r>
          </a:p>
        </p:txBody>
      </p:sp>
    </p:spTree>
    <p:extLst>
      <p:ext uri="{BB962C8B-B14F-4D97-AF65-F5344CB8AC3E}">
        <p14:creationId xmlns:p14="http://schemas.microsoft.com/office/powerpoint/2010/main" val="12234406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a:t>Phân loại</a:t>
            </a:r>
          </a:p>
        </p:txBody>
      </p:sp>
      <p:sp>
        <p:nvSpPr>
          <p:cNvPr id="5" name="Content Placeholder 4"/>
          <p:cNvSpPr>
            <a:spLocks noGrp="1"/>
          </p:cNvSpPr>
          <p:nvPr>
            <p:ph idx="1"/>
          </p:nvPr>
        </p:nvSpPr>
        <p:spPr/>
        <p:txBody>
          <a:bodyPr/>
          <a:lstStyle/>
          <a:p>
            <a:r>
              <a:rPr lang="en-US" dirty="0"/>
              <a:t>Theo trạng thái ngôn ngữ:</a:t>
            </a:r>
          </a:p>
          <a:p>
            <a:pPr lvl="1"/>
            <a:r>
              <a:rPr lang="en-US" dirty="0"/>
              <a:t>Ngôn ngữ tự nhiên có cấu trúc</a:t>
            </a:r>
          </a:p>
          <a:p>
            <a:pPr lvl="1"/>
            <a:r>
              <a:rPr lang="en-US" dirty="0"/>
              <a:t>Ngôn ngữ mô tả thiết kế</a:t>
            </a:r>
          </a:p>
          <a:p>
            <a:pPr lvl="1"/>
            <a:r>
              <a:rPr lang="en-US" dirty="0"/>
              <a:t>Ký hiệu đồ họa</a:t>
            </a:r>
          </a:p>
          <a:p>
            <a:pPr lvl="1"/>
            <a:r>
              <a:rPr lang="en-US"/>
              <a:t>Đặc </a:t>
            </a:r>
            <a:r>
              <a:rPr lang="en-US" dirty="0"/>
              <a:t>tả toán học</a:t>
            </a:r>
          </a:p>
          <a:p>
            <a:r>
              <a:rPr lang="en-US" dirty="0"/>
              <a:t>Theo mức </a:t>
            </a:r>
            <a:r>
              <a:rPr lang="en-US"/>
              <a:t>độ hình thức:</a:t>
            </a:r>
            <a:endParaRPr lang="en-US" dirty="0"/>
          </a:p>
          <a:p>
            <a:pPr lvl="1"/>
            <a:r>
              <a:rPr lang="en-US"/>
              <a:t>Hình thức – formal </a:t>
            </a:r>
          </a:p>
          <a:p>
            <a:pPr lvl="1"/>
            <a:r>
              <a:rPr lang="en-US"/>
              <a:t>Không hình thức </a:t>
            </a:r>
            <a:r>
              <a:rPr lang="en-US" dirty="0"/>
              <a:t>– informal </a:t>
            </a:r>
          </a:p>
          <a:p>
            <a:pPr lvl="1"/>
            <a:r>
              <a:rPr lang="en-US"/>
              <a:t>Bán hình thức </a:t>
            </a:r>
            <a:r>
              <a:rPr lang="en-US" dirty="0"/>
              <a:t>– semiformal</a:t>
            </a:r>
          </a:p>
          <a:p>
            <a:pPr marL="226375" lvl="1" indent="0">
              <a:buNone/>
            </a:pPr>
            <a:endParaRPr lang="en-US" dirty="0"/>
          </a:p>
        </p:txBody>
      </p:sp>
    </p:spTree>
    <p:extLst>
      <p:ext uri="{BB962C8B-B14F-4D97-AF65-F5344CB8AC3E}">
        <p14:creationId xmlns:p14="http://schemas.microsoft.com/office/powerpoint/2010/main" val="2909345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Tổng quan về Kỹ nghệ Phần mềm</a:t>
            </a:r>
          </a:p>
        </p:txBody>
      </p:sp>
      <p:sp>
        <p:nvSpPr>
          <p:cNvPr id="5" name="Content Placeholder 4"/>
          <p:cNvSpPr>
            <a:spLocks noGrp="1"/>
          </p:cNvSpPr>
          <p:nvPr>
            <p:ph idx="1"/>
          </p:nvPr>
        </p:nvSpPr>
        <p:spPr/>
        <p:txBody>
          <a:bodyPr>
            <a:normAutofit/>
          </a:bodyPr>
          <a:lstStyle/>
          <a:p>
            <a:r>
              <a:rPr lang="en-US" b="1" i="1" dirty="0">
                <a:latin typeface="Constantia" panose="02030602050306030303" pitchFamily="18" charset="0"/>
              </a:rPr>
              <a:t>“</a:t>
            </a:r>
            <a:r>
              <a:rPr lang="vi-VN" b="1" i="1" dirty="0">
                <a:latin typeface="Constantia" panose="02030602050306030303" pitchFamily="18" charset="0"/>
              </a:rPr>
              <a:t>Công nghệ phần mềm</a:t>
            </a:r>
            <a:r>
              <a:rPr lang="vi-VN" i="1" dirty="0">
                <a:latin typeface="Constantia" panose="02030602050306030303" pitchFamily="18" charset="0"/>
              </a:rPr>
              <a:t> hay </a:t>
            </a:r>
            <a:r>
              <a:rPr lang="vi-VN" b="1" i="1" dirty="0">
                <a:latin typeface="Constantia" panose="02030602050306030303" pitchFamily="18" charset="0"/>
              </a:rPr>
              <a:t>kỹ nghệ phần mềm</a:t>
            </a:r>
            <a:r>
              <a:rPr lang="vi-VN" i="1" dirty="0">
                <a:latin typeface="Constantia" panose="02030602050306030303" pitchFamily="18" charset="0"/>
              </a:rPr>
              <a:t> (</a:t>
            </a:r>
            <a:r>
              <a:rPr lang="en-US" i="1" dirty="0">
                <a:latin typeface="Constantia" panose="02030602050306030303" pitchFamily="18" charset="0"/>
              </a:rPr>
              <a:t>S</a:t>
            </a:r>
            <a:r>
              <a:rPr lang="vi-VN" i="1" dirty="0">
                <a:latin typeface="Constantia" panose="02030602050306030303" pitchFamily="18" charset="0"/>
              </a:rPr>
              <a:t>oftware </a:t>
            </a:r>
            <a:r>
              <a:rPr lang="en-US" i="1" dirty="0">
                <a:latin typeface="Constantia" panose="02030602050306030303" pitchFamily="18" charset="0"/>
              </a:rPr>
              <a:t>E</a:t>
            </a:r>
            <a:r>
              <a:rPr lang="vi-VN" i="1" dirty="0">
                <a:latin typeface="Constantia" panose="02030602050306030303" pitchFamily="18" charset="0"/>
              </a:rPr>
              <a:t>ngineering) là sự áp dụng một cách tiếp cận có hệ thống, có kỷ luật, và định lượng được cho việc phát triển, sử dụng và bảo trì phần mềm</a:t>
            </a:r>
            <a:r>
              <a:rPr lang="en-US" b="1" i="1" dirty="0">
                <a:latin typeface="Constantia" panose="02030602050306030303" pitchFamily="18" charset="0"/>
              </a:rPr>
              <a:t>” - wikipedia</a:t>
            </a:r>
          </a:p>
          <a:p>
            <a:r>
              <a:rPr lang="vi-VN" dirty="0">
                <a:latin typeface="Constantia" panose="02030602050306030303" pitchFamily="18" charset="0"/>
              </a:rPr>
              <a:t>Ngành Công nghệ phần mềm bao gồm các kiến thức, công cụ và các phương pháp được áp dụng cho các tác vụ như phân tích, thiết kế, xây dựng, kiểm thử, và bảo trì phần mềm.</a:t>
            </a:r>
          </a:p>
          <a:p>
            <a:pPr marL="0" indent="0">
              <a:buNone/>
            </a:pPr>
            <a:endParaRPr lang="en-US" sz="1600" i="1" dirty="0"/>
          </a:p>
        </p:txBody>
      </p:sp>
    </p:spTree>
    <p:extLst>
      <p:ext uri="{BB962C8B-B14F-4D97-AF65-F5344CB8AC3E}">
        <p14:creationId xmlns:p14="http://schemas.microsoft.com/office/powerpoint/2010/main" val="27659272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Ngôn ngữ tự nhiên có cấu trúc</a:t>
            </a:r>
          </a:p>
        </p:txBody>
      </p:sp>
      <p:sp>
        <p:nvSpPr>
          <p:cNvPr id="3" name="Content Placeholder 2"/>
          <p:cNvSpPr>
            <a:spLocks noGrp="1"/>
          </p:cNvSpPr>
          <p:nvPr>
            <p:ph idx="1"/>
          </p:nvPr>
        </p:nvSpPr>
        <p:spPr/>
        <p:txBody>
          <a:bodyPr/>
          <a:lstStyle/>
          <a:p>
            <a:r>
              <a:rPr lang="en-US"/>
              <a:t>Là một hình thức giới hạn của ngôn ngữ tự nhiên được dùng để đặc tả các yêu cầu.</a:t>
            </a:r>
          </a:p>
          <a:p>
            <a:r>
              <a:rPr lang="en-US"/>
              <a:t>Chúng sử dụng một tập từ vựng và ngữ pháp nhất định để thể hiện các yêu cầu dưới một sự kiểm soát chặt chẽ để có thể được phân tích (parse)</a:t>
            </a:r>
          </a:p>
          <a:p>
            <a:r>
              <a:rPr lang="en-US"/>
              <a:t>Ưu điểm: </a:t>
            </a:r>
          </a:p>
          <a:p>
            <a:pPr lvl="1"/>
            <a:r>
              <a:rPr lang="en-US"/>
              <a:t>Giúp ta loại bỏ các vấn đề phát sinh từ sự mơ hồ và tang mức độ đồng nhất trên tài liệu đặc tả.</a:t>
            </a:r>
          </a:p>
          <a:p>
            <a:r>
              <a:rPr lang="en-US"/>
              <a:t>Nhược điểm:</a:t>
            </a:r>
          </a:p>
          <a:p>
            <a:pPr lvl="1"/>
            <a:r>
              <a:rPr lang="en-US"/>
              <a:t>Đòi hỏi các bên có liên quan (stakeholder) phải được đào tạo ở một trình độ nhất đỉnh để có thể sử dụng.</a:t>
            </a:r>
          </a:p>
          <a:p>
            <a:r>
              <a:rPr lang="en-US"/>
              <a:t>Cách tiếp cận:</a:t>
            </a:r>
          </a:p>
          <a:p>
            <a:pPr lvl="1"/>
            <a:r>
              <a:rPr lang="en-US"/>
              <a:t>Sử dụng các template dạng biểu mẫu (form-based template)</a:t>
            </a:r>
          </a:p>
          <a:p>
            <a:endParaRPr lang="en-US"/>
          </a:p>
        </p:txBody>
      </p:sp>
    </p:spTree>
    <p:extLst>
      <p:ext uri="{BB962C8B-B14F-4D97-AF65-F5344CB8AC3E}">
        <p14:creationId xmlns:p14="http://schemas.microsoft.com/office/powerpoint/2010/main" val="29784806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a:t>Ví dụ:</a:t>
            </a:r>
            <a:endParaRPr lang="en-US" i="1"/>
          </a:p>
        </p:txBody>
      </p:sp>
      <p:graphicFrame>
        <p:nvGraphicFramePr>
          <p:cNvPr id="5" name="Content Placeholder 3"/>
          <p:cNvGraphicFramePr>
            <a:graphicFrameLocks noGrp="1"/>
          </p:cNvGraphicFramePr>
          <p:nvPr>
            <p:ph idx="1"/>
            <p:extLst>
              <p:ext uri="{D42A27DB-BD31-4B8C-83A1-F6EECF244321}">
                <p14:modId xmlns:p14="http://schemas.microsoft.com/office/powerpoint/2010/main" val="1833504403"/>
              </p:ext>
            </p:extLst>
          </p:nvPr>
        </p:nvGraphicFramePr>
        <p:xfrm>
          <a:off x="1904999" y="1905000"/>
          <a:ext cx="5334001" cy="3779517"/>
        </p:xfrm>
        <a:graphic>
          <a:graphicData uri="http://schemas.openxmlformats.org/drawingml/2006/table">
            <a:tbl>
              <a:tblPr firstRow="1" bandRow="1">
                <a:tableStyleId>{5C22544A-7EE6-4342-B048-85BDC9FD1C3A}</a:tableStyleId>
              </a:tblPr>
              <a:tblGrid>
                <a:gridCol w="1524001">
                  <a:extLst>
                    <a:ext uri="{9D8B030D-6E8A-4147-A177-3AD203B41FA5}">
                      <a16:colId xmlns:a16="http://schemas.microsoft.com/office/drawing/2014/main" val="553860462"/>
                    </a:ext>
                  </a:extLst>
                </a:gridCol>
                <a:gridCol w="3810000">
                  <a:extLst>
                    <a:ext uri="{9D8B030D-6E8A-4147-A177-3AD203B41FA5}">
                      <a16:colId xmlns:a16="http://schemas.microsoft.com/office/drawing/2014/main" val="1646000522"/>
                    </a:ext>
                  </a:extLst>
                </a:gridCol>
              </a:tblGrid>
              <a:tr h="375892">
                <a:tc>
                  <a:txBody>
                    <a:bodyPr/>
                    <a:lstStyle/>
                    <a:p>
                      <a:endParaRPr lang="en-US" sz="1400"/>
                    </a:p>
                  </a:txBody>
                  <a:tcPr/>
                </a:tc>
                <a:tc>
                  <a:txBody>
                    <a:bodyPr/>
                    <a:lstStyle/>
                    <a:p>
                      <a:endParaRPr lang="en-US"/>
                    </a:p>
                  </a:txBody>
                  <a:tcPr/>
                </a:tc>
                <a:extLst>
                  <a:ext uri="{0D108BD9-81ED-4DB2-BD59-A6C34878D82A}">
                    <a16:rowId xmlns:a16="http://schemas.microsoft.com/office/drawing/2014/main" val="1198104839"/>
                  </a:ext>
                </a:extLst>
              </a:tr>
              <a:tr h="375892">
                <a:tc>
                  <a:txBody>
                    <a:bodyPr/>
                    <a:lstStyle/>
                    <a:p>
                      <a:r>
                        <a:rPr lang="en-US" sz="1400" b="1" i="0">
                          <a:solidFill>
                            <a:srgbClr val="000000"/>
                          </a:solidFill>
                          <a:effectLst/>
                          <a:latin typeface="WarnockPro-Bold"/>
                        </a:rPr>
                        <a:t>Function</a:t>
                      </a:r>
                      <a:endParaRPr lang="en-US" sz="1400">
                        <a:effectLst/>
                      </a:endParaRPr>
                    </a:p>
                  </a:txBody>
                  <a:tcPr anchor="ctr"/>
                </a:tc>
                <a:tc>
                  <a:txBody>
                    <a:bodyPr/>
                    <a:lstStyle/>
                    <a:p>
                      <a:endParaRPr lang="en-US"/>
                    </a:p>
                  </a:txBody>
                  <a:tcPr/>
                </a:tc>
                <a:extLst>
                  <a:ext uri="{0D108BD9-81ED-4DB2-BD59-A6C34878D82A}">
                    <a16:rowId xmlns:a16="http://schemas.microsoft.com/office/drawing/2014/main" val="1066710561"/>
                  </a:ext>
                </a:extLst>
              </a:tr>
              <a:tr h="375892">
                <a:tc>
                  <a:txBody>
                    <a:bodyPr/>
                    <a:lstStyle/>
                    <a:p>
                      <a:r>
                        <a:rPr lang="en-US" sz="1400" b="1" i="0">
                          <a:solidFill>
                            <a:srgbClr val="000000"/>
                          </a:solidFill>
                          <a:effectLst/>
                          <a:latin typeface="WarnockPro-Bold"/>
                        </a:rPr>
                        <a:t>Description</a:t>
                      </a:r>
                      <a:endParaRPr lang="en-US" sz="1400">
                        <a:effectLst/>
                      </a:endParaRPr>
                    </a:p>
                  </a:txBody>
                  <a:tcPr anchor="ctr"/>
                </a:tc>
                <a:tc>
                  <a:txBody>
                    <a:bodyPr/>
                    <a:lstStyle/>
                    <a:p>
                      <a:endParaRPr lang="en-US"/>
                    </a:p>
                  </a:txBody>
                  <a:tcPr/>
                </a:tc>
                <a:extLst>
                  <a:ext uri="{0D108BD9-81ED-4DB2-BD59-A6C34878D82A}">
                    <a16:rowId xmlns:a16="http://schemas.microsoft.com/office/drawing/2014/main" val="1819406728"/>
                  </a:ext>
                </a:extLst>
              </a:tr>
              <a:tr h="375892">
                <a:tc>
                  <a:txBody>
                    <a:bodyPr/>
                    <a:lstStyle/>
                    <a:p>
                      <a:r>
                        <a:rPr lang="en-US" sz="1400" b="1" i="0">
                          <a:solidFill>
                            <a:srgbClr val="000000"/>
                          </a:solidFill>
                          <a:effectLst/>
                          <a:latin typeface="WarnockPro-Bold"/>
                        </a:rPr>
                        <a:t>Inputs</a:t>
                      </a:r>
                      <a:endParaRPr lang="en-US" sz="1400">
                        <a:effectLst/>
                      </a:endParaRPr>
                    </a:p>
                  </a:txBody>
                  <a:tcPr anchor="ctr"/>
                </a:tc>
                <a:tc>
                  <a:txBody>
                    <a:bodyPr/>
                    <a:lstStyle/>
                    <a:p>
                      <a:endParaRPr lang="en-US"/>
                    </a:p>
                  </a:txBody>
                  <a:tcPr/>
                </a:tc>
                <a:extLst>
                  <a:ext uri="{0D108BD9-81ED-4DB2-BD59-A6C34878D82A}">
                    <a16:rowId xmlns:a16="http://schemas.microsoft.com/office/drawing/2014/main" val="2395627147"/>
                  </a:ext>
                </a:extLst>
              </a:tr>
              <a:tr h="375892">
                <a:tc>
                  <a:txBody>
                    <a:bodyPr/>
                    <a:lstStyle/>
                    <a:p>
                      <a:r>
                        <a:rPr lang="en-US" sz="1400" b="1" i="0">
                          <a:solidFill>
                            <a:srgbClr val="000000"/>
                          </a:solidFill>
                          <a:effectLst/>
                          <a:latin typeface="WarnockPro-Bold"/>
                        </a:rPr>
                        <a:t>Outputs</a:t>
                      </a:r>
                      <a:endParaRPr lang="en-US" sz="1400">
                        <a:effectLst/>
                      </a:endParaRPr>
                    </a:p>
                  </a:txBody>
                  <a:tcPr anchor="ctr"/>
                </a:tc>
                <a:tc>
                  <a:txBody>
                    <a:bodyPr/>
                    <a:lstStyle/>
                    <a:p>
                      <a:endParaRPr lang="en-US"/>
                    </a:p>
                  </a:txBody>
                  <a:tcPr/>
                </a:tc>
                <a:extLst>
                  <a:ext uri="{0D108BD9-81ED-4DB2-BD59-A6C34878D82A}">
                    <a16:rowId xmlns:a16="http://schemas.microsoft.com/office/drawing/2014/main" val="4119796087"/>
                  </a:ext>
                </a:extLst>
              </a:tr>
              <a:tr h="375892">
                <a:tc>
                  <a:txBody>
                    <a:bodyPr/>
                    <a:lstStyle/>
                    <a:p>
                      <a:r>
                        <a:rPr lang="en-US" sz="1400" b="1" i="0">
                          <a:solidFill>
                            <a:srgbClr val="000000"/>
                          </a:solidFill>
                          <a:effectLst/>
                          <a:latin typeface="WarnockPro-Bold"/>
                        </a:rPr>
                        <a:t>Destination</a:t>
                      </a:r>
                      <a:endParaRPr lang="en-US" sz="1400">
                        <a:effectLst/>
                      </a:endParaRPr>
                    </a:p>
                  </a:txBody>
                  <a:tcPr anchor="ctr"/>
                </a:tc>
                <a:tc>
                  <a:txBody>
                    <a:bodyPr/>
                    <a:lstStyle/>
                    <a:p>
                      <a:endParaRPr lang="en-US"/>
                    </a:p>
                  </a:txBody>
                  <a:tcPr/>
                </a:tc>
                <a:extLst>
                  <a:ext uri="{0D108BD9-81ED-4DB2-BD59-A6C34878D82A}">
                    <a16:rowId xmlns:a16="http://schemas.microsoft.com/office/drawing/2014/main" val="943454840"/>
                  </a:ext>
                </a:extLst>
              </a:tr>
              <a:tr h="396489">
                <a:tc>
                  <a:txBody>
                    <a:bodyPr/>
                    <a:lstStyle/>
                    <a:p>
                      <a:r>
                        <a:rPr lang="en-US" sz="1400" b="1" i="0">
                          <a:solidFill>
                            <a:srgbClr val="000000"/>
                          </a:solidFill>
                          <a:effectLst/>
                          <a:latin typeface="WarnockPro-Bold"/>
                        </a:rPr>
                        <a:t>Requires</a:t>
                      </a:r>
                      <a:endParaRPr lang="en-US" sz="1400">
                        <a:effectLst/>
                      </a:endParaRPr>
                    </a:p>
                  </a:txBody>
                  <a:tcPr anchor="ctr"/>
                </a:tc>
                <a:tc>
                  <a:txBody>
                    <a:bodyPr/>
                    <a:lstStyle/>
                    <a:p>
                      <a:endParaRPr lang="en-US"/>
                    </a:p>
                  </a:txBody>
                  <a:tcPr/>
                </a:tc>
                <a:extLst>
                  <a:ext uri="{0D108BD9-81ED-4DB2-BD59-A6C34878D82A}">
                    <a16:rowId xmlns:a16="http://schemas.microsoft.com/office/drawing/2014/main" val="3902572225"/>
                  </a:ext>
                </a:extLst>
              </a:tr>
              <a:tr h="375892">
                <a:tc>
                  <a:txBody>
                    <a:bodyPr/>
                    <a:lstStyle/>
                    <a:p>
                      <a:r>
                        <a:rPr lang="en-US" sz="1400" b="1" i="0">
                          <a:solidFill>
                            <a:srgbClr val="000000"/>
                          </a:solidFill>
                          <a:effectLst/>
                          <a:latin typeface="WarnockPro-Bold"/>
                        </a:rPr>
                        <a:t>Precondition</a:t>
                      </a:r>
                      <a:endParaRPr lang="en-US" sz="1400">
                        <a:effectLst/>
                      </a:endParaRPr>
                    </a:p>
                  </a:txBody>
                  <a:tcPr anchor="ctr"/>
                </a:tc>
                <a:tc>
                  <a:txBody>
                    <a:bodyPr/>
                    <a:lstStyle/>
                    <a:p>
                      <a:endParaRPr lang="en-US"/>
                    </a:p>
                  </a:txBody>
                  <a:tcPr/>
                </a:tc>
                <a:extLst>
                  <a:ext uri="{0D108BD9-81ED-4DB2-BD59-A6C34878D82A}">
                    <a16:rowId xmlns:a16="http://schemas.microsoft.com/office/drawing/2014/main" val="2099365865"/>
                  </a:ext>
                </a:extLst>
              </a:tr>
              <a:tr h="375892">
                <a:tc>
                  <a:txBody>
                    <a:bodyPr/>
                    <a:lstStyle/>
                    <a:p>
                      <a:r>
                        <a:rPr lang="en-US" sz="1400" b="1" i="0">
                          <a:solidFill>
                            <a:srgbClr val="000000"/>
                          </a:solidFill>
                          <a:effectLst/>
                          <a:latin typeface="WarnockPro-Bold"/>
                        </a:rPr>
                        <a:t>Postcondition</a:t>
                      </a:r>
                      <a:endParaRPr lang="en-US" sz="1400">
                        <a:effectLst/>
                      </a:endParaRPr>
                    </a:p>
                  </a:txBody>
                  <a:tcPr anchor="ctr"/>
                </a:tc>
                <a:tc>
                  <a:txBody>
                    <a:bodyPr/>
                    <a:lstStyle/>
                    <a:p>
                      <a:endParaRPr lang="en-US"/>
                    </a:p>
                  </a:txBody>
                  <a:tcPr/>
                </a:tc>
                <a:extLst>
                  <a:ext uri="{0D108BD9-81ED-4DB2-BD59-A6C34878D82A}">
                    <a16:rowId xmlns:a16="http://schemas.microsoft.com/office/drawing/2014/main" val="2242024356"/>
                  </a:ext>
                </a:extLst>
              </a:tr>
              <a:tr h="375892">
                <a:tc>
                  <a:txBody>
                    <a:bodyPr/>
                    <a:lstStyle/>
                    <a:p>
                      <a:r>
                        <a:rPr lang="en-US" sz="1400" b="1" i="0">
                          <a:solidFill>
                            <a:srgbClr val="000000"/>
                          </a:solidFill>
                          <a:effectLst/>
                          <a:latin typeface="WarnockPro-Bold"/>
                        </a:rPr>
                        <a:t>Side-effects</a:t>
                      </a:r>
                      <a:endParaRPr lang="en-US" sz="1400">
                        <a:effectLst/>
                      </a:endParaRPr>
                    </a:p>
                  </a:txBody>
                  <a:tcPr anchor="ctr"/>
                </a:tc>
                <a:tc>
                  <a:txBody>
                    <a:bodyPr/>
                    <a:lstStyle/>
                    <a:p>
                      <a:endParaRPr lang="en-US"/>
                    </a:p>
                  </a:txBody>
                  <a:tcPr/>
                </a:tc>
                <a:extLst>
                  <a:ext uri="{0D108BD9-81ED-4DB2-BD59-A6C34878D82A}">
                    <a16:rowId xmlns:a16="http://schemas.microsoft.com/office/drawing/2014/main" val="3477676302"/>
                  </a:ext>
                </a:extLst>
              </a:tr>
            </a:tbl>
          </a:graphicData>
        </a:graphic>
      </p:graphicFrame>
    </p:spTree>
    <p:extLst>
      <p:ext uri="{BB962C8B-B14F-4D97-AF65-F5344CB8AC3E}">
        <p14:creationId xmlns:p14="http://schemas.microsoft.com/office/powerpoint/2010/main" val="11702281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Ngôn ngữ thiết kế chương trình - PDL</a:t>
            </a:r>
          </a:p>
        </p:txBody>
      </p:sp>
      <p:sp>
        <p:nvSpPr>
          <p:cNvPr id="3" name="Content Placeholder 2"/>
          <p:cNvSpPr>
            <a:spLocks noGrp="1"/>
          </p:cNvSpPr>
          <p:nvPr>
            <p:ph idx="1"/>
          </p:nvPr>
        </p:nvSpPr>
        <p:spPr/>
        <p:txBody>
          <a:bodyPr>
            <a:normAutofit fontScale="92500" lnSpcReduction="10000"/>
          </a:bodyPr>
          <a:lstStyle/>
          <a:p>
            <a:r>
              <a:rPr lang="en-US"/>
              <a:t>Sử dụng các ngôn ngữ tự nhiên giống như là ngôn ngữ lập trình nhưng sự biểu đạt linh hoạt hơn, không bị gò bó như ngôn ngữ lập trình.</a:t>
            </a:r>
          </a:p>
          <a:p>
            <a:r>
              <a:rPr lang="en-US"/>
              <a:t>Gần giống với mã giả (Pseudocode) nhưng không phải là mã giả.</a:t>
            </a:r>
          </a:p>
          <a:p>
            <a:r>
              <a:rPr lang="en-US"/>
              <a:t>Được sử dụng trong 2 trường hợp:</a:t>
            </a:r>
          </a:p>
          <a:p>
            <a:pPr lvl="1"/>
            <a:r>
              <a:rPr lang="en-US"/>
              <a:t>Khi một hoạt động được mô tả như là một choỗi các hành động và thứ tự giữa chúng rất quan trọng</a:t>
            </a:r>
          </a:p>
          <a:p>
            <a:pPr lvl="1"/>
            <a:r>
              <a:rPr lang="en-US"/>
              <a:t>Khi giao tiếp (interface) phần cứng và phần mềm cần phải được quy định.</a:t>
            </a:r>
          </a:p>
          <a:p>
            <a:r>
              <a:rPr lang="en-US"/>
              <a:t>Ưu:</a:t>
            </a:r>
          </a:p>
          <a:p>
            <a:pPr lvl="1"/>
            <a:r>
              <a:rPr lang="en-US"/>
              <a:t>Có cấu trúc giống như ngôn ngữ lập trình, có vốn từ vựng đa dạng của ngôn ngữ tự nhiên</a:t>
            </a:r>
          </a:p>
          <a:p>
            <a:r>
              <a:rPr lang="en-US"/>
              <a:t>Nhược:</a:t>
            </a:r>
          </a:p>
          <a:p>
            <a:pPr lvl="1"/>
            <a:r>
              <a:rPr lang="en-US"/>
              <a:t>PDL có thể chưa đủ khả năng để biểu diễn các khái niệm trong miền ứng dụng (domain)</a:t>
            </a:r>
          </a:p>
          <a:p>
            <a:pPr lvl="1"/>
            <a:r>
              <a:rPr lang="en-US"/>
              <a:t>Đặc tả được tạo ra bởi PDL có thể được dùng cho việc thiết kế hơn là một đặc tả tuần túy.</a:t>
            </a:r>
          </a:p>
          <a:p>
            <a:pPr lvl="1"/>
            <a:r>
              <a:rPr lang="en-US"/>
              <a:t>Chỉ có thể hiểu được bởi những người có kiến thức về ngôn ngữ lập trình</a:t>
            </a:r>
          </a:p>
          <a:p>
            <a:endParaRPr lang="en-US"/>
          </a:p>
        </p:txBody>
      </p:sp>
    </p:spTree>
    <p:extLst>
      <p:ext uri="{BB962C8B-B14F-4D97-AF65-F5344CB8AC3E}">
        <p14:creationId xmlns:p14="http://schemas.microsoft.com/office/powerpoint/2010/main" val="36718336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a:t>Ví dụ về PDL và Mã giả</a:t>
            </a:r>
            <a:endParaRPr lang="en-US" i="1"/>
          </a:p>
        </p:txBody>
      </p:sp>
      <p:pic>
        <p:nvPicPr>
          <p:cNvPr id="5" name="Picture 2" descr="Kết quả hình ảnh cho program design language"/>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409250" y="1600200"/>
            <a:ext cx="4021357" cy="4111388"/>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p:nvPicPr>
        <p:blipFill>
          <a:blip r:embed="rId3"/>
          <a:stretch>
            <a:fillRect/>
          </a:stretch>
        </p:blipFill>
        <p:spPr>
          <a:xfrm>
            <a:off x="4430607" y="1600200"/>
            <a:ext cx="3962400" cy="3924300"/>
          </a:xfrm>
          <a:prstGeom prst="rect">
            <a:avLst/>
          </a:prstGeom>
        </p:spPr>
      </p:pic>
    </p:spTree>
    <p:extLst>
      <p:ext uri="{BB962C8B-B14F-4D97-AF65-F5344CB8AC3E}">
        <p14:creationId xmlns:p14="http://schemas.microsoft.com/office/powerpoint/2010/main" val="6761109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a:t>Use Case</a:t>
            </a:r>
          </a:p>
        </p:txBody>
      </p:sp>
      <p:sp>
        <p:nvSpPr>
          <p:cNvPr id="5" name="Content Placeholder 4"/>
          <p:cNvSpPr>
            <a:spLocks noGrp="1"/>
          </p:cNvSpPr>
          <p:nvPr>
            <p:ph idx="1"/>
          </p:nvPr>
        </p:nvSpPr>
        <p:spPr/>
        <p:txBody>
          <a:bodyPr/>
          <a:lstStyle/>
          <a:p>
            <a:r>
              <a:rPr lang="vi-VN">
                <a:latin typeface="Constantia" panose="02030602050306030303" pitchFamily="18" charset="0"/>
              </a:rPr>
              <a:t>Use case mô tả sự tương tác đặc trưng giữa người dùng bên ngoài (actor) và hệ thống. Nó thể hiện ứng xử của hệ thống đối với bên ngoài, trong một hoàn cảnh nhất định, xét từ quan điểm của người sử dụng. </a:t>
            </a:r>
            <a:endParaRPr lang="en-US">
              <a:latin typeface="Constantia" panose="02030602050306030303" pitchFamily="18" charset="0"/>
            </a:endParaRPr>
          </a:p>
          <a:p>
            <a:r>
              <a:rPr lang="vi-VN">
                <a:latin typeface="Constantia" panose="02030602050306030303" pitchFamily="18" charset="0"/>
              </a:rPr>
              <a:t>Nó mô tả các yêu cầu đối với hệ thống, có nghĩa là những gì hệ thống phải làm chứ không phải mô tả hệ thống làm như thế nào.</a:t>
            </a:r>
          </a:p>
          <a:p>
            <a:r>
              <a:rPr lang="vi-VN">
                <a:latin typeface="Constantia" panose="02030602050306030303" pitchFamily="18" charset="0"/>
              </a:rPr>
              <a:t>Mỗi use case mô tả cách thức actor tương tác với hệ thống để đạt được mục tiêu nào đó. </a:t>
            </a:r>
            <a:endParaRPr lang="en-US">
              <a:latin typeface="Constantia" panose="02030602050306030303" pitchFamily="18" charset="0"/>
            </a:endParaRPr>
          </a:p>
          <a:p>
            <a:r>
              <a:rPr lang="vi-VN">
                <a:latin typeface="Constantia" panose="02030602050306030303" pitchFamily="18" charset="0"/>
              </a:rPr>
              <a:t>Một hoặc nhiều kịch bản (scenario) có thể được tạo ra từ mỗi use case, tương ứng với chi tiết về mỗi cách thức đạt được mục tiêu nào đó. </a:t>
            </a:r>
            <a:endParaRPr lang="en-US">
              <a:latin typeface="Constantia" panose="02030602050306030303" pitchFamily="18" charset="0"/>
            </a:endParaRPr>
          </a:p>
          <a:p>
            <a:r>
              <a:rPr lang="vi-VN">
                <a:latin typeface="Constantia" panose="02030602050306030303" pitchFamily="18" charset="0"/>
              </a:rPr>
              <a:t>Khi mô tả Use case, người ta thường tránh dùng thuật ngữ kỹ thuật, thay vào đó họ sử dụng ngôn ngữ của người dùng cuối hoặc chuyên gia về lĩnh vực đó. </a:t>
            </a:r>
            <a:endParaRPr lang="en-US">
              <a:latin typeface="Constantia" panose="02030602050306030303" pitchFamily="18" charset="0"/>
            </a:endParaRPr>
          </a:p>
          <a:p>
            <a:endParaRPr lang="en-US"/>
          </a:p>
        </p:txBody>
      </p:sp>
    </p:spTree>
    <p:extLst>
      <p:ext uri="{BB962C8B-B14F-4D97-AF65-F5344CB8AC3E}">
        <p14:creationId xmlns:p14="http://schemas.microsoft.com/office/powerpoint/2010/main" val="956678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a:t>Ví dụ về Use case</a:t>
            </a:r>
            <a:r>
              <a:rPr lang="en-US"/>
              <a:t> </a:t>
            </a:r>
            <a:endParaRPr lang="en-US"/>
          </a:p>
        </p:txBody>
      </p:sp>
      <p:pic>
        <p:nvPicPr>
          <p:cNvPr id="4" name="Picture 2" descr="Kết quả hình ảnh cho use cas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24050" y="1600200"/>
            <a:ext cx="5295900" cy="5057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79303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Use Stories</a:t>
            </a:r>
          </a:p>
        </p:txBody>
      </p:sp>
      <p:sp>
        <p:nvSpPr>
          <p:cNvPr id="3" name="Content Placeholder 2"/>
          <p:cNvSpPr>
            <a:spLocks noGrp="1"/>
          </p:cNvSpPr>
          <p:nvPr>
            <p:ph idx="1"/>
          </p:nvPr>
        </p:nvSpPr>
        <p:spPr/>
        <p:txBody>
          <a:bodyPr/>
          <a:lstStyle/>
          <a:p>
            <a:r>
              <a:rPr lang="en-US" sz="1700"/>
              <a:t>L</a:t>
            </a:r>
            <a:r>
              <a:rPr lang="vi-VN" sz="1700"/>
              <a:t>à một tài liệu sơ giản về yêu cầu sản phẩm với góc nhìn người dùng. </a:t>
            </a:r>
            <a:endParaRPr lang="en-US" sz="1700"/>
          </a:p>
          <a:p>
            <a:r>
              <a:rPr lang="vi-VN" sz="1700"/>
              <a:t>Thông thường, User Story do khách hàng, hoặc đại điện của khách hàng viết, tuy nhiên nếu có sự cộng tác của</a:t>
            </a:r>
            <a:r>
              <a:rPr lang="en-US" sz="1700"/>
              <a:t> các nhà phát triẻn</a:t>
            </a:r>
            <a:r>
              <a:rPr lang="vi-VN" sz="1700"/>
              <a:t> thì nhóm và khách hàng sẽ có sự chia sẻ hiểu biết về sản phẩm tốt hơn.</a:t>
            </a:r>
            <a:endParaRPr lang="en-US" sz="1700"/>
          </a:p>
          <a:p>
            <a:r>
              <a:rPr lang="en-US" sz="1700"/>
              <a:t>Thường được sử dụng trong các phương pháp luận Agile.</a:t>
            </a:r>
          </a:p>
          <a:p>
            <a:r>
              <a:rPr lang="en-US" sz="1700"/>
              <a:t>Mô tả hệ thống dưới cái nhìn của người dùng, nói cách khác là hệ thống cần đáp ứng cho họ những gì.</a:t>
            </a:r>
          </a:p>
          <a:p>
            <a:r>
              <a:rPr lang="en-US" sz="1700"/>
              <a:t>Thường có dạng:</a:t>
            </a:r>
          </a:p>
          <a:p>
            <a:pPr lvl="1"/>
            <a:r>
              <a:rPr lang="en-US"/>
              <a:t>“</a:t>
            </a:r>
            <a:r>
              <a:rPr lang="vi-VN"/>
              <a:t>Là </a:t>
            </a:r>
            <a:r>
              <a:rPr lang="vi-VN" i="1"/>
              <a:t>&lt;người dùng cụ thể</a:t>
            </a:r>
            <a:r>
              <a:rPr lang="en-US" i="1"/>
              <a:t>\</a:t>
            </a:r>
            <a:r>
              <a:rPr lang="vi-VN" i="1"/>
              <a:t>vai trò&gt;</a:t>
            </a:r>
            <a:r>
              <a:rPr lang="vi-VN"/>
              <a:t> , tôi muốn </a:t>
            </a:r>
            <a:r>
              <a:rPr lang="vi-VN" i="1"/>
              <a:t>&lt;làm gì đó&gt;</a:t>
            </a:r>
            <a:r>
              <a:rPr lang="vi-VN"/>
              <a:t> để </a:t>
            </a:r>
            <a:r>
              <a:rPr lang="vi-VN" i="1"/>
              <a:t>&lt;phục vụ mục đích nào đó&gt;</a:t>
            </a:r>
            <a:r>
              <a:rPr lang="en-US" i="1"/>
              <a:t>”</a:t>
            </a:r>
            <a:endParaRPr lang="en-US" sz="1400"/>
          </a:p>
          <a:p>
            <a:endParaRPr lang="en-US"/>
          </a:p>
        </p:txBody>
      </p:sp>
    </p:spTree>
    <p:extLst>
      <p:ext uri="{BB962C8B-B14F-4D97-AF65-F5344CB8AC3E}">
        <p14:creationId xmlns:p14="http://schemas.microsoft.com/office/powerpoint/2010/main" val="1074246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Ví dụ về một Use Story</a:t>
            </a:r>
            <a:endParaRPr lang="en-US"/>
          </a:p>
        </p:txBody>
      </p:sp>
      <p:pic>
        <p:nvPicPr>
          <p:cNvPr id="4" name="Content Placeholder 3"/>
          <p:cNvPicPr>
            <a:picLocks noChangeAspect="1"/>
          </p:cNvPicPr>
          <p:nvPr/>
        </p:nvPicPr>
        <p:blipFill>
          <a:blip r:embed="rId2"/>
          <a:stretch>
            <a:fillRect/>
          </a:stretch>
        </p:blipFill>
        <p:spPr>
          <a:xfrm>
            <a:off x="1251284" y="1828800"/>
            <a:ext cx="6641432" cy="4114800"/>
          </a:xfrm>
          <a:prstGeom prst="rect">
            <a:avLst/>
          </a:prstGeom>
        </p:spPr>
      </p:pic>
    </p:spTree>
    <p:extLst>
      <p:ext uri="{BB962C8B-B14F-4D97-AF65-F5344CB8AC3E}">
        <p14:creationId xmlns:p14="http://schemas.microsoft.com/office/powerpoint/2010/main" val="25102086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Formal Methods</a:t>
            </a:r>
          </a:p>
        </p:txBody>
      </p:sp>
      <p:sp>
        <p:nvSpPr>
          <p:cNvPr id="3" name="Content Placeholder 2"/>
          <p:cNvSpPr>
            <a:spLocks noGrp="1"/>
          </p:cNvSpPr>
          <p:nvPr>
            <p:ph idx="1"/>
          </p:nvPr>
        </p:nvSpPr>
        <p:spPr/>
        <p:txBody>
          <a:bodyPr/>
          <a:lstStyle/>
          <a:p>
            <a:r>
              <a:rPr lang="en-US"/>
              <a:t>Phương pháp hình thức được sử dụng để cải thiện việc xây dựng các yêu cầu bằng cách áp dụng toán học và logic.</a:t>
            </a:r>
          </a:p>
          <a:p>
            <a:r>
              <a:rPr lang="en-US"/>
              <a:t>Phương pháp hình thức sử dụng một số sự kết hợp của:</a:t>
            </a:r>
          </a:p>
          <a:p>
            <a:pPr lvl="1"/>
            <a:r>
              <a:rPr lang="en-US"/>
              <a:t>Tính toán vị ngữ - predicate calculus (first order logic).</a:t>
            </a:r>
          </a:p>
          <a:p>
            <a:pPr lvl="1"/>
            <a:r>
              <a:rPr lang="en-US"/>
              <a:t>Lý thuyết hàm đệ quy - recursive function theory,</a:t>
            </a:r>
          </a:p>
          <a:p>
            <a:pPr lvl="1"/>
            <a:r>
              <a:rPr lang="en-US"/>
              <a:t>Tính toán Lambda - lambda calculus,</a:t>
            </a:r>
          </a:p>
          <a:p>
            <a:pPr lvl="1"/>
            <a:r>
              <a:rPr lang="en-US"/>
              <a:t>Ngữ nghĩa ngôn ngữ lập trình - programming language semantics,</a:t>
            </a:r>
          </a:p>
          <a:p>
            <a:pPr lvl="1"/>
            <a:r>
              <a:rPr lang="en-US"/>
              <a:t>Toán rời rạc - discrete mathematics,</a:t>
            </a:r>
          </a:p>
          <a:p>
            <a:pPr lvl="1"/>
            <a:r>
              <a:rPr lang="en-US"/>
              <a:t>Lý thuyết số - number theory,</a:t>
            </a:r>
          </a:p>
          <a:p>
            <a:pPr lvl="1"/>
            <a:r>
              <a:rPr lang="en-US"/>
              <a:t>Đại số trừu tượng - abstract algebra.</a:t>
            </a:r>
          </a:p>
          <a:p>
            <a:r>
              <a:rPr lang="en-US"/>
              <a:t>Cách tiếp cận này hấp dẫn bởi vì cung cấp một phương pháp khoa học cho việc đặc tả yêu cầu</a:t>
            </a:r>
          </a:p>
          <a:p>
            <a:endParaRPr lang="en-US"/>
          </a:p>
        </p:txBody>
      </p:sp>
    </p:spTree>
    <p:extLst>
      <p:ext uri="{BB962C8B-B14F-4D97-AF65-F5344CB8AC3E}">
        <p14:creationId xmlns:p14="http://schemas.microsoft.com/office/powerpoint/2010/main" val="4261145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a:t>Các ngôn ngữ thường dùng:</a:t>
            </a:r>
          </a:p>
          <a:p>
            <a:pPr lvl="1"/>
            <a:r>
              <a:rPr lang="en-US"/>
              <a:t>Ngôn ngữ Z</a:t>
            </a:r>
          </a:p>
          <a:p>
            <a:pPr lvl="1"/>
            <a:r>
              <a:rPr lang="en-US"/>
              <a:t>Ngôn ngữ VDM</a:t>
            </a:r>
          </a:p>
          <a:p>
            <a:pPr lvl="1"/>
            <a:r>
              <a:rPr lang="en-US"/>
              <a:t>CSP (cating sequential processes)</a:t>
            </a:r>
          </a:p>
          <a:p>
            <a:r>
              <a:rPr lang="en-US"/>
              <a:t>Được sử dụng trong:</a:t>
            </a:r>
          </a:p>
          <a:p>
            <a:pPr lvl="1"/>
            <a:r>
              <a:rPr lang="en-US"/>
              <a:t>Kiểm tra tính nhất quán – các  yêu cầu về hành vi hệ thống được mô tả dựa trên các ký hiệu toán học.</a:t>
            </a:r>
          </a:p>
          <a:p>
            <a:pPr lvl="1"/>
            <a:r>
              <a:rPr lang="en-US"/>
              <a:t>Kiểm tra mô hình – các trạng thái máy (state machine) được sử dụng để xác minh nếu một thuộc tính được cho là thỏa mãn mọi điều kiện</a:t>
            </a:r>
          </a:p>
          <a:p>
            <a:pPr lvl="1"/>
            <a:r>
              <a:rPr lang="en-US"/>
              <a:t>Chứng minh định lý – tiên đề của hành vi hệ thống được sử dụng để chứng minh rằng hệ thống sẽ hoạt động theo cách định sẵn.</a:t>
            </a:r>
          </a:p>
          <a:p>
            <a:endParaRPr lang="en-US"/>
          </a:p>
          <a:p>
            <a:endParaRPr lang="en-US"/>
          </a:p>
          <a:p>
            <a:endParaRPr lang="en-US"/>
          </a:p>
        </p:txBody>
      </p:sp>
    </p:spTree>
    <p:extLst>
      <p:ext uri="{BB962C8B-B14F-4D97-AF65-F5344CB8AC3E}">
        <p14:creationId xmlns:p14="http://schemas.microsoft.com/office/powerpoint/2010/main" val="19600269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90600" y="2286000"/>
            <a:ext cx="1524000" cy="5112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Phân tích</a:t>
            </a:r>
          </a:p>
        </p:txBody>
      </p:sp>
      <p:sp>
        <p:nvSpPr>
          <p:cNvPr id="2" name="Title 1"/>
          <p:cNvSpPr>
            <a:spLocks noGrp="1"/>
          </p:cNvSpPr>
          <p:nvPr>
            <p:ph type="title"/>
          </p:nvPr>
        </p:nvSpPr>
        <p:spPr/>
        <p:txBody>
          <a:bodyPr/>
          <a:lstStyle/>
          <a:p>
            <a:r>
              <a:rPr lang="en-US" b="1"/>
              <a:t>Quy trình cơ bản </a:t>
            </a:r>
          </a:p>
        </p:txBody>
      </p:sp>
      <p:sp>
        <p:nvSpPr>
          <p:cNvPr id="11" name="Rectangle 10"/>
          <p:cNvSpPr/>
          <p:nvPr/>
        </p:nvSpPr>
        <p:spPr>
          <a:xfrm>
            <a:off x="2286000" y="3054928"/>
            <a:ext cx="1524000" cy="5112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Thiết kế</a:t>
            </a:r>
          </a:p>
        </p:txBody>
      </p:sp>
      <p:sp>
        <p:nvSpPr>
          <p:cNvPr id="12" name="Rectangle 11"/>
          <p:cNvSpPr/>
          <p:nvPr/>
        </p:nvSpPr>
        <p:spPr>
          <a:xfrm>
            <a:off x="3657600" y="3823856"/>
            <a:ext cx="1524000" cy="5112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Hiện thực</a:t>
            </a:r>
          </a:p>
        </p:txBody>
      </p:sp>
      <p:sp>
        <p:nvSpPr>
          <p:cNvPr id="13" name="Rectangle 12"/>
          <p:cNvSpPr/>
          <p:nvPr/>
        </p:nvSpPr>
        <p:spPr>
          <a:xfrm>
            <a:off x="5029200" y="4648203"/>
            <a:ext cx="1524000" cy="5112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Kiểm thử</a:t>
            </a:r>
          </a:p>
        </p:txBody>
      </p:sp>
      <p:sp>
        <p:nvSpPr>
          <p:cNvPr id="14" name="Rectangle 13"/>
          <p:cNvSpPr/>
          <p:nvPr/>
        </p:nvSpPr>
        <p:spPr>
          <a:xfrm>
            <a:off x="6400800" y="5394962"/>
            <a:ext cx="1524000" cy="5112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Bảo trì</a:t>
            </a:r>
            <a:endParaRPr lang="en-US" b="1"/>
          </a:p>
        </p:txBody>
      </p:sp>
      <p:cxnSp>
        <p:nvCxnSpPr>
          <p:cNvPr id="16" name="Elbow Connector 15"/>
          <p:cNvCxnSpPr>
            <a:stCxn id="4" idx="2"/>
            <a:endCxn id="11" idx="1"/>
          </p:cNvCxnSpPr>
          <p:nvPr/>
        </p:nvCxnSpPr>
        <p:spPr>
          <a:xfrm rot="16200000" flipH="1">
            <a:off x="1762644" y="2787189"/>
            <a:ext cx="513312" cy="53340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Elbow Connector 16"/>
          <p:cNvCxnSpPr>
            <a:stCxn id="11" idx="2"/>
            <a:endCxn id="12" idx="1"/>
          </p:cNvCxnSpPr>
          <p:nvPr/>
        </p:nvCxnSpPr>
        <p:spPr>
          <a:xfrm rot="16200000" flipH="1">
            <a:off x="3096144" y="3518017"/>
            <a:ext cx="513312" cy="60960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Elbow Connector 19"/>
          <p:cNvCxnSpPr>
            <a:stCxn id="12" idx="2"/>
            <a:endCxn id="13" idx="1"/>
          </p:cNvCxnSpPr>
          <p:nvPr/>
        </p:nvCxnSpPr>
        <p:spPr>
          <a:xfrm rot="16200000" flipH="1">
            <a:off x="4440035" y="4314654"/>
            <a:ext cx="568731" cy="60960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Elbow Connector 22"/>
          <p:cNvCxnSpPr>
            <a:stCxn id="13" idx="2"/>
            <a:endCxn id="14" idx="1"/>
          </p:cNvCxnSpPr>
          <p:nvPr/>
        </p:nvCxnSpPr>
        <p:spPr>
          <a:xfrm rot="16200000" flipH="1">
            <a:off x="5850429" y="5100207"/>
            <a:ext cx="491143" cy="60960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46438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a:t>Ví dụ về ngôn ngữ Z</a:t>
            </a:r>
            <a:endParaRPr lang="en-US" i="1"/>
          </a:p>
        </p:txBody>
      </p:sp>
      <p:pic>
        <p:nvPicPr>
          <p:cNvPr id="4" name="Picture 14" descr="fors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47900" y="1676400"/>
            <a:ext cx="4648200" cy="47611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81059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Informal/Semiformal Methods</a:t>
            </a:r>
          </a:p>
        </p:txBody>
      </p:sp>
      <p:sp>
        <p:nvSpPr>
          <p:cNvPr id="3" name="Content Placeholder 2"/>
          <p:cNvSpPr>
            <a:spLocks noGrp="1"/>
          </p:cNvSpPr>
          <p:nvPr>
            <p:ph idx="1"/>
          </p:nvPr>
        </p:nvSpPr>
        <p:spPr/>
        <p:txBody>
          <a:bodyPr/>
          <a:lstStyle/>
          <a:p>
            <a:r>
              <a:rPr lang="en-US"/>
              <a:t>Các cách tiếp cận khác không phải phải là phương pháp hình thức thì hoặc là informal (như các biểu đồ dòng chảy – flow-charting) hoặc là semiformal (như UML)</a:t>
            </a:r>
          </a:p>
          <a:p>
            <a:r>
              <a:rPr lang="en-US"/>
              <a:t>Cách tiếp cận semiformal có nghĩa là chúng không xuất hiện dưới dạng các kí hiệu toán học, mà các công cụ mô hình hóa có thể chuyển đổi một phần hoặc toàn bộ chúng thành các biễu diễn toán học khác nhau.</a:t>
            </a:r>
          </a:p>
          <a:p>
            <a:endParaRPr lang="en-US"/>
          </a:p>
        </p:txBody>
      </p:sp>
    </p:spTree>
    <p:extLst>
      <p:ext uri="{BB962C8B-B14F-4D97-AF65-F5344CB8AC3E}">
        <p14:creationId xmlns:p14="http://schemas.microsoft.com/office/powerpoint/2010/main" val="39499517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UML</a:t>
            </a:r>
          </a:p>
        </p:txBody>
      </p:sp>
      <p:sp>
        <p:nvSpPr>
          <p:cNvPr id="3" name="Content Placeholder 2"/>
          <p:cNvSpPr>
            <a:spLocks noGrp="1"/>
          </p:cNvSpPr>
          <p:nvPr>
            <p:ph idx="1"/>
          </p:nvPr>
        </p:nvSpPr>
        <p:spPr/>
        <p:txBody>
          <a:bodyPr/>
          <a:lstStyle/>
          <a:p>
            <a:r>
              <a:rPr lang="en-US"/>
              <a:t>UML</a:t>
            </a:r>
          </a:p>
        </p:txBody>
      </p:sp>
    </p:spTree>
    <p:extLst>
      <p:ext uri="{BB962C8B-B14F-4D97-AF65-F5344CB8AC3E}">
        <p14:creationId xmlns:p14="http://schemas.microsoft.com/office/powerpoint/2010/main" val="3750338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DFD</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6298769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Petri net</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41747808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3600"/>
              <a:t>Các tài liệu SRS trong thực tế</a:t>
            </a:r>
            <a:endParaRPr lang="en-US"/>
          </a:p>
        </p:txBody>
      </p:sp>
      <p:sp>
        <p:nvSpPr>
          <p:cNvPr id="5" name="Text Placeholder 4"/>
          <p:cNvSpPr>
            <a:spLocks noGrp="1"/>
          </p:cNvSpPr>
          <p:nvPr>
            <p:ph type="body" idx="1"/>
          </p:nvPr>
        </p:nvSpPr>
        <p:spPr/>
        <p:txBody>
          <a:bodyPr/>
          <a:lstStyle/>
          <a:p>
            <a:r>
              <a:rPr lang="en-US"/>
              <a:t>DEMO một số tài liệu đặc tả trong thực tế</a:t>
            </a:r>
          </a:p>
        </p:txBody>
      </p:sp>
    </p:spTree>
    <p:extLst>
      <p:ext uri="{BB962C8B-B14F-4D97-AF65-F5344CB8AC3E}">
        <p14:creationId xmlns:p14="http://schemas.microsoft.com/office/powerpoint/2010/main" val="23990783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Tài liệu tham khảo</a:t>
            </a:r>
          </a:p>
        </p:txBody>
      </p:sp>
      <p:sp>
        <p:nvSpPr>
          <p:cNvPr id="5" name="Text Placeholder 4"/>
          <p:cNvSpPr>
            <a:spLocks noGrp="1"/>
          </p:cNvSpPr>
          <p:nvPr>
            <p:ph type="body" idx="1"/>
          </p:nvPr>
        </p:nvSpPr>
        <p:spPr/>
        <p:txBody>
          <a:bodyPr/>
          <a:lstStyle/>
          <a:p>
            <a:pPr marL="285750" indent="-285750">
              <a:buFontTx/>
              <a:buChar char="-"/>
            </a:pPr>
            <a:r>
              <a:rPr lang="en-US"/>
              <a:t>What everything engineer should know</a:t>
            </a:r>
          </a:p>
          <a:p>
            <a:pPr marL="285750" indent="-285750">
              <a:buFontTx/>
              <a:buChar char="-"/>
            </a:pPr>
            <a:r>
              <a:rPr lang="en-US"/>
              <a:t>Các Slide thầy cho trong mục “đặc tả phần mềm”</a:t>
            </a:r>
          </a:p>
          <a:p>
            <a:pPr marL="285750" indent="-285750">
              <a:buFontTx/>
              <a:buChar char="-"/>
            </a:pPr>
            <a:endParaRPr lang="en-US"/>
          </a:p>
        </p:txBody>
      </p:sp>
    </p:spTree>
    <p:extLst>
      <p:ext uri="{BB962C8B-B14F-4D97-AF65-F5344CB8AC3E}">
        <p14:creationId xmlns:p14="http://schemas.microsoft.com/office/powerpoint/2010/main" val="26238198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Câu hỏi</a:t>
            </a:r>
          </a:p>
        </p:txBody>
      </p:sp>
      <p:sp>
        <p:nvSpPr>
          <p:cNvPr id="3" name="Text Placeholder 2"/>
          <p:cNvSpPr>
            <a:spLocks noGrp="1"/>
          </p:cNvSpPr>
          <p:nvPr>
            <p:ph type="body" idx="1"/>
          </p:nvPr>
        </p:nvSpPr>
        <p:spPr/>
        <p:txBody>
          <a:bodyPr/>
          <a:lstStyle/>
          <a:p>
            <a:r>
              <a:rPr lang="en-US"/>
              <a:t>Mời thầy và các bạn đặt câu hỏi</a:t>
            </a:r>
          </a:p>
        </p:txBody>
      </p:sp>
    </p:spTree>
    <p:extLst>
      <p:ext uri="{BB962C8B-B14F-4D97-AF65-F5344CB8AC3E}">
        <p14:creationId xmlns:p14="http://schemas.microsoft.com/office/powerpoint/2010/main" val="788291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sz="3200"/>
              <a:t>Cảm ơn thầy và các bạn đã lắng nghe!</a:t>
            </a:r>
          </a:p>
        </p:txBody>
      </p:sp>
    </p:spTree>
    <p:extLst>
      <p:ext uri="{BB962C8B-B14F-4D97-AF65-F5344CB8AC3E}">
        <p14:creationId xmlns:p14="http://schemas.microsoft.com/office/powerpoint/2010/main" val="6124887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Thách thức </a:t>
            </a:r>
          </a:p>
        </p:txBody>
      </p:sp>
      <p:sp>
        <p:nvSpPr>
          <p:cNvPr id="3" name="Content Placeholder 2"/>
          <p:cNvSpPr>
            <a:spLocks noGrp="1"/>
          </p:cNvSpPr>
          <p:nvPr>
            <p:ph idx="1"/>
          </p:nvPr>
        </p:nvSpPr>
        <p:spPr/>
        <p:txBody>
          <a:bodyPr>
            <a:normAutofit/>
          </a:bodyPr>
          <a:lstStyle/>
          <a:p>
            <a:r>
              <a:rPr lang="en-US" dirty="0"/>
              <a:t>Sản phẩm:</a:t>
            </a:r>
          </a:p>
          <a:p>
            <a:pPr lvl="1"/>
            <a:r>
              <a:rPr lang="en-US" dirty="0"/>
              <a:t>Khách hàng mong muốn một sản phẩm có thể đáp ứng các nhu cầu của họ.</a:t>
            </a:r>
          </a:p>
          <a:p>
            <a:pPr lvl="1"/>
            <a:r>
              <a:rPr lang="en-US" dirty="0"/>
              <a:t>Các nhà phát triển khó có thể tạo ra một sản phẩm hoàn toàn phù hợp.</a:t>
            </a:r>
          </a:p>
          <a:p>
            <a:r>
              <a:rPr lang="en-US" dirty="0"/>
              <a:t>Phạm vi dự án:</a:t>
            </a:r>
          </a:p>
          <a:p>
            <a:pPr lvl="1"/>
            <a:r>
              <a:rPr lang="en-US" dirty="0"/>
              <a:t>Nếu nhỏ: Các yêu cầu thường đơn giản và dễ dàng phát triển.</a:t>
            </a:r>
          </a:p>
          <a:p>
            <a:pPr lvl="1"/>
            <a:r>
              <a:rPr lang="en-US" dirty="0"/>
              <a:t>Nếu lớn: Khó khăn, đôi khi là rất khó để tạo ra các sản phẩm sạch lỗi và đáp ứng được yêu cầu.</a:t>
            </a:r>
          </a:p>
          <a:p>
            <a:r>
              <a:rPr lang="en-US" dirty="0"/>
              <a:t>Kiến thức</a:t>
            </a:r>
          </a:p>
          <a:p>
            <a:pPr lvl="1"/>
            <a:r>
              <a:rPr lang="en-US" dirty="0"/>
              <a:t>Khách hàng: Chủ yếu là kiến thức nghiệp vụ (business) về lĩnh vực của họ.</a:t>
            </a:r>
          </a:p>
          <a:p>
            <a:pPr lvl="1"/>
            <a:r>
              <a:rPr lang="en-US" dirty="0"/>
              <a:t>Nhà phát triển: Kiến thức chuyên môn về công nghệ, kỹ thuật.</a:t>
            </a:r>
          </a:p>
          <a:p>
            <a:r>
              <a:rPr lang="en-US" dirty="0"/>
              <a:t>Yêu cầu:</a:t>
            </a:r>
          </a:p>
          <a:p>
            <a:pPr lvl="1"/>
            <a:r>
              <a:rPr lang="en-US" dirty="0"/>
              <a:t>Trong suy nghĩ của khách hàng về sản phẩm, yêu cầu đó là khả thi</a:t>
            </a:r>
          </a:p>
          <a:p>
            <a:pPr lvl="1"/>
            <a:r>
              <a:rPr lang="en-US" dirty="0"/>
              <a:t>Sự thay đổi yêu cầu của khách hàng.</a:t>
            </a:r>
          </a:p>
          <a:p>
            <a:pPr lvl="1"/>
            <a:endParaRPr lang="en-US" dirty="0"/>
          </a:p>
          <a:p>
            <a:pPr lvl="1"/>
            <a:endParaRPr lang="en-US" dirty="0"/>
          </a:p>
          <a:p>
            <a:endParaRPr lang="en-US" dirty="0"/>
          </a:p>
          <a:p>
            <a:endParaRPr lang="en-US" dirty="0"/>
          </a:p>
          <a:p>
            <a:endParaRPr lang="en-US" dirty="0"/>
          </a:p>
        </p:txBody>
      </p:sp>
    </p:spTree>
    <p:extLst>
      <p:ext uri="{BB962C8B-B14F-4D97-AF65-F5344CB8AC3E}">
        <p14:creationId xmlns:p14="http://schemas.microsoft.com/office/powerpoint/2010/main" val="32534620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15785" y="2590800"/>
            <a:ext cx="7315200" cy="2763153"/>
          </a:xfrm>
        </p:spPr>
      </p:pic>
    </p:spTree>
    <p:extLst>
      <p:ext uri="{BB962C8B-B14F-4D97-AF65-F5344CB8AC3E}">
        <p14:creationId xmlns:p14="http://schemas.microsoft.com/office/powerpoint/2010/main" val="39202349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normAutofit/>
          </a:bodyPr>
          <a:lstStyle/>
          <a:p>
            <a:r>
              <a:rPr lang="en-US" sz="3200" dirty="0"/>
              <a:t>Kỹ thuật yêu cầu</a:t>
            </a:r>
            <a:br>
              <a:rPr lang="en-US" sz="3200" dirty="0"/>
            </a:br>
            <a:r>
              <a:rPr lang="en-US" sz="3200" dirty="0"/>
              <a:t>(Requirement Engineering)</a:t>
            </a:r>
          </a:p>
        </p:txBody>
      </p:sp>
      <p:sp>
        <p:nvSpPr>
          <p:cNvPr id="11" name="Text Placeholder 10"/>
          <p:cNvSpPr>
            <a:spLocks noGrp="1"/>
          </p:cNvSpPr>
          <p:nvPr>
            <p:ph type="body" idx="1"/>
          </p:nvPr>
        </p:nvSpPr>
        <p:spPr/>
        <p:txBody>
          <a:bodyPr>
            <a:normAutofit/>
          </a:bodyPr>
          <a:lstStyle/>
          <a:p>
            <a:pPr marL="285750" indent="-285750">
              <a:buFontTx/>
              <a:buChar char="-"/>
            </a:pPr>
            <a:r>
              <a:rPr lang="en-US"/>
              <a:t>Khái niệm</a:t>
            </a:r>
          </a:p>
          <a:p>
            <a:pPr marL="285750" indent="-285750">
              <a:buFontTx/>
              <a:buChar char="-"/>
            </a:pPr>
            <a:r>
              <a:rPr lang="en-US"/>
              <a:t>Đặc Điểm</a:t>
            </a:r>
          </a:p>
          <a:p>
            <a:pPr marL="285750" indent="-285750">
              <a:buFontTx/>
              <a:buChar char="-"/>
            </a:pPr>
            <a:r>
              <a:rPr lang="en-US"/>
              <a:t>Vai trò</a:t>
            </a:r>
          </a:p>
          <a:p>
            <a:pPr marL="285750" indent="-285750">
              <a:buFontTx/>
              <a:buChar char="-"/>
            </a:pPr>
            <a:r>
              <a:rPr lang="en-US"/>
              <a:t>Hoạt động</a:t>
            </a:r>
          </a:p>
          <a:p>
            <a:pPr marL="285750" indent="-285750">
              <a:buFontTx/>
              <a:buChar char="-"/>
            </a:pPr>
            <a:endParaRPr lang="en-US"/>
          </a:p>
          <a:p>
            <a:pPr marL="285750" indent="-285750">
              <a:buFontTx/>
              <a:buChar char="-"/>
            </a:pPr>
            <a:endParaRPr lang="en-US"/>
          </a:p>
        </p:txBody>
      </p:sp>
    </p:spTree>
    <p:extLst>
      <p:ext uri="{BB962C8B-B14F-4D97-AF65-F5344CB8AC3E}">
        <p14:creationId xmlns:p14="http://schemas.microsoft.com/office/powerpoint/2010/main" val="8752796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Khái niệm</a:t>
            </a:r>
          </a:p>
        </p:txBody>
      </p:sp>
      <p:sp>
        <p:nvSpPr>
          <p:cNvPr id="3" name="Content Placeholder 2"/>
          <p:cNvSpPr>
            <a:spLocks noGrp="1"/>
          </p:cNvSpPr>
          <p:nvPr>
            <p:ph idx="1"/>
          </p:nvPr>
        </p:nvSpPr>
        <p:spPr/>
        <p:txBody>
          <a:bodyPr/>
          <a:lstStyle/>
          <a:p>
            <a:r>
              <a:rPr lang="en-US" b="1" dirty="0"/>
              <a:t>Yêu cầu</a:t>
            </a:r>
            <a:r>
              <a:rPr lang="en-US" dirty="0"/>
              <a:t> là gì?</a:t>
            </a:r>
          </a:p>
          <a:p>
            <a:pPr lvl="1"/>
            <a:r>
              <a:rPr lang="en-US" dirty="0"/>
              <a:t>Là một phát biểu có thể mơ hồ, trừu tượng (như các dịch vụ, ràng buộc) cần được chi tiết hóa cụ thể hay là các đặc tả chi tiết, chính thức mà hệ thống phần mềm cần thực hiện được.</a:t>
            </a:r>
          </a:p>
          <a:p>
            <a:pPr lvl="1"/>
            <a:r>
              <a:rPr lang="en-US" dirty="0"/>
              <a:t>Bởi vì mục đích diễn tả khác nhau nên các yêu cầu có thể có mức độ chi tiết khác nhau.</a:t>
            </a:r>
          </a:p>
          <a:p>
            <a:r>
              <a:rPr lang="en-US" b="1" dirty="0"/>
              <a:t>Kỹ thuật Yêu cầu </a:t>
            </a:r>
            <a:r>
              <a:rPr lang="en-US" dirty="0"/>
              <a:t>(R.E) là gì?</a:t>
            </a:r>
          </a:p>
          <a:p>
            <a:pPr lvl="1"/>
            <a:r>
              <a:rPr lang="en-US" dirty="0"/>
              <a:t>Là một giai đoạn (subdiscipline) trong Công nghệ phần mềm.</a:t>
            </a:r>
          </a:p>
          <a:p>
            <a:pPr lvl="1"/>
            <a:r>
              <a:rPr lang="en-US" dirty="0"/>
              <a:t>Tập trung vào việc tìm ra các mục tiêu, chức năng, ràng buộc của hệ thống phần mềm.</a:t>
            </a:r>
          </a:p>
          <a:p>
            <a:pPr lvl="1"/>
            <a:r>
              <a:rPr lang="en-US" dirty="0"/>
              <a:t>Bao gồm các quá trình tìm hiểu, ghi chép, phân tích, phê chuẩn và quản lý các yêu cầu.</a:t>
            </a:r>
          </a:p>
          <a:p>
            <a:pPr lvl="1"/>
            <a:r>
              <a:rPr lang="en-US" dirty="0"/>
              <a:t>Có nhiều cách tiếp cận khác nhau, cách này có thể hoàn thiện hơn cách kia.</a:t>
            </a:r>
          </a:p>
          <a:p>
            <a:pPr lvl="1"/>
            <a:r>
              <a:rPr lang="en-US" dirty="0"/>
              <a:t>Tuy nhiên, bất kỳ cách thức nào cũng đều có phương pháp luận riêng được định nghĩa đầy đủ và các tài liệu cần có cho mỗi giai đoạn.</a:t>
            </a:r>
          </a:p>
          <a:p>
            <a:pPr lvl="1"/>
            <a:endParaRPr lang="en-US" dirty="0"/>
          </a:p>
        </p:txBody>
      </p:sp>
    </p:spTree>
    <p:extLst>
      <p:ext uri="{BB962C8B-B14F-4D97-AF65-F5344CB8AC3E}">
        <p14:creationId xmlns:p14="http://schemas.microsoft.com/office/powerpoint/2010/main" val="10134742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ooks Classic 16x9">
  <a:themeElements>
    <a:clrScheme name="BooksClassic_16x9">
      <a:dk1>
        <a:srgbClr val="6A3A20"/>
      </a:dk1>
      <a:lt1>
        <a:sysClr val="window" lastClr="FFFFFF"/>
      </a:lt1>
      <a:dk2>
        <a:srgbClr val="000000"/>
      </a:dk2>
      <a:lt2>
        <a:srgbClr val="FFEDB9"/>
      </a:lt2>
      <a:accent1>
        <a:srgbClr val="6A3A20"/>
      </a:accent1>
      <a:accent2>
        <a:srgbClr val="B4914C"/>
      </a:accent2>
      <a:accent3>
        <a:srgbClr val="610606"/>
      </a:accent3>
      <a:accent4>
        <a:srgbClr val="2B3742"/>
      </a:accent4>
      <a:accent5>
        <a:srgbClr val="787A41"/>
      </a:accent5>
      <a:accent6>
        <a:srgbClr val="B95E14"/>
      </a:accent6>
      <a:hlink>
        <a:srgbClr val="2B3742"/>
      </a:hlink>
      <a:folHlink>
        <a:srgbClr val="C1A56D"/>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hade val="90000"/>
                <a:satMod val="150000"/>
              </a:schemeClr>
            </a:gs>
            <a:gs pos="60000">
              <a:schemeClr val="phClr">
                <a:shade val="20000"/>
                <a:satMod val="255000"/>
              </a:schemeClr>
            </a:gs>
          </a:gsLst>
          <a:lin ang="5400000" scaled="0"/>
        </a:gradFill>
        <a:blipFill rotWithShape="1">
          <a:blip xmlns:r="http://schemas.openxmlformats.org/officeDocument/2006/relationships" r:embed="rId1">
            <a:duotone>
              <a:schemeClr val="phClr">
                <a:shade val="12000"/>
                <a:satMod val="240000"/>
              </a:schemeClr>
              <a:schemeClr val="phClr"/>
            </a:duotone>
          </a:blip>
          <a:stretch/>
        </a:blipFill>
      </a:bgFillStyleLst>
    </a:fmtScheme>
  </a:themeElements>
  <a:objectDefaults/>
  <a:extraClrSchemeLst/>
  <a:extLst>
    <a:ext uri="{05A4C25C-085E-4340-85A3-A5531E510DB2}">
      <thm15:themeFamily xmlns:thm15="http://schemas.microsoft.com/office/thememl/2012/main" name="TF02801059.potx" id="{C5FD5170-17AC-4815-968A-FDC1AAB6E99D}" vid="{74C691A5-1550-4555-B870-169F3443F41D}"/>
    </a:ext>
  </a:extLst>
</a:theme>
</file>

<file path=ppt/theme/theme2.xml><?xml version="1.0" encoding="utf-8"?>
<a:theme xmlns:a="http://schemas.openxmlformats.org/drawingml/2006/main" name="Office Theme">
  <a:themeElements>
    <a:clrScheme name="BooksClassic_16x9">
      <a:dk1>
        <a:srgbClr val="6A3A20"/>
      </a:dk1>
      <a:lt1>
        <a:sysClr val="window" lastClr="FFFFFF"/>
      </a:lt1>
      <a:dk2>
        <a:srgbClr val="000000"/>
      </a:dk2>
      <a:lt2>
        <a:srgbClr val="FFEDB9"/>
      </a:lt2>
      <a:accent1>
        <a:srgbClr val="6A3A20"/>
      </a:accent1>
      <a:accent2>
        <a:srgbClr val="B4914C"/>
      </a:accent2>
      <a:accent3>
        <a:srgbClr val="610606"/>
      </a:accent3>
      <a:accent4>
        <a:srgbClr val="2B3742"/>
      </a:accent4>
      <a:accent5>
        <a:srgbClr val="787A41"/>
      </a:accent5>
      <a:accent6>
        <a:srgbClr val="B95E14"/>
      </a:accent6>
      <a:hlink>
        <a:srgbClr val="2B3742"/>
      </a:hlink>
      <a:folHlink>
        <a:srgbClr val="C1A56D"/>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BooksClassic_16x9">
      <a:dk1>
        <a:srgbClr val="6A3A20"/>
      </a:dk1>
      <a:lt1>
        <a:sysClr val="window" lastClr="FFFFFF"/>
      </a:lt1>
      <a:dk2>
        <a:srgbClr val="000000"/>
      </a:dk2>
      <a:lt2>
        <a:srgbClr val="FFEDB9"/>
      </a:lt2>
      <a:accent1>
        <a:srgbClr val="6A3A20"/>
      </a:accent1>
      <a:accent2>
        <a:srgbClr val="B4914C"/>
      </a:accent2>
      <a:accent3>
        <a:srgbClr val="610606"/>
      </a:accent3>
      <a:accent4>
        <a:srgbClr val="2B3742"/>
      </a:accent4>
      <a:accent5>
        <a:srgbClr val="787A41"/>
      </a:accent5>
      <a:accent6>
        <a:srgbClr val="B95E14"/>
      </a:accent6>
      <a:hlink>
        <a:srgbClr val="2B3742"/>
      </a:hlink>
      <a:folHlink>
        <a:srgbClr val="C1A56D"/>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DirectSourceMarket xmlns="4873beb7-5857-4685-be1f-d57550cc96cc" xsi:nil="true"/>
    <ApprovalStatus xmlns="4873beb7-5857-4685-be1f-d57550cc96cc">InProgress</ApprovalStatus>
    <MarketSpecific xmlns="4873beb7-5857-4685-be1f-d57550cc96cc">false</MarketSpecific>
    <LocComments xmlns="4873beb7-5857-4685-be1f-d57550cc96cc" xsi:nil="true"/>
    <ThumbnailAssetId xmlns="4873beb7-5857-4685-be1f-d57550cc96cc" xsi:nil="true"/>
    <PrimaryImageGen xmlns="4873beb7-5857-4685-be1f-d57550cc96cc">false</PrimaryImageGen>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1360476</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 xsi:nil="true"/>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2011-12-12T13:37:00+00:00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UACurrentWords xmlns="4873beb7-5857-4685-be1f-d57550cc96cc" xsi:nil="true"/>
    <ArtSampleDocs xmlns="4873beb7-5857-4685-be1f-d57550cc96cc" xsi:nil="true"/>
    <UALocRecommendation xmlns="4873beb7-5857-4685-be1f-d57550cc96cc">Localize</UALocRecommendation>
    <Manager xmlns="4873beb7-5857-4685-be1f-d57550cc96cc" xsi:nil="true"/>
    <ShowIn xmlns="4873beb7-5857-4685-be1f-d57550cc96cc">Show everywhere</ShowIn>
    <UANotes xmlns="4873beb7-5857-4685-be1f-d57550cc96cc" xsi:nil="true"/>
    <TemplateStatus xmlns="4873beb7-5857-4685-be1f-d57550cc96cc">Complete</TemplateStatus>
    <InternalTagsTaxHTField0 xmlns="4873beb7-5857-4685-be1f-d57550cc96cc">
      <Terms xmlns="http://schemas.microsoft.com/office/infopath/2007/PartnerControls"/>
    </InternalTagsTaxHTField0>
    <CSXHash xmlns="4873beb7-5857-4685-be1f-d57550cc96cc" xsi:nil="true"/>
    <Downloads xmlns="4873beb7-5857-4685-be1f-d57550cc96cc">0</Downloads>
    <VoteCount xmlns="4873beb7-5857-4685-be1f-d57550cc96cc" xsi:nil="true"/>
    <OOCacheId xmlns="4873beb7-5857-4685-be1f-d57550cc96cc" xsi:nil="true"/>
    <IsDeleted xmlns="4873beb7-5857-4685-be1f-d57550cc96cc">false</IsDeleted>
    <AssetExpire xmlns="4873beb7-5857-4685-be1f-d57550cc96cc">2035-01-01T08:00:00+00:00</AssetExpire>
    <DSATActionTaken xmlns="4873beb7-5857-4685-be1f-d57550cc96cc" xsi:nil="true"/>
    <CSXSubmissionMarket xmlns="4873beb7-5857-4685-be1f-d57550cc96cc" xsi:nil="true"/>
    <TPExecutable xmlns="4873beb7-5857-4685-be1f-d57550cc96cc" xsi:nil="true"/>
    <SubmitterId xmlns="4873beb7-5857-4685-be1f-d57550cc96cc" xsi:nil="true"/>
    <EditorialTags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TP102801058</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706496</LocLastLocAttemptVersionLookup>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TaxCatchAll xmlns="4873beb7-5857-4685-be1f-d57550cc96cc"/>
    <Markets xmlns="4873beb7-5857-4685-be1f-d57550cc96cc"/>
    <UAProjectedTotalWords xmlns="4873beb7-5857-4685-be1f-d57550cc96cc" xsi:nil="true"/>
    <IntlLangReview xmlns="4873beb7-5857-4685-be1f-d57550cc96cc">false</IntlLangReview>
    <OutputCachingOn xmlns="4873beb7-5857-4685-be1f-d57550cc96cc">false</OutputCachingOn>
    <AverageRating xmlns="4873beb7-5857-4685-be1f-d57550cc96cc" xsi:nil="true"/>
    <APAuthor xmlns="4873beb7-5857-4685-be1f-d57550cc96cc">
      <UserInfo>
        <DisplayName>REDMOND\v-soujap</DisplayName>
        <AccountId>1954</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OriginalRelease xmlns="4873beb7-5857-4685-be1f-d57550cc96cc">14</OriginalRelease>
    <TPLaunchHelpLinkType xmlns="4873beb7-5857-4685-be1f-d57550cc96cc">Template</TPLaunchHelpLinkType>
    <LocalizationTagsTaxHTField0 xmlns="4873beb7-5857-4685-be1f-d57550cc96cc">
      <Terms xmlns="http://schemas.microsoft.com/office/infopath/2007/PartnerControls"/>
    </LocalizationTagsTaxHTField0>
    <LocMarketGroupTiers2 xmlns="4873beb7-5857-4685-be1f-d57550cc96cc" xsi:nil="true"/>
  </documentManagement>
</p:properties>
</file>

<file path=customXml/item2.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4ED80E12-3BE9-4746-820E-FFB249F467F2}">
  <ds:schemaRefs>
    <ds:schemaRef ds:uri="http://purl.org/dc/elements/1.1/"/>
    <ds:schemaRef ds:uri="http://schemas.microsoft.com/office/2006/metadata/properties"/>
    <ds:schemaRef ds:uri="4873beb7-5857-4685-be1f-d57550cc96cc"/>
    <ds:schemaRef ds:uri="http://schemas.openxmlformats.org/package/2006/metadata/core-properties"/>
    <ds:schemaRef ds:uri="http://purl.org/dc/terms/"/>
    <ds:schemaRef ds:uri="http://schemas.microsoft.com/office/infopath/2007/PartnerControls"/>
    <ds:schemaRef ds:uri="http://schemas.microsoft.com/office/2006/documentManagement/types"/>
    <ds:schemaRef ds:uri="http://www.w3.org/XML/1998/namespace"/>
    <ds:schemaRef ds:uri="http://purl.org/dc/dcmitype/"/>
  </ds:schemaRefs>
</ds:datastoreItem>
</file>

<file path=customXml/itemProps2.xml><?xml version="1.0" encoding="utf-8"?>
<ds:datastoreItem xmlns:ds="http://schemas.openxmlformats.org/officeDocument/2006/customXml" ds:itemID="{83ED4759-CFDD-43F0-817C-11D9197192B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D003AC8-209A-4321-A17C-1B7A2064339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Classic book education presentation (widescreen)</Template>
  <TotalTime>2671</TotalTime>
  <Words>5023</Words>
  <Application>Microsoft Office PowerPoint</Application>
  <PresentationFormat>On-screen Show (4:3)</PresentationFormat>
  <Paragraphs>557</Paragraphs>
  <Slides>58</Slides>
  <Notes>25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58</vt:i4>
      </vt:variant>
    </vt:vector>
  </HeadingPairs>
  <TitlesOfParts>
    <vt:vector size="67" baseType="lpstr">
      <vt:lpstr>Arial</vt:lpstr>
      <vt:lpstr>Constantia</vt:lpstr>
      <vt:lpstr>Tahoma</vt:lpstr>
      <vt:lpstr>Times New Roman</vt:lpstr>
      <vt:lpstr>Verdana</vt:lpstr>
      <vt:lpstr>WarnockPro-Bold</vt:lpstr>
      <vt:lpstr>Wingdings</vt:lpstr>
      <vt:lpstr>Wingdings 2</vt:lpstr>
      <vt:lpstr>Books Classic 16x9</vt:lpstr>
      <vt:lpstr>Đặc tả Phần mềm</vt:lpstr>
      <vt:lpstr>NỘI DUNG TRÌNH BÀY</vt:lpstr>
      <vt:lpstr>Tổng quan về Công nghệ Phần mềm</vt:lpstr>
      <vt:lpstr>Tổng quan về Kỹ nghệ Phần mềm</vt:lpstr>
      <vt:lpstr>Quy trình cơ bản </vt:lpstr>
      <vt:lpstr>Thách thức </vt:lpstr>
      <vt:lpstr>PowerPoint Presentation</vt:lpstr>
      <vt:lpstr>Kỹ thuật yêu cầu (Requirement Engineering)</vt:lpstr>
      <vt:lpstr>Khái niệm</vt:lpstr>
      <vt:lpstr>Đặc điểm</vt:lpstr>
      <vt:lpstr>Vai trò</vt:lpstr>
      <vt:lpstr>Các hoạt động chính</vt:lpstr>
      <vt:lpstr>Thu thập yêu cầu</vt:lpstr>
      <vt:lpstr>JAD (Joint Application Design)</vt:lpstr>
      <vt:lpstr>QFD (Qualyti Function Development)</vt:lpstr>
      <vt:lpstr>Thiết kế như người học việc (DAA)</vt:lpstr>
      <vt:lpstr>Phân tích yêu cầu</vt:lpstr>
      <vt:lpstr>Mô hình hóa yêu cầu</vt:lpstr>
      <vt:lpstr>Lập tài liệu cho yêu cầu</vt:lpstr>
      <vt:lpstr>Đặc tả Yêu cầu Phần mềm</vt:lpstr>
      <vt:lpstr>Định nghĩa</vt:lpstr>
      <vt:lpstr>Mục tiêu</vt:lpstr>
      <vt:lpstr>Sự cần thiết</vt:lpstr>
      <vt:lpstr>Các đặc điểm của tài liệu SRS -</vt:lpstr>
      <vt:lpstr>Quy trình</vt:lpstr>
      <vt:lpstr>Phân tích</vt:lpstr>
      <vt:lpstr>Các loại yêu cầu thường gặp</vt:lpstr>
      <vt:lpstr>Đặc tả</vt:lpstr>
      <vt:lpstr>Ngôn ngữ đặc tả</vt:lpstr>
      <vt:lpstr>Các thành phần trong tài liệu SRS</vt:lpstr>
      <vt:lpstr>Yêu cầu chức năng</vt:lpstr>
      <vt:lpstr>Yêu cầu hiệu suất</vt:lpstr>
      <vt:lpstr>Ràng buộc về thiết kế</vt:lpstr>
      <vt:lpstr>Giao tiếp bên ngoài</vt:lpstr>
      <vt:lpstr>Cấu trúc tài liệu SRS</vt:lpstr>
      <vt:lpstr>Cấu trúc tài liệu SRS</vt:lpstr>
      <vt:lpstr>Thẩm định</vt:lpstr>
      <vt:lpstr>Các phương pháp đặc tả</vt:lpstr>
      <vt:lpstr>Phân loại</vt:lpstr>
      <vt:lpstr>Ngôn ngữ tự nhiên có cấu trúc</vt:lpstr>
      <vt:lpstr>Ví dụ:</vt:lpstr>
      <vt:lpstr>Ngôn ngữ thiết kế chương trình - PDL</vt:lpstr>
      <vt:lpstr>Ví dụ về PDL và Mã giả</vt:lpstr>
      <vt:lpstr>Use Case</vt:lpstr>
      <vt:lpstr>Ví dụ về Use case </vt:lpstr>
      <vt:lpstr>Use Stories</vt:lpstr>
      <vt:lpstr>Ví dụ về một Use Story</vt:lpstr>
      <vt:lpstr>Formal Methods</vt:lpstr>
      <vt:lpstr>PowerPoint Presentation</vt:lpstr>
      <vt:lpstr>Ví dụ về ngôn ngữ Z</vt:lpstr>
      <vt:lpstr>Informal/Semiformal Methods</vt:lpstr>
      <vt:lpstr>UML</vt:lpstr>
      <vt:lpstr>DFD</vt:lpstr>
      <vt:lpstr>Petri net</vt:lpstr>
      <vt:lpstr>Các tài liệu SRS trong thực tế</vt:lpstr>
      <vt:lpstr>Tài liệu tham khảo</vt:lpstr>
      <vt:lpstr>Câu hỏi</vt:lpstr>
      <vt:lpstr>Cảm ơn thầy và các bạn đã lắng nghe!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Requirement</dc:title>
  <dc:creator>Tuan Van Vu</dc:creator>
  <cp:lastModifiedBy>Tuan Van Vu</cp:lastModifiedBy>
  <cp:revision>227</cp:revision>
  <dcterms:created xsi:type="dcterms:W3CDTF">2016-10-10T13:05:19Z</dcterms:created>
  <dcterms:modified xsi:type="dcterms:W3CDTF">2016-10-31T23:51:37Z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