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41"/>
  </p:notesMasterIdLst>
  <p:handoutMasterIdLst>
    <p:handoutMasterId r:id="rId42"/>
  </p:handoutMasterIdLst>
  <p:sldIdLst>
    <p:sldId id="267" r:id="rId5"/>
    <p:sldId id="278" r:id="rId6"/>
    <p:sldId id="269" r:id="rId7"/>
    <p:sldId id="309" r:id="rId8"/>
    <p:sldId id="285" r:id="rId9"/>
    <p:sldId id="291" r:id="rId10"/>
    <p:sldId id="284" r:id="rId11"/>
    <p:sldId id="313" r:id="rId12"/>
    <p:sldId id="312" r:id="rId13"/>
    <p:sldId id="314" r:id="rId14"/>
    <p:sldId id="315" r:id="rId15"/>
    <p:sldId id="316" r:id="rId16"/>
    <p:sldId id="318" r:id="rId17"/>
    <p:sldId id="319" r:id="rId18"/>
    <p:sldId id="320" r:id="rId19"/>
    <p:sldId id="321" r:id="rId20"/>
    <p:sldId id="322" r:id="rId21"/>
    <p:sldId id="310" r:id="rId22"/>
    <p:sldId id="311" r:id="rId23"/>
    <p:sldId id="296" r:id="rId24"/>
    <p:sldId id="298" r:id="rId25"/>
    <p:sldId id="306" r:id="rId26"/>
    <p:sldId id="300" r:id="rId27"/>
    <p:sldId id="301" r:id="rId28"/>
    <p:sldId id="302" r:id="rId29"/>
    <p:sldId id="305" r:id="rId30"/>
    <p:sldId id="303" r:id="rId31"/>
    <p:sldId id="308" r:id="rId32"/>
    <p:sldId id="304" r:id="rId33"/>
    <p:sldId id="307" r:id="rId34"/>
    <p:sldId id="288" r:id="rId35"/>
    <p:sldId id="292" r:id="rId36"/>
    <p:sldId id="325" r:id="rId37"/>
    <p:sldId id="273" r:id="rId38"/>
    <p:sldId id="324" r:id="rId39"/>
    <p:sldId id="31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6230" autoAdjust="0"/>
  </p:normalViewPr>
  <p:slideViewPr>
    <p:cSldViewPr>
      <p:cViewPr varScale="1">
        <p:scale>
          <a:sx n="83" d="100"/>
          <a:sy n="83" d="100"/>
        </p:scale>
        <p:origin x="2322" y="96"/>
      </p:cViewPr>
      <p:guideLst>
        <p:guide pos="2880"/>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10/30/2016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10/30/2016</a:t>
            </a:fld>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a:t>
            </a:fld>
            <a:endParaRPr lang="en-US"/>
          </a:p>
        </p:txBody>
      </p:sp>
    </p:spTree>
    <p:extLst>
      <p:ext uri="{BB962C8B-B14F-4D97-AF65-F5344CB8AC3E}">
        <p14:creationId xmlns:p14="http://schemas.microsoft.com/office/powerpoint/2010/main" val="2089309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Tx/>
              <a:buChar char="-"/>
            </a:pPr>
            <a:r>
              <a:rPr lang="en-US" altLang="en-US" sz="2800"/>
              <a:t>Các hoạt động cơ bản:</a:t>
            </a:r>
          </a:p>
          <a:p>
            <a:pPr marL="628650" lvl="1" indent="-171450">
              <a:buFontTx/>
              <a:buChar char="-"/>
            </a:pPr>
            <a:r>
              <a:rPr lang="en-US" altLang="en-US"/>
              <a:t>Phân tích vấn đề/yêu cầu,</a:t>
            </a:r>
          </a:p>
          <a:p>
            <a:pPr marL="628650" lvl="1" indent="-171450">
              <a:buFontTx/>
              <a:buChar char="-"/>
            </a:pPr>
            <a:r>
              <a:rPr lang="en-US" altLang="en-US"/>
              <a:t>Đặc tả yêu cầu</a:t>
            </a:r>
          </a:p>
          <a:p>
            <a:pPr marL="628650" lvl="1" indent="-171450">
              <a:buFontTx/>
              <a:buChar char="-"/>
            </a:pPr>
            <a:r>
              <a:rPr lang="en-US" altLang="en-US"/>
              <a:t>Kiểm chứng</a:t>
            </a:r>
          </a:p>
          <a:p>
            <a:pPr marL="171450" lvl="0" indent="-171450">
              <a:buFontTx/>
              <a:buChar char="-"/>
            </a:pPr>
            <a:r>
              <a:rPr lang="en-US"/>
              <a:t>Các</a:t>
            </a:r>
            <a:r>
              <a:rPr lang="en-US" baseline="0"/>
              <a:t> hoạt động này không phải tuyến tính, chúng lặp đi lặp lại và song song với nhau</a:t>
            </a:r>
          </a:p>
          <a:p>
            <a:pPr lvl="1"/>
            <a:endParaRPr lang="en-US" altLang="en-US"/>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23</a:t>
            </a:fld>
            <a:endParaRPr lang="en-US"/>
          </a:p>
        </p:txBody>
      </p:sp>
    </p:spTree>
    <p:extLst>
      <p:ext uri="{BB962C8B-B14F-4D97-AF65-F5344CB8AC3E}">
        <p14:creationId xmlns:p14="http://schemas.microsoft.com/office/powerpoint/2010/main" val="1753298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a:t>Some issues</a:t>
            </a:r>
          </a:p>
          <a:p>
            <a:pPr lvl="1" eaLnBrk="1" hangingPunct="1"/>
            <a:r>
              <a:rPr lang="en-US" altLang="en-US"/>
              <a:t>Obtaining the necessary information</a:t>
            </a:r>
          </a:p>
          <a:p>
            <a:pPr lvl="1" eaLnBrk="1" hangingPunct="1"/>
            <a:r>
              <a:rPr lang="en-US" altLang="en-US"/>
              <a:t>Brainstorming: interacting with clients to establish desired properties</a:t>
            </a:r>
          </a:p>
          <a:p>
            <a:pPr lvl="1" eaLnBrk="1" hangingPunct="1"/>
            <a:r>
              <a:rPr lang="en-US" altLang="en-US"/>
              <a:t>Information organization, as large amount of info. gets collected</a:t>
            </a:r>
          </a:p>
          <a:p>
            <a:pPr lvl="1" eaLnBrk="1" hangingPunct="1"/>
            <a:r>
              <a:rPr lang="en-US" altLang="en-US"/>
              <a:t>Ensuring completeness</a:t>
            </a:r>
          </a:p>
          <a:p>
            <a:pPr lvl="1" eaLnBrk="1" hangingPunct="1"/>
            <a:r>
              <a:rPr lang="en-US" altLang="en-US"/>
              <a:t>Ensuring consistency</a:t>
            </a:r>
          </a:p>
          <a:p>
            <a:pPr lvl="1" eaLnBrk="1" hangingPunct="1"/>
            <a:r>
              <a:rPr lang="en-US" altLang="en-US"/>
              <a:t>Avoiding internal design </a:t>
            </a:r>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25</a:t>
            </a:fld>
            <a:endParaRPr lang="en-US"/>
          </a:p>
        </p:txBody>
      </p:sp>
    </p:spTree>
    <p:extLst>
      <p:ext uri="{BB962C8B-B14F-4D97-AF65-F5344CB8AC3E}">
        <p14:creationId xmlns:p14="http://schemas.microsoft.com/office/powerpoint/2010/main" val="2144941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1200"/>
              <a:t>SRS reviewed by a group of people</a:t>
            </a:r>
          </a:p>
          <a:p>
            <a:pPr eaLnBrk="1" hangingPunct="1"/>
            <a:r>
              <a:rPr lang="en-US" altLang="en-US" sz="1200"/>
              <a:t>Group: author, client, user, dev team rep.</a:t>
            </a:r>
          </a:p>
          <a:p>
            <a:pPr eaLnBrk="1" hangingPunct="1"/>
            <a:r>
              <a:rPr lang="en-US" altLang="en-US" sz="1200"/>
              <a:t>Must include client and a user</a:t>
            </a:r>
          </a:p>
          <a:p>
            <a:pPr eaLnBrk="1" hangingPunct="1"/>
            <a:r>
              <a:rPr lang="en-US" altLang="en-US" sz="1200"/>
              <a:t>Process – standard inspection process</a:t>
            </a:r>
          </a:p>
          <a:p>
            <a:pPr eaLnBrk="1" hangingPunct="1"/>
            <a:r>
              <a:rPr lang="en-US" altLang="en-US" sz="1200"/>
              <a:t>Effectiveness - can catch 40-80% of req. errors</a:t>
            </a:r>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29</a:t>
            </a:fld>
            <a:endParaRPr lang="en-US"/>
          </a:p>
        </p:txBody>
      </p:sp>
    </p:spTree>
    <p:extLst>
      <p:ext uri="{BB962C8B-B14F-4D97-AF65-F5344CB8AC3E}">
        <p14:creationId xmlns:p14="http://schemas.microsoft.com/office/powerpoint/2010/main" val="2869152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2800"/>
              <a:t>What is a Requirement?</a:t>
            </a:r>
          </a:p>
          <a:p>
            <a:pPr lvl="1" eaLnBrk="1" hangingPunct="1"/>
            <a:r>
              <a:rPr lang="en-US" altLang="en-US"/>
              <a:t>A condition or capability that must be possessed by a system (IEEE)</a:t>
            </a:r>
            <a:endParaRPr lang="en-US" altLang="en-US" sz="2800"/>
          </a:p>
          <a:p>
            <a:pPr eaLnBrk="1" hangingPunct="1"/>
            <a:r>
              <a:rPr lang="en-US" altLang="en-US" sz="2800"/>
              <a:t>What is the work product of the Req. phase ?</a:t>
            </a:r>
          </a:p>
          <a:p>
            <a:pPr lvl="1" eaLnBrk="1" hangingPunct="1"/>
            <a:r>
              <a:rPr lang="en-US" altLang="en-US"/>
              <a:t>A software requirements specification (SRS) document</a:t>
            </a:r>
          </a:p>
          <a:p>
            <a:pPr eaLnBrk="1" hangingPunct="1"/>
            <a:r>
              <a:rPr lang="en-US" altLang="en-US" sz="2800"/>
              <a:t>What is an SRS ?</a:t>
            </a:r>
          </a:p>
          <a:p>
            <a:pPr lvl="1" eaLnBrk="1" hangingPunct="1"/>
            <a:r>
              <a:rPr lang="en-US" altLang="en-US"/>
              <a:t>A complete specification of what the proposed system should do!</a:t>
            </a:r>
          </a:p>
          <a:p>
            <a:endParaRPr lang="en-US"/>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32</a:t>
            </a:fld>
            <a:endParaRPr lang="en-US"/>
          </a:p>
        </p:txBody>
      </p:sp>
    </p:spTree>
    <p:extLst>
      <p:ext uri="{BB962C8B-B14F-4D97-AF65-F5344CB8AC3E}">
        <p14:creationId xmlns:p14="http://schemas.microsoft.com/office/powerpoint/2010/main" val="3957420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Mục</a:t>
            </a:r>
            <a:r>
              <a:rPr lang="en-US" baseline="0"/>
              <a:t> tiêu:</a:t>
            </a:r>
          </a:p>
          <a:p>
            <a:pPr marL="628650" lvl="1" indent="-171450">
              <a:buFontTx/>
              <a:buChar char="-"/>
            </a:pPr>
            <a:r>
              <a:rPr lang="en-US" baseline="0"/>
              <a:t>Tổng quan về CNPM</a:t>
            </a:r>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a:t>
            </a:fld>
            <a:endParaRPr lang="en-US"/>
          </a:p>
        </p:txBody>
      </p:sp>
    </p:spTree>
    <p:extLst>
      <p:ext uri="{BB962C8B-B14F-4D97-AF65-F5344CB8AC3E}">
        <p14:creationId xmlns:p14="http://schemas.microsoft.com/office/powerpoint/2010/main" val="3099598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8</a:t>
            </a:fld>
            <a:endParaRPr lang="en-US"/>
          </a:p>
        </p:txBody>
      </p:sp>
    </p:spTree>
    <p:extLst>
      <p:ext uri="{BB962C8B-B14F-4D97-AF65-F5344CB8AC3E}">
        <p14:creationId xmlns:p14="http://schemas.microsoft.com/office/powerpoint/2010/main" val="2263145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a:t>JAD: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a:t>Các group meeting được tổ chức có hệ thống với sự tham gia của các người dùng hệ thống, người sở hưu hệ thống, và các phân tích viên trong một căn phòng trong một khoảng thời gian nào đó.</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a:t>ĐƯợc sử dụng để:</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Tìm ra các yêu cầu cho việc đặc tả yêu cầu phần mềm</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Thiết kế và mô tả thiết kế hệ thống</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Code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Kiểm thử</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Tài liệu hướng dẫn người dùng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a:t>QFD:</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a:p>
          <a:p>
            <a:pPr marL="1085850" marR="0" lvl="2" indent="-171450" algn="l" defTabSz="914400" rtl="0" eaLnBrk="1" fontAlgn="auto" latinLnBrk="0" hangingPunct="1">
              <a:lnSpc>
                <a:spcPct val="100000"/>
              </a:lnSpc>
              <a:spcBef>
                <a:spcPts val="0"/>
              </a:spcBef>
              <a:spcAft>
                <a:spcPts val="0"/>
              </a:spcAft>
              <a:buClrTx/>
              <a:buSzTx/>
              <a:buFontTx/>
              <a:buChar char="-"/>
              <a:tabLst/>
              <a:defRPr/>
            </a:pPr>
            <a:endParaRPr lang="en-US" baseline="0"/>
          </a:p>
          <a:p>
            <a:pPr marL="1543050" marR="0" lvl="3" indent="-171450" algn="l" defTabSz="914400" rtl="0" eaLnBrk="1" fontAlgn="auto" latinLnBrk="0" hangingPunct="1">
              <a:lnSpc>
                <a:spcPct val="100000"/>
              </a:lnSpc>
              <a:spcBef>
                <a:spcPts val="0"/>
              </a:spcBef>
              <a:spcAft>
                <a:spcPts val="0"/>
              </a:spcAft>
              <a:buClrTx/>
              <a:buSzTx/>
              <a:buFontTx/>
              <a:buChar char="-"/>
              <a:tabLst/>
              <a:defRPr/>
            </a:pPr>
            <a:endParaRPr lang="en-US"/>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13</a:t>
            </a:fld>
            <a:endParaRPr lang="en-US"/>
          </a:p>
        </p:txBody>
      </p:sp>
    </p:spTree>
    <p:extLst>
      <p:ext uri="{BB962C8B-B14F-4D97-AF65-F5344CB8AC3E}">
        <p14:creationId xmlns:p14="http://schemas.microsoft.com/office/powerpoint/2010/main" val="3617725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18</a:t>
            </a:fld>
            <a:endParaRPr lang="en-US"/>
          </a:p>
        </p:txBody>
      </p:sp>
    </p:spTree>
    <p:extLst>
      <p:ext uri="{BB962C8B-B14F-4D97-AF65-F5344CB8AC3E}">
        <p14:creationId xmlns:p14="http://schemas.microsoft.com/office/powerpoint/2010/main" val="1086571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19</a:t>
            </a:fld>
            <a:endParaRPr lang="en-US"/>
          </a:p>
        </p:txBody>
      </p:sp>
    </p:spTree>
    <p:extLst>
      <p:ext uri="{BB962C8B-B14F-4D97-AF65-F5344CB8AC3E}">
        <p14:creationId xmlns:p14="http://schemas.microsoft.com/office/powerpoint/2010/main" val="3941830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Tx/>
              <a:buNone/>
            </a:pPr>
            <a:r>
              <a:rPr lang="en-US" baseline="0"/>
              <a:t>	</a:t>
            </a:r>
          </a:p>
          <a:p>
            <a:pPr marL="628650" lvl="1" indent="-171450">
              <a:buFontTx/>
              <a:buChar char="-"/>
            </a:pPr>
            <a:endParaRPr lang="en-US" baseline="0"/>
          </a:p>
          <a:p>
            <a:pPr marL="628650" lvl="1" indent="-171450">
              <a:buFontTx/>
              <a:buChar char="-"/>
            </a:pPr>
            <a:endParaRPr lang="en-US" baseline="0"/>
          </a:p>
          <a:p>
            <a:pPr marL="628650" lvl="1" indent="-171450">
              <a:buFontTx/>
              <a:buChar char="-"/>
            </a:pPr>
            <a:endParaRPr lang="en-US" baseline="0"/>
          </a:p>
          <a:p>
            <a:pPr marL="628650" lvl="1" indent="-171450">
              <a:buFontTx/>
              <a:buChar char="-"/>
            </a:pPr>
            <a:endParaRPr lang="en-US" baseline="0"/>
          </a:p>
          <a:p>
            <a:pPr marL="628650" lvl="1" indent="-171450">
              <a:buFontTx/>
              <a:buChar char="-"/>
            </a:pPr>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20</a:t>
            </a:fld>
            <a:endParaRPr lang="en-US"/>
          </a:p>
        </p:txBody>
      </p:sp>
    </p:spTree>
    <p:extLst>
      <p:ext uri="{BB962C8B-B14F-4D97-AF65-F5344CB8AC3E}">
        <p14:creationId xmlns:p14="http://schemas.microsoft.com/office/powerpoint/2010/main" val="3713071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a:t>SRS cung cấp thông tin cho việc kiểm chứng sản phẩm hoàn thành.</a:t>
            </a:r>
          </a:p>
          <a:p>
            <a:pPr marL="628650" lvl="1" indent="-171450">
              <a:buFontTx/>
              <a:buChar char="-"/>
            </a:pPr>
            <a:r>
              <a:rPr lang="en-US"/>
              <a:t>Cái gì được mong đợi trong sản phẩm?</a:t>
            </a:r>
          </a:p>
          <a:p>
            <a:pPr marL="628650" lvl="1" indent="-171450">
              <a:buFontTx/>
              <a:buChar char="-"/>
            </a:pPr>
            <a:r>
              <a:rPr lang="en-US"/>
              <a:t>Phần mềm phải thỏa mãn SRS</a:t>
            </a:r>
          </a:p>
          <a:p>
            <a:pPr marL="171450" lvl="0" indent="-171450">
              <a:buFontTx/>
              <a:buChar char="-"/>
            </a:pPr>
            <a:r>
              <a:rPr lang="en-US" sz="2800"/>
              <a:t>Một</a:t>
            </a:r>
            <a:r>
              <a:rPr lang="en-US" sz="2800" baseline="0"/>
              <a:t> SRS có chất lượng cao sẽ là tiền đề cho một sản phẩm tốt</a:t>
            </a:r>
          </a:p>
          <a:p>
            <a:pPr marL="628650" lvl="1" indent="-171450">
              <a:buFontTx/>
              <a:buChar char="-"/>
            </a:pPr>
            <a:r>
              <a:rPr lang="en-US" altLang="en-US"/>
              <a:t>Requirement errors get manifested in final sw</a:t>
            </a:r>
          </a:p>
          <a:p>
            <a:pPr marL="628650" lvl="1" indent="-171450">
              <a:buFontTx/>
              <a:buChar char="-"/>
            </a:pPr>
            <a:r>
              <a:rPr lang="en-US" altLang="en-US"/>
              <a:t>To satisfy the quality objective, must begin with high quality SRS</a:t>
            </a:r>
          </a:p>
          <a:p>
            <a:pPr marL="628650" lvl="1" indent="-171450">
              <a:buFontTx/>
              <a:buChar char="-"/>
            </a:pPr>
            <a:r>
              <a:rPr lang="en-US" altLang="en-US"/>
              <a:t>Requirements defects cause later problems</a:t>
            </a:r>
          </a:p>
          <a:p>
            <a:pPr marL="628650" lvl="1" indent="-171450">
              <a:buFontTx/>
              <a:buChar char="-"/>
            </a:pPr>
            <a:r>
              <a:rPr lang="en-US" altLang="en-US"/>
              <a:t>25% of all defects in one study; 54% of all defects found after  user testing</a:t>
            </a:r>
            <a:r>
              <a:rPr lang="en-US" altLang="en-US" baseline="0"/>
              <a:t> </a:t>
            </a:r>
            <a:r>
              <a:rPr lang="en-US" altLang="en-US"/>
              <a:t>defects often found in previously approved SRS. </a:t>
            </a:r>
          </a:p>
          <a:p>
            <a:pPr marL="171450" indent="-171450">
              <a:buFontTx/>
              <a:buChar char="-"/>
            </a:pPr>
            <a:r>
              <a:rPr lang="en-US" sz="1200"/>
              <a:t>Good SRS reduces the development cost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a:t>SRS errors are expensive to fix later</a:t>
            </a:r>
          </a:p>
          <a:p>
            <a:pPr marL="628650" lvl="1" indent="-171450">
              <a:buFontTx/>
              <a:buChar char="-"/>
            </a:pPr>
            <a:r>
              <a:rPr lang="en-US"/>
              <a:t>Req. changes can cost a lot (up to 40%)</a:t>
            </a:r>
          </a:p>
          <a:p>
            <a:pPr marL="628650" lvl="1" indent="-171450">
              <a:buFontTx/>
              <a:buChar char="-"/>
            </a:pPr>
            <a:r>
              <a:rPr lang="en-US"/>
              <a:t>Good SRS can minimize changes and errors</a:t>
            </a:r>
          </a:p>
          <a:p>
            <a:pPr marL="628650" lvl="1" indent="-171450">
              <a:buFontTx/>
              <a:buChar char="-"/>
            </a:pPr>
            <a:r>
              <a:rPr lang="en-US"/>
              <a:t>Substantial savings; extra effort spent during req. saves multiple times that effort</a:t>
            </a:r>
          </a:p>
          <a:p>
            <a:pPr marL="628650" lvl="1" indent="-171450">
              <a:buFontTx/>
              <a:buChar char="-"/>
            </a:pPr>
            <a:r>
              <a:rPr lang="en-US" sz="1500"/>
              <a:t>An Example</a:t>
            </a:r>
          </a:p>
          <a:p>
            <a:pPr marL="841199" lvl="1">
              <a:defRPr/>
            </a:pPr>
            <a:r>
              <a:rPr lang="en-US"/>
              <a:t>Cost of fixing errors in req. , design , coding , acceptance testing and operation are 2 , 5 , 15 , 50 , 150 person-months</a:t>
            </a:r>
          </a:p>
        </p:txBody>
      </p:sp>
      <p:sp>
        <p:nvSpPr>
          <p:cNvPr id="4" name="Slide Number Placeholder 3"/>
          <p:cNvSpPr>
            <a:spLocks noGrp="1"/>
          </p:cNvSpPr>
          <p:nvPr>
            <p:ph type="sldNum" sz="quarter" idx="10"/>
          </p:nvPr>
        </p:nvSpPr>
        <p:spPr/>
        <p:txBody>
          <a:bodyPr/>
          <a:lstStyle/>
          <a:p>
            <a:fld id="{C6074690-7256-4BB9-AC0F-97AEAE8CDEC2}" type="slidenum">
              <a:rPr lang="en-US" smtClean="0"/>
              <a:t>21</a:t>
            </a:fld>
            <a:endParaRPr lang="en-US"/>
          </a:p>
        </p:txBody>
      </p:sp>
    </p:spTree>
    <p:extLst>
      <p:ext uri="{BB962C8B-B14F-4D97-AF65-F5344CB8AC3E}">
        <p14:creationId xmlns:p14="http://schemas.microsoft.com/office/powerpoint/2010/main" val="3076914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altLang="en-US" sz="2800"/>
              <a:t>Correctness</a:t>
            </a:r>
          </a:p>
          <a:p>
            <a:pPr lvl="1" eaLnBrk="1" hangingPunct="1">
              <a:lnSpc>
                <a:spcPct val="90000"/>
              </a:lnSpc>
            </a:pPr>
            <a:r>
              <a:rPr lang="en-US" altLang="en-US"/>
              <a:t>Each requirement accurately represents some desired feature in the final system</a:t>
            </a:r>
          </a:p>
          <a:p>
            <a:pPr eaLnBrk="1" hangingPunct="1">
              <a:lnSpc>
                <a:spcPct val="90000"/>
              </a:lnSpc>
            </a:pPr>
            <a:r>
              <a:rPr lang="en-US" altLang="en-US" sz="2800"/>
              <a:t>Completeness</a:t>
            </a:r>
          </a:p>
          <a:p>
            <a:pPr lvl="1" eaLnBrk="1" hangingPunct="1">
              <a:lnSpc>
                <a:spcPct val="90000"/>
              </a:lnSpc>
            </a:pPr>
            <a:r>
              <a:rPr lang="en-US" altLang="en-US"/>
              <a:t>All desired features/characteristics specified</a:t>
            </a:r>
          </a:p>
          <a:p>
            <a:pPr lvl="1" eaLnBrk="1" hangingPunct="1">
              <a:lnSpc>
                <a:spcPct val="90000"/>
              </a:lnSpc>
            </a:pPr>
            <a:r>
              <a:rPr lang="en-US" altLang="en-US"/>
              <a:t>Hardest to satisfy</a:t>
            </a:r>
          </a:p>
          <a:p>
            <a:pPr lvl="1" eaLnBrk="1" hangingPunct="1">
              <a:lnSpc>
                <a:spcPct val="90000"/>
              </a:lnSpc>
            </a:pPr>
            <a:r>
              <a:rPr lang="en-US" altLang="en-US"/>
              <a:t>Completeness and correctness strongly related</a:t>
            </a:r>
          </a:p>
          <a:p>
            <a:pPr eaLnBrk="1" hangingPunct="1">
              <a:lnSpc>
                <a:spcPct val="90000"/>
              </a:lnSpc>
            </a:pPr>
            <a:r>
              <a:rPr lang="en-US" altLang="en-US" sz="2800"/>
              <a:t>Unambiguous </a:t>
            </a:r>
          </a:p>
          <a:p>
            <a:pPr lvl="1" eaLnBrk="1" hangingPunct="1">
              <a:lnSpc>
                <a:spcPct val="90000"/>
              </a:lnSpc>
            </a:pPr>
            <a:r>
              <a:rPr lang="en-US" altLang="en-US"/>
              <a:t>Each req has exactly one meaning</a:t>
            </a:r>
          </a:p>
          <a:p>
            <a:pPr lvl="1" eaLnBrk="1" hangingPunct="1">
              <a:lnSpc>
                <a:spcPct val="90000"/>
              </a:lnSpc>
            </a:pPr>
            <a:r>
              <a:rPr lang="en-US" altLang="en-US"/>
              <a:t>Without this errors will creep in</a:t>
            </a:r>
          </a:p>
          <a:p>
            <a:pPr lvl="1" eaLnBrk="1" hangingPunct="1">
              <a:lnSpc>
                <a:spcPct val="90000"/>
              </a:lnSpc>
            </a:pPr>
            <a:r>
              <a:rPr lang="en-US" altLang="en-US"/>
              <a:t>Important as natural languages often used</a:t>
            </a:r>
          </a:p>
          <a:p>
            <a:pPr eaLnBrk="1" hangingPunct="1">
              <a:lnSpc>
                <a:spcPct val="90000"/>
              </a:lnSpc>
            </a:pPr>
            <a:r>
              <a:rPr lang="en-US" altLang="en-US" sz="2800"/>
              <a:t>Verifiability</a:t>
            </a:r>
          </a:p>
          <a:p>
            <a:pPr lvl="1" eaLnBrk="1" hangingPunct="1">
              <a:lnSpc>
                <a:spcPct val="90000"/>
              </a:lnSpc>
            </a:pPr>
            <a:r>
              <a:rPr lang="en-US" altLang="en-US" sz="2400"/>
              <a:t>There must exist a cost effective way of checking if sw satisfies requirements</a:t>
            </a:r>
          </a:p>
          <a:p>
            <a:pPr eaLnBrk="1" hangingPunct="1">
              <a:lnSpc>
                <a:spcPct val="90000"/>
              </a:lnSpc>
            </a:pPr>
            <a:r>
              <a:rPr lang="en-US" altLang="en-US" sz="2800"/>
              <a:t>Consistent</a:t>
            </a:r>
          </a:p>
          <a:p>
            <a:pPr lvl="1" eaLnBrk="1" hangingPunct="1">
              <a:lnSpc>
                <a:spcPct val="90000"/>
              </a:lnSpc>
            </a:pPr>
            <a:r>
              <a:rPr lang="en-US" altLang="en-US" sz="2400"/>
              <a:t>two requirements don’t contradict each other</a:t>
            </a:r>
          </a:p>
          <a:p>
            <a:pPr eaLnBrk="1" hangingPunct="1">
              <a:lnSpc>
                <a:spcPct val="90000"/>
              </a:lnSpc>
            </a:pPr>
            <a:r>
              <a:rPr lang="en-US" altLang="en-US" sz="2800"/>
              <a:t>Traceable</a:t>
            </a:r>
          </a:p>
          <a:p>
            <a:pPr lvl="1" eaLnBrk="1" hangingPunct="1">
              <a:lnSpc>
                <a:spcPct val="90000"/>
              </a:lnSpc>
            </a:pPr>
            <a:r>
              <a:rPr lang="en-US" altLang="en-US" sz="2400"/>
              <a:t>The origin of the req, and how the req relates to software elements can be determined</a:t>
            </a:r>
          </a:p>
          <a:p>
            <a:pPr eaLnBrk="1" hangingPunct="1">
              <a:lnSpc>
                <a:spcPct val="90000"/>
              </a:lnSpc>
            </a:pPr>
            <a:r>
              <a:rPr lang="en-US" altLang="en-US" sz="2800"/>
              <a:t>Ranked for importance/stability</a:t>
            </a:r>
          </a:p>
          <a:p>
            <a:pPr lvl="1" eaLnBrk="1" hangingPunct="1">
              <a:lnSpc>
                <a:spcPct val="90000"/>
              </a:lnSpc>
            </a:pPr>
            <a:r>
              <a:rPr lang="en-US" altLang="en-US" sz="2400"/>
              <a:t>Needed for prioritizing in construction</a:t>
            </a:r>
          </a:p>
          <a:p>
            <a:pPr lvl="1" eaLnBrk="1" hangingPunct="1">
              <a:lnSpc>
                <a:spcPct val="90000"/>
              </a:lnSpc>
            </a:pPr>
            <a:r>
              <a:rPr lang="en-US" altLang="en-US" sz="2400"/>
              <a:t>To reduce risks due to changing requirements</a:t>
            </a:r>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22</a:t>
            </a:fld>
            <a:endParaRPr lang="en-US"/>
          </a:p>
        </p:txBody>
      </p:sp>
    </p:spTree>
    <p:extLst>
      <p:ext uri="{BB962C8B-B14F-4D97-AF65-F5344CB8AC3E}">
        <p14:creationId xmlns:p14="http://schemas.microsoft.com/office/powerpoint/2010/main" val="3827094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032863" y="1905004"/>
            <a:ext cx="7078274" cy="1625599"/>
          </a:xfrm>
        </p:spPr>
        <p:txBody>
          <a:bodyPr>
            <a:normAutofit/>
          </a:bodyPr>
          <a:lstStyle>
            <a:lvl1pPr algn="ctr">
              <a:lnSpc>
                <a:spcPct val="90000"/>
              </a:lnSpc>
              <a:defRPr sz="3601">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036847" y="3657124"/>
            <a:ext cx="7074291" cy="991077"/>
          </a:xfrm>
        </p:spPr>
        <p:txBody>
          <a:bodyPr>
            <a:normAutofit/>
          </a:bodyPr>
          <a:lstStyle>
            <a:lvl1pPr marL="0" indent="0" algn="ctr">
              <a:spcBef>
                <a:spcPts val="0"/>
              </a:spcBef>
              <a:buNone/>
              <a:defRPr sz="1500" cap="all" baseline="0">
                <a:solidFill>
                  <a:schemeClr val="tx2"/>
                </a:solidFill>
              </a:defRPr>
            </a:lvl1pPr>
            <a:lvl2pPr marL="342991" indent="0" algn="ctr">
              <a:buNone/>
              <a:defRPr>
                <a:solidFill>
                  <a:schemeClr val="tx1">
                    <a:tint val="75000"/>
                  </a:schemeClr>
                </a:solidFill>
              </a:defRPr>
            </a:lvl2pPr>
            <a:lvl3pPr marL="685983" indent="0" algn="ctr">
              <a:buNone/>
              <a:defRPr>
                <a:solidFill>
                  <a:schemeClr val="tx1">
                    <a:tint val="75000"/>
                  </a:schemeClr>
                </a:solidFill>
              </a:defRPr>
            </a:lvl3pPr>
            <a:lvl4pPr marL="1028974" indent="0" algn="ctr">
              <a:buNone/>
              <a:defRPr>
                <a:solidFill>
                  <a:schemeClr val="tx1">
                    <a:tint val="75000"/>
                  </a:schemeClr>
                </a:solidFill>
              </a:defRPr>
            </a:lvl4pPr>
            <a:lvl5pPr marL="1371966" indent="0" algn="ctr">
              <a:buNone/>
              <a:defRPr>
                <a:solidFill>
                  <a:schemeClr val="tx1">
                    <a:tint val="75000"/>
                  </a:schemeClr>
                </a:solidFill>
              </a:defRPr>
            </a:lvl5pPr>
            <a:lvl6pPr marL="1714957" indent="0" algn="ctr">
              <a:buNone/>
              <a:defRPr>
                <a:solidFill>
                  <a:schemeClr val="tx1">
                    <a:tint val="75000"/>
                  </a:schemeClr>
                </a:solidFill>
              </a:defRPr>
            </a:lvl6pPr>
            <a:lvl7pPr marL="2057949" indent="0" algn="ctr">
              <a:buNone/>
              <a:defRPr>
                <a:solidFill>
                  <a:schemeClr val="tx1">
                    <a:tint val="75000"/>
                  </a:schemeClr>
                </a:solidFill>
              </a:defRPr>
            </a:lvl7pPr>
            <a:lvl8pPr marL="2400940" indent="0" algn="ctr">
              <a:buNone/>
              <a:defRPr>
                <a:solidFill>
                  <a:schemeClr val="tx1">
                    <a:tint val="75000"/>
                  </a:schemeClr>
                </a:solidFill>
              </a:defRPr>
            </a:lvl8pPr>
            <a:lvl9pPr marL="2743932"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10/30/2016</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914400" y="1600200"/>
            <a:ext cx="7306712"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914400" y="4851400"/>
            <a:ext cx="7306712"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10/30/2016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77844" y="434976"/>
            <a:ext cx="876528"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3448" y="434976"/>
            <a:ext cx="6311956" cy="566102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10/30/2016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10/30/2016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1" y="990600"/>
            <a:ext cx="7010399" cy="2235203"/>
          </a:xfrm>
        </p:spPr>
        <p:txBody>
          <a:bodyPr anchor="b">
            <a:normAutofit/>
          </a:bodyPr>
          <a:lstStyle>
            <a:lvl1pPr algn="ctr">
              <a:lnSpc>
                <a:spcPct val="90000"/>
              </a:lnSpc>
              <a:defRPr sz="3601" b="0" cap="none" baseline="0"/>
            </a:lvl1pPr>
          </a:lstStyle>
          <a:p>
            <a:r>
              <a:rPr lang="en-US"/>
              <a:t>Click to edit Master title style</a:t>
            </a:r>
            <a:endParaRPr/>
          </a:p>
        </p:txBody>
      </p:sp>
      <p:sp>
        <p:nvSpPr>
          <p:cNvPr id="3" name="Text Placeholder 2"/>
          <p:cNvSpPr>
            <a:spLocks noGrp="1"/>
          </p:cNvSpPr>
          <p:nvPr>
            <p:ph type="body" idx="1"/>
          </p:nvPr>
        </p:nvSpPr>
        <p:spPr>
          <a:xfrm>
            <a:off x="1066801" y="3733800"/>
            <a:ext cx="7010399" cy="1219200"/>
          </a:xfrm>
        </p:spPr>
        <p:txBody>
          <a:bodyPr anchor="t"/>
          <a:lstStyle>
            <a:lvl1pPr marL="0" indent="0" algn="ctr">
              <a:spcBef>
                <a:spcPts val="0"/>
              </a:spcBef>
              <a:buNone/>
              <a:defRPr sz="1500" cap="all" baseline="0">
                <a:solidFill>
                  <a:schemeClr val="tx1"/>
                </a:solidFill>
              </a:defRPr>
            </a:lvl1pPr>
            <a:lvl2pPr marL="342991" indent="0">
              <a:buNone/>
              <a:defRPr sz="1350">
                <a:solidFill>
                  <a:schemeClr val="tx1">
                    <a:tint val="75000"/>
                  </a:schemeClr>
                </a:solidFill>
              </a:defRPr>
            </a:lvl2pPr>
            <a:lvl3pPr marL="685983" indent="0">
              <a:buNone/>
              <a:defRPr sz="1200">
                <a:solidFill>
                  <a:schemeClr val="tx1">
                    <a:tint val="75000"/>
                  </a:schemeClr>
                </a:solidFill>
              </a:defRPr>
            </a:lvl3pPr>
            <a:lvl4pPr marL="1028974" indent="0">
              <a:buNone/>
              <a:defRPr sz="1050">
                <a:solidFill>
                  <a:schemeClr val="tx1">
                    <a:tint val="75000"/>
                  </a:schemeClr>
                </a:solidFill>
              </a:defRPr>
            </a:lvl4pPr>
            <a:lvl5pPr marL="1371966" indent="0">
              <a:buNone/>
              <a:defRPr sz="1050">
                <a:solidFill>
                  <a:schemeClr val="tx1">
                    <a:tint val="75000"/>
                  </a:schemeClr>
                </a:solidFill>
              </a:defRPr>
            </a:lvl5pPr>
            <a:lvl6pPr marL="1714957" indent="0">
              <a:buNone/>
              <a:defRPr sz="1050">
                <a:solidFill>
                  <a:schemeClr val="tx1">
                    <a:tint val="75000"/>
                  </a:schemeClr>
                </a:solidFill>
              </a:defRPr>
            </a:lvl6pPr>
            <a:lvl7pPr marL="2057949" indent="0">
              <a:buNone/>
              <a:defRPr sz="1050">
                <a:solidFill>
                  <a:schemeClr val="tx1">
                    <a:tint val="75000"/>
                  </a:schemeClr>
                </a:solidFill>
              </a:defRPr>
            </a:lvl7pPr>
            <a:lvl8pPr marL="2400940" indent="0">
              <a:buNone/>
              <a:defRPr sz="1050">
                <a:solidFill>
                  <a:schemeClr val="tx1">
                    <a:tint val="75000"/>
                  </a:schemeClr>
                </a:solidFill>
              </a:defRPr>
            </a:lvl8pPr>
            <a:lvl9pPr marL="2743932" indent="0">
              <a:buNone/>
              <a:defRPr sz="105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10/30/2016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2455976" y="3475736"/>
            <a:ext cx="4232051"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685983"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685983"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400" y="1803400"/>
            <a:ext cx="3581400" cy="4267200"/>
          </a:xfrm>
        </p:spPr>
        <p:txBody>
          <a:bodyPr>
            <a:normAutofit/>
          </a:bodyPr>
          <a:lstStyle>
            <a:lvl1pPr>
              <a:defRPr sz="1800"/>
            </a:lvl1pPr>
            <a:lvl2pPr>
              <a:defRPr sz="1500"/>
            </a:lvl2pPr>
            <a:lvl3pPr>
              <a:defRPr sz="1350"/>
            </a:lvl3pPr>
            <a:lvl4pPr>
              <a:defRPr sz="1200"/>
            </a:lvl4pPr>
            <a:lvl5pPr>
              <a:defRPr sz="120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648200" y="1803400"/>
            <a:ext cx="3581400" cy="4267200"/>
          </a:xfrm>
        </p:spPr>
        <p:txBody>
          <a:bodyPr>
            <a:normAutofit/>
          </a:bodyPr>
          <a:lstStyle>
            <a:lvl1pPr>
              <a:defRPr sz="1800"/>
            </a:lvl1pPr>
            <a:lvl2pPr>
              <a:defRPr sz="1500"/>
            </a:lvl2pPr>
            <a:lvl3pPr>
              <a:defRPr sz="1350"/>
            </a:lvl3pPr>
            <a:lvl4pPr>
              <a:defRPr sz="1200"/>
            </a:lvl4pPr>
            <a:lvl5pPr>
              <a:defRPr sz="1200"/>
            </a:lvl5pPr>
            <a:lvl6pPr>
              <a:defRPr sz="1350"/>
            </a:lvl6pPr>
            <a:lvl7pPr>
              <a:defRPr sz="1350"/>
            </a:lvl7pPr>
            <a:lvl8pPr>
              <a:defRPr sz="1350" baseline="0"/>
            </a:lvl8pPr>
            <a:lvl9pPr>
              <a:defRPr sz="135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10/30/2016</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7448" y="1803400"/>
            <a:ext cx="3578286" cy="711200"/>
          </a:xfrm>
        </p:spPr>
        <p:txBody>
          <a:bodyPr anchor="ctr">
            <a:normAutofit/>
          </a:bodyPr>
          <a:lstStyle>
            <a:lvl1pPr marL="0" indent="0">
              <a:lnSpc>
                <a:spcPct val="90000"/>
              </a:lnSpc>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4" name="Content Placeholder 3"/>
          <p:cNvSpPr>
            <a:spLocks noGrp="1"/>
          </p:cNvSpPr>
          <p:nvPr>
            <p:ph sz="half" idx="2"/>
          </p:nvPr>
        </p:nvSpPr>
        <p:spPr>
          <a:xfrm>
            <a:off x="914400" y="2514600"/>
            <a:ext cx="3581400" cy="3556000"/>
          </a:xfrm>
        </p:spPr>
        <p:txBody>
          <a:bodyPr>
            <a:normAutofit/>
          </a:bodyPr>
          <a:lstStyle>
            <a:lvl1pPr>
              <a:spcBef>
                <a:spcPts val="1200"/>
              </a:spcBef>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651248" y="1803400"/>
            <a:ext cx="3578286" cy="711200"/>
          </a:xfrm>
        </p:spPr>
        <p:txBody>
          <a:bodyPr anchor="ctr">
            <a:normAutofit/>
          </a:bodyPr>
          <a:lstStyle>
            <a:lvl1pPr marL="0" indent="0">
              <a:lnSpc>
                <a:spcPct val="90000"/>
              </a:lnSpc>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6" name="Content Placeholder 5"/>
          <p:cNvSpPr>
            <a:spLocks noGrp="1"/>
          </p:cNvSpPr>
          <p:nvPr>
            <p:ph sz="quarter" idx="4"/>
          </p:nvPr>
        </p:nvSpPr>
        <p:spPr>
          <a:xfrm>
            <a:off x="4648200" y="2514600"/>
            <a:ext cx="3581400" cy="3556000"/>
          </a:xfrm>
        </p:spPr>
        <p:txBody>
          <a:bodyPr>
            <a:normAutofit/>
          </a:bodyPr>
          <a:lstStyle>
            <a:lvl1pPr>
              <a:spcBef>
                <a:spcPts val="1200"/>
              </a:spcBef>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8E36636D-D922-432D-A958-524484B5923D}" type="datetimeFigureOut">
              <a:rPr lang="en-US"/>
              <a:pPr/>
              <a:t>10/30/2016</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8E36636D-D922-432D-A958-524484B5923D}" type="datetimeFigureOut">
              <a:rPr lang="en-US"/>
              <a:pPr/>
              <a:t>10/30/2016</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8E36636D-D922-432D-A958-524484B5923D}" type="datetimeFigureOut">
              <a:rPr lang="en-US"/>
              <a:pPr/>
              <a:t>10/30/2016</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2401" b="0"/>
            </a:lvl1pPr>
          </a:lstStyle>
          <a:p>
            <a:r>
              <a:rPr lang="en-US"/>
              <a:t>Click to edit Master title style</a:t>
            </a:r>
            <a:endParaRPr/>
          </a:p>
        </p:txBody>
      </p:sp>
      <p:sp>
        <p:nvSpPr>
          <p:cNvPr id="3" name="Content Placeholder 2"/>
          <p:cNvSpPr>
            <a:spLocks noGrp="1"/>
          </p:cNvSpPr>
          <p:nvPr>
            <p:ph idx="1"/>
          </p:nvPr>
        </p:nvSpPr>
        <p:spPr>
          <a:xfrm>
            <a:off x="914401" y="1803401"/>
            <a:ext cx="4953001" cy="4267201"/>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baseline="0"/>
            </a:lvl8pPr>
            <a:lvl9pPr>
              <a:defRPr sz="12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096000" y="1803401"/>
            <a:ext cx="2133601" cy="4267201"/>
          </a:xfrm>
        </p:spPr>
        <p:txBody>
          <a:bodyPr>
            <a:normAutofit/>
          </a:bodyPr>
          <a:lstStyle>
            <a:lvl1pPr marL="0" indent="0">
              <a:spcBef>
                <a:spcPts val="1200"/>
              </a:spcBef>
              <a:buNone/>
              <a:defRPr sz="15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10/30/2016</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2401" b="0"/>
            </a:lvl1pPr>
          </a:lstStyle>
          <a:p>
            <a:r>
              <a:rPr lang="en-US"/>
              <a:t>Click to edit Master title style</a:t>
            </a:r>
            <a:endParaRPr/>
          </a:p>
        </p:txBody>
      </p:sp>
      <p:sp>
        <p:nvSpPr>
          <p:cNvPr id="8" name="Rectangle 7"/>
          <p:cNvSpPr/>
          <p:nvPr/>
        </p:nvSpPr>
        <p:spPr>
          <a:xfrm>
            <a:off x="914400" y="1803400"/>
            <a:ext cx="495300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3" name="Picture Placeholder 2" descr="An empty placeholder to add an image. Click on the placeholder and select the image that you wish to add."/>
          <p:cNvSpPr>
            <a:spLocks noGrp="1"/>
          </p:cNvSpPr>
          <p:nvPr>
            <p:ph type="pic" idx="1"/>
          </p:nvPr>
        </p:nvSpPr>
        <p:spPr>
          <a:xfrm>
            <a:off x="1004316" y="1925320"/>
            <a:ext cx="4773168" cy="4023360"/>
          </a:xfrm>
          <a:solidFill>
            <a:schemeClr val="bg2"/>
          </a:solidFill>
        </p:spPr>
        <p:txBody>
          <a:bodyPr tIns="914400">
            <a:normAutofit/>
          </a:bodyPr>
          <a:lstStyle>
            <a:lvl1pPr marL="0" indent="0" algn="ctr">
              <a:buNone/>
              <a:defRPr sz="1800"/>
            </a:lvl1pPr>
            <a:lvl2pPr marL="342991" indent="0">
              <a:buNone/>
              <a:defRPr sz="2101"/>
            </a:lvl2pPr>
            <a:lvl3pPr marL="685983" indent="0">
              <a:buNone/>
              <a:defRPr sz="1800"/>
            </a:lvl3pPr>
            <a:lvl4pPr marL="1028974" indent="0">
              <a:buNone/>
              <a:defRPr sz="1500"/>
            </a:lvl4pPr>
            <a:lvl5pPr marL="1371966" indent="0">
              <a:buNone/>
              <a:defRPr sz="1500"/>
            </a:lvl5pPr>
            <a:lvl6pPr marL="1714957" indent="0">
              <a:buNone/>
              <a:defRPr sz="1500"/>
            </a:lvl6pPr>
            <a:lvl7pPr marL="2057949" indent="0">
              <a:buNone/>
              <a:defRPr sz="1500"/>
            </a:lvl7pPr>
            <a:lvl8pPr marL="2400940" indent="0">
              <a:buNone/>
              <a:defRPr sz="1500"/>
            </a:lvl8pPr>
            <a:lvl9pPr marL="2743932" indent="0">
              <a:buNone/>
              <a:defRPr sz="1500"/>
            </a:lvl9pPr>
          </a:lstStyle>
          <a:p>
            <a:r>
              <a:rPr lang="en-US"/>
              <a:t>Click icon to add picture</a:t>
            </a:r>
            <a:endParaRPr/>
          </a:p>
        </p:txBody>
      </p:sp>
      <p:sp>
        <p:nvSpPr>
          <p:cNvPr id="4" name="Text Placeholder 3"/>
          <p:cNvSpPr>
            <a:spLocks noGrp="1"/>
          </p:cNvSpPr>
          <p:nvPr>
            <p:ph type="body" sz="half" idx="2"/>
          </p:nvPr>
        </p:nvSpPr>
        <p:spPr>
          <a:xfrm>
            <a:off x="6096000" y="1803401"/>
            <a:ext cx="2133601" cy="4165600"/>
          </a:xfrm>
        </p:spPr>
        <p:txBody>
          <a:bodyPr>
            <a:normAutofit/>
          </a:bodyPr>
          <a:lstStyle>
            <a:lvl1pPr marL="0" indent="0">
              <a:spcBef>
                <a:spcPts val="1200"/>
              </a:spcBef>
              <a:buNone/>
              <a:defRPr sz="15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10/30/2016</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1800"/>
          </a:p>
        </p:txBody>
      </p:sp>
      <p:sp>
        <p:nvSpPr>
          <p:cNvPr id="8" name="Rounded Rectangle 7"/>
          <p:cNvSpPr/>
          <p:nvPr/>
        </p:nvSpPr>
        <p:spPr>
          <a:xfrm>
            <a:off x="228600" y="301752"/>
            <a:ext cx="8686800"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2" name="Title Placeholder 1"/>
          <p:cNvSpPr>
            <a:spLocks noGrp="1"/>
          </p:cNvSpPr>
          <p:nvPr>
            <p:ph type="title"/>
          </p:nvPr>
        </p:nvSpPr>
        <p:spPr>
          <a:xfrm>
            <a:off x="914400" y="431800"/>
            <a:ext cx="731520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914400" y="1803400"/>
            <a:ext cx="73152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400" y="6172200"/>
            <a:ext cx="5562601" cy="304800"/>
          </a:xfrm>
          <a:prstGeom prst="rect">
            <a:avLst/>
          </a:prstGeom>
        </p:spPr>
        <p:txBody>
          <a:bodyPr vert="horz" lIns="91440" tIns="45720" rIns="91440" bIns="45720" rtlCol="0" anchor="ctr"/>
          <a:lstStyle>
            <a:lvl1pPr algn="l">
              <a:defRPr sz="825">
                <a:solidFill>
                  <a:schemeClr val="tx1"/>
                </a:solidFill>
              </a:defRPr>
            </a:lvl1pPr>
          </a:lstStyle>
          <a:p>
            <a:endParaRPr/>
          </a:p>
        </p:txBody>
      </p:sp>
      <p:sp>
        <p:nvSpPr>
          <p:cNvPr id="4" name="Date Placeholder 3"/>
          <p:cNvSpPr>
            <a:spLocks noGrp="1"/>
          </p:cNvSpPr>
          <p:nvPr>
            <p:ph type="dt" sz="half" idx="2"/>
          </p:nvPr>
        </p:nvSpPr>
        <p:spPr>
          <a:xfrm>
            <a:off x="6629400" y="6172200"/>
            <a:ext cx="914400" cy="304800"/>
          </a:xfrm>
          <a:prstGeom prst="rect">
            <a:avLst/>
          </a:prstGeom>
        </p:spPr>
        <p:txBody>
          <a:bodyPr vert="horz" lIns="91440" tIns="45720" rIns="91440" bIns="45720" rtlCol="0" anchor="ctr"/>
          <a:lstStyle>
            <a:lvl1pPr algn="r">
              <a:defRPr sz="825">
                <a:solidFill>
                  <a:schemeClr val="tx1"/>
                </a:solidFill>
              </a:defRPr>
            </a:lvl1pPr>
          </a:lstStyle>
          <a:p>
            <a:fld id="{8E36636D-D922-432D-A958-524484B5923D}" type="datetimeFigureOut">
              <a:rPr lang="en-US"/>
              <a:pPr/>
              <a:t>10/30/2016</a:t>
            </a:fld>
            <a:endParaRPr/>
          </a:p>
        </p:txBody>
      </p:sp>
      <p:sp>
        <p:nvSpPr>
          <p:cNvPr id="6" name="Slide Number Placeholder 5"/>
          <p:cNvSpPr>
            <a:spLocks noGrp="1"/>
          </p:cNvSpPr>
          <p:nvPr>
            <p:ph type="sldNum" sz="quarter" idx="4"/>
          </p:nvPr>
        </p:nvSpPr>
        <p:spPr>
          <a:xfrm>
            <a:off x="7696201" y="6172200"/>
            <a:ext cx="533400" cy="304800"/>
          </a:xfrm>
          <a:prstGeom prst="rect">
            <a:avLst/>
          </a:prstGeom>
        </p:spPr>
        <p:txBody>
          <a:bodyPr vert="horz" lIns="91440" tIns="45720" rIns="91440" bIns="45720" rtlCol="0" anchor="ctr"/>
          <a:lstStyle>
            <a:lvl1pPr algn="r">
              <a:defRPr sz="825">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983" rtl="0" eaLnBrk="1" latinLnBrk="0" hangingPunct="1">
        <a:spcBef>
          <a:spcPct val="0"/>
        </a:spcBef>
        <a:buNone/>
        <a:defRPr sz="2401" kern="1200">
          <a:solidFill>
            <a:schemeClr val="tx1"/>
          </a:solidFill>
          <a:latin typeface="+mj-lt"/>
          <a:ea typeface="+mj-ea"/>
          <a:cs typeface="+mj-cs"/>
        </a:defRPr>
      </a:lvl1pPr>
    </p:titleStyle>
    <p:bodyStyle>
      <a:lvl1pPr marL="185215" indent="-185215" algn="l" defTabSz="685983" rtl="0" eaLnBrk="1" latinLnBrk="0" hangingPunct="1">
        <a:lnSpc>
          <a:spcPct val="90000"/>
        </a:lnSpc>
        <a:spcBef>
          <a:spcPts val="1350"/>
        </a:spcBef>
        <a:buClr>
          <a:schemeClr val="tx1"/>
        </a:buClr>
        <a:buFont typeface="Arial" pitchFamily="34" charset="0"/>
        <a:buChar char="•"/>
        <a:defRPr sz="1800" kern="1200">
          <a:solidFill>
            <a:schemeClr val="tx1"/>
          </a:solidFill>
          <a:latin typeface="+mn-lt"/>
          <a:ea typeface="+mn-ea"/>
          <a:cs typeface="+mn-cs"/>
        </a:defRPr>
      </a:lvl1pPr>
      <a:lvl2pPr marL="411590" indent="-185215" algn="l" defTabSz="685983" rtl="0" eaLnBrk="1" latinLnBrk="0" hangingPunct="1">
        <a:lnSpc>
          <a:spcPct val="90000"/>
        </a:lnSpc>
        <a:spcBef>
          <a:spcPts val="600"/>
        </a:spcBef>
        <a:buClr>
          <a:schemeClr val="tx1"/>
        </a:buClr>
        <a:buFont typeface="Arial" pitchFamily="34" charset="0"/>
        <a:buChar char="•"/>
        <a:defRPr sz="1500" kern="1200">
          <a:solidFill>
            <a:schemeClr val="tx1"/>
          </a:solidFill>
          <a:latin typeface="+mn-lt"/>
          <a:ea typeface="+mn-ea"/>
          <a:cs typeface="+mn-cs"/>
        </a:defRPr>
      </a:lvl2pPr>
      <a:lvl3pPr marL="637964" indent="-185215" algn="l" defTabSz="685983" rtl="0" eaLnBrk="1" latinLnBrk="0" hangingPunct="1">
        <a:lnSpc>
          <a:spcPct val="90000"/>
        </a:lnSpc>
        <a:spcBef>
          <a:spcPts val="600"/>
        </a:spcBef>
        <a:buClr>
          <a:schemeClr val="tx1"/>
        </a:buClr>
        <a:buFont typeface="Arial" pitchFamily="34" charset="0"/>
        <a:buChar char="•"/>
        <a:defRPr sz="1350" kern="1200">
          <a:solidFill>
            <a:schemeClr val="tx1"/>
          </a:solidFill>
          <a:latin typeface="+mn-lt"/>
          <a:ea typeface="+mn-ea"/>
          <a:cs typeface="+mn-cs"/>
        </a:defRPr>
      </a:lvl3pPr>
      <a:lvl4pPr marL="864338"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4pPr>
      <a:lvl5pPr marL="1090713"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5pPr>
      <a:lvl6pPr marL="1317087"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6pPr>
      <a:lvl7pPr marL="1543461"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7pPr>
      <a:lvl8pPr marL="1769836"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8pPr>
      <a:lvl9pPr marL="1996210"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9pPr>
    </p:bodyStyle>
    <p:otherStyle>
      <a:defPPr>
        <a:defRPr/>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Đặc tả Phần mềm</a:t>
            </a:r>
          </a:p>
        </p:txBody>
      </p:sp>
      <p:sp>
        <p:nvSpPr>
          <p:cNvPr id="3" name="Subtitle 2"/>
          <p:cNvSpPr>
            <a:spLocks noGrp="1"/>
          </p:cNvSpPr>
          <p:nvPr>
            <p:ph type="subTitle" idx="1"/>
          </p:nvPr>
        </p:nvSpPr>
        <p:spPr/>
        <p:txBody>
          <a:bodyPr/>
          <a:lstStyle/>
          <a:p>
            <a:r>
              <a:rPr lang="en-US"/>
              <a:t>Nhóm sv:</a:t>
            </a:r>
          </a:p>
          <a:p>
            <a:r>
              <a:rPr lang="en-US"/>
              <a:t>VĂn vũ Tuấn, </a:t>
            </a:r>
          </a:p>
          <a:p>
            <a:r>
              <a:rPr lang="en-US"/>
              <a:t>Phạm ngọc linh, </a:t>
            </a:r>
            <a:endParaRPr lang="en-US"/>
          </a:p>
          <a:p>
            <a:r>
              <a:rPr lang="en-US"/>
              <a:t>Huỳnh đức đăng Khoa</a:t>
            </a:r>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Đặc điểm</a:t>
            </a:r>
            <a:endParaRPr lang="en-US" b="1"/>
          </a:p>
        </p:txBody>
      </p:sp>
      <p:sp>
        <p:nvSpPr>
          <p:cNvPr id="3" name="Content Placeholder 2"/>
          <p:cNvSpPr>
            <a:spLocks noGrp="1"/>
          </p:cNvSpPr>
          <p:nvPr>
            <p:ph idx="1"/>
          </p:nvPr>
        </p:nvSpPr>
        <p:spPr/>
        <p:txBody>
          <a:bodyPr/>
          <a:lstStyle/>
          <a:p>
            <a:r>
              <a:rPr lang="en-US"/>
              <a:t>Khi nào bắt đầu?</a:t>
            </a:r>
          </a:p>
          <a:p>
            <a:pPr lvl="1"/>
            <a:r>
              <a:rPr lang="en-US"/>
              <a:t>Theo lý thuyết, R.E bắt đầu với hoạt động nghiên cứu tính khả thi (</a:t>
            </a:r>
            <a:r>
              <a:rPr lang="en-US"/>
              <a:t>feasibility study) để sinh ra tài liệu về tính khả thi của dự án (feasibility report).</a:t>
            </a:r>
          </a:p>
          <a:p>
            <a:pPr lvl="1"/>
            <a:r>
              <a:rPr lang="en-US"/>
              <a:t> Đôi khi nghiên cứu tính khả thi sẽ dẫn đến quyết định không tiếp tục phát triển sản phẩm đó nữa.</a:t>
            </a:r>
          </a:p>
          <a:p>
            <a:pPr lvl="1"/>
            <a:r>
              <a:rPr lang="en-US"/>
              <a:t>Nếu nghiên cứu tính khả thi đề nghị tiếp tục phát triển sản phẩm thì giai đoạn phân tích yêu cầu sẽ được tiến hành.</a:t>
            </a:r>
          </a:p>
          <a:p>
            <a:r>
              <a:rPr lang="en-US"/>
              <a:t>Sản phẩm cuối cùng:</a:t>
            </a:r>
          </a:p>
          <a:p>
            <a:pPr lvl="1"/>
            <a:r>
              <a:rPr lang="en-US"/>
              <a:t>Tài liệu đặc tả yêu cầu phần mêm – SRS.</a:t>
            </a:r>
            <a:br>
              <a:rPr lang="en-US"/>
            </a:br>
            <a:endParaRPr lang="en-US"/>
          </a:p>
        </p:txBody>
      </p:sp>
    </p:spTree>
    <p:extLst>
      <p:ext uri="{BB962C8B-B14F-4D97-AF65-F5344CB8AC3E}">
        <p14:creationId xmlns:p14="http://schemas.microsoft.com/office/powerpoint/2010/main" val="27030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Vai trò</a:t>
            </a:r>
            <a:endParaRPr lang="en-US" b="1"/>
          </a:p>
        </p:txBody>
      </p:sp>
      <p:sp>
        <p:nvSpPr>
          <p:cNvPr id="3" name="Content Placeholder 2"/>
          <p:cNvSpPr>
            <a:spLocks noGrp="1"/>
          </p:cNvSpPr>
          <p:nvPr>
            <p:ph idx="1"/>
          </p:nvPr>
        </p:nvSpPr>
        <p:spPr/>
        <p:txBody>
          <a:bodyPr/>
          <a:lstStyle/>
          <a:p>
            <a:r>
              <a:rPr lang="en-US"/>
              <a:t>SRS cho phép chúng ta biết được động lực cho việc phát triển hệ thống phần mềm</a:t>
            </a:r>
          </a:p>
          <a:p>
            <a:r>
              <a:rPr lang="en-US"/>
              <a:t>Các yêu cầu phần mềm giúp các kỹ sư quản lý sự phát triển của phần mềm qua thời gian.</a:t>
            </a:r>
          </a:p>
          <a:p>
            <a:r>
              <a:rPr lang="en-US"/>
              <a:t>Cách tiếp cận này phản ánh thực tế của một thế giới luôn thay đổi và nhu cầu sử dụng lại một phần đặc tả.</a:t>
            </a:r>
            <a:br>
              <a:rPr lang="en-US"/>
            </a:br>
            <a:endParaRPr lang="en-US"/>
          </a:p>
        </p:txBody>
      </p:sp>
    </p:spTree>
    <p:extLst>
      <p:ext uri="{BB962C8B-B14F-4D97-AF65-F5344CB8AC3E}">
        <p14:creationId xmlns:p14="http://schemas.microsoft.com/office/powerpoint/2010/main" val="2408574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hoạt động chính</a:t>
            </a:r>
            <a:endParaRPr lang="en-US" b="1"/>
          </a:p>
        </p:txBody>
      </p:sp>
      <p:sp>
        <p:nvSpPr>
          <p:cNvPr id="3" name="Content Placeholder 2"/>
          <p:cNvSpPr>
            <a:spLocks noGrp="1"/>
          </p:cNvSpPr>
          <p:nvPr>
            <p:ph idx="1"/>
          </p:nvPr>
        </p:nvSpPr>
        <p:spPr/>
        <p:txBody>
          <a:bodyPr>
            <a:normAutofit/>
          </a:bodyPr>
          <a:lstStyle/>
          <a:p>
            <a:r>
              <a:rPr lang="en-US"/>
              <a:t>Thu thập yêu cầu</a:t>
            </a:r>
          </a:p>
          <a:p>
            <a:r>
              <a:rPr lang="en-US"/>
              <a:t>Phân tích yêu cầu</a:t>
            </a:r>
          </a:p>
          <a:p>
            <a:r>
              <a:rPr lang="en-US"/>
              <a:t>Đặc tả yêu cầu</a:t>
            </a:r>
          </a:p>
          <a:p>
            <a:r>
              <a:rPr lang="en-US"/>
              <a:t>Kiểm chứng các yêu cầu</a:t>
            </a:r>
          </a:p>
          <a:p>
            <a:r>
              <a:rPr lang="en-US"/>
              <a:t>Quản lý các yêu cầu</a:t>
            </a:r>
            <a:endParaRPr lang="en-US"/>
          </a:p>
        </p:txBody>
      </p:sp>
      <p:sp>
        <p:nvSpPr>
          <p:cNvPr id="8" name="Oval 4"/>
          <p:cNvSpPr>
            <a:spLocks noChangeArrowheads="1"/>
          </p:cNvSpPr>
          <p:nvPr/>
        </p:nvSpPr>
        <p:spPr bwMode="auto">
          <a:xfrm>
            <a:off x="5524500" y="909321"/>
            <a:ext cx="1752600" cy="9906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Xác định </a:t>
            </a:r>
            <a:br>
              <a:rPr lang="en-US" altLang="en-US" sz="2400">
                <a:latin typeface="Times New Roman" panose="02020603050405020304" pitchFamily="18" charset="0"/>
              </a:rPr>
            </a:br>
            <a:r>
              <a:rPr lang="en-US" altLang="en-US" sz="2400">
                <a:latin typeface="Times New Roman" panose="02020603050405020304" pitchFamily="18" charset="0"/>
              </a:rPr>
              <a:t>tính khả thi</a:t>
            </a:r>
          </a:p>
        </p:txBody>
      </p:sp>
      <p:sp>
        <p:nvSpPr>
          <p:cNvPr id="9" name="Rectangle 5"/>
          <p:cNvSpPr>
            <a:spLocks noChangeArrowheads="1"/>
          </p:cNvSpPr>
          <p:nvPr/>
        </p:nvSpPr>
        <p:spPr bwMode="auto">
          <a:xfrm>
            <a:off x="4953000" y="2345977"/>
            <a:ext cx="2895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Thu thập và Phân tích </a:t>
            </a:r>
          </a:p>
        </p:txBody>
      </p:sp>
      <p:sp>
        <p:nvSpPr>
          <p:cNvPr id="10" name="Rectangle 6"/>
          <p:cNvSpPr>
            <a:spLocks noChangeArrowheads="1"/>
          </p:cNvSpPr>
          <p:nvPr/>
        </p:nvSpPr>
        <p:spPr bwMode="auto">
          <a:xfrm>
            <a:off x="5539740" y="3283237"/>
            <a:ext cx="1752600" cy="5246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Đặc tả </a:t>
            </a:r>
          </a:p>
        </p:txBody>
      </p:sp>
      <p:sp>
        <p:nvSpPr>
          <p:cNvPr id="11" name="Rectangle 7"/>
          <p:cNvSpPr>
            <a:spLocks noChangeArrowheads="1"/>
          </p:cNvSpPr>
          <p:nvPr/>
        </p:nvSpPr>
        <p:spPr bwMode="auto">
          <a:xfrm>
            <a:off x="5539740" y="4265037"/>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Kiểm chứng</a:t>
            </a:r>
          </a:p>
        </p:txBody>
      </p:sp>
      <p:sp>
        <p:nvSpPr>
          <p:cNvPr id="23" name="Oval 4"/>
          <p:cNvSpPr>
            <a:spLocks noChangeArrowheads="1"/>
          </p:cNvSpPr>
          <p:nvPr/>
        </p:nvSpPr>
        <p:spPr bwMode="auto">
          <a:xfrm>
            <a:off x="5654040" y="5171440"/>
            <a:ext cx="1524000" cy="9144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Yêu cầu</a:t>
            </a:r>
          </a:p>
        </p:txBody>
      </p:sp>
      <p:cxnSp>
        <p:nvCxnSpPr>
          <p:cNvPr id="25" name="Connector: Elbow 24"/>
          <p:cNvCxnSpPr>
            <a:stCxn id="11" idx="3"/>
            <a:endCxn id="10" idx="3"/>
          </p:cNvCxnSpPr>
          <p:nvPr/>
        </p:nvCxnSpPr>
        <p:spPr>
          <a:xfrm flipV="1">
            <a:off x="7292340" y="3545537"/>
            <a:ext cx="12700" cy="986200"/>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stCxn id="10" idx="1"/>
            <a:endCxn id="9" idx="1"/>
          </p:cNvCxnSpPr>
          <p:nvPr/>
        </p:nvCxnSpPr>
        <p:spPr>
          <a:xfrm rot="10800000">
            <a:off x="4953000" y="2574577"/>
            <a:ext cx="586740" cy="970960"/>
          </a:xfrm>
          <a:prstGeom prst="bentConnector3">
            <a:avLst>
              <a:gd name="adj1" fmla="val 13896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5"/>
          <p:cNvSpPr>
            <a:spLocks noChangeArrowheads="1"/>
          </p:cNvSpPr>
          <p:nvPr/>
        </p:nvSpPr>
        <p:spPr bwMode="auto">
          <a:xfrm>
            <a:off x="3352800" y="5398079"/>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Quản lý</a:t>
            </a:r>
          </a:p>
        </p:txBody>
      </p:sp>
      <p:cxnSp>
        <p:nvCxnSpPr>
          <p:cNvPr id="39" name="Straight Arrow Connector 38"/>
          <p:cNvCxnSpPr>
            <a:stCxn id="37" idx="3"/>
            <a:endCxn id="23" idx="2"/>
          </p:cNvCxnSpPr>
          <p:nvPr/>
        </p:nvCxnSpPr>
        <p:spPr>
          <a:xfrm>
            <a:off x="5105400" y="5626679"/>
            <a:ext cx="548640" cy="1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0" idx="2"/>
            <a:endCxn id="11" idx="0"/>
          </p:cNvCxnSpPr>
          <p:nvPr/>
        </p:nvCxnSpPr>
        <p:spPr>
          <a:xfrm>
            <a:off x="6416040" y="3807837"/>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1" idx="2"/>
            <a:endCxn id="23" idx="0"/>
          </p:cNvCxnSpPr>
          <p:nvPr/>
        </p:nvCxnSpPr>
        <p:spPr>
          <a:xfrm>
            <a:off x="6416040" y="4798437"/>
            <a:ext cx="0" cy="373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8" idx="4"/>
            <a:endCxn id="9" idx="0"/>
          </p:cNvCxnSpPr>
          <p:nvPr/>
        </p:nvCxnSpPr>
        <p:spPr>
          <a:xfrm>
            <a:off x="6400800" y="1899921"/>
            <a:ext cx="0" cy="446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9" idx="2"/>
            <a:endCxn id="10" idx="0"/>
          </p:cNvCxnSpPr>
          <p:nvPr/>
        </p:nvCxnSpPr>
        <p:spPr>
          <a:xfrm>
            <a:off x="6400800" y="2803177"/>
            <a:ext cx="15240" cy="480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0258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Thu thập yêu cầu</a:t>
            </a:r>
            <a:endParaRPr lang="en-US" b="1"/>
          </a:p>
        </p:txBody>
      </p:sp>
      <p:sp>
        <p:nvSpPr>
          <p:cNvPr id="3" name="Content Placeholder 2"/>
          <p:cNvSpPr>
            <a:spLocks noGrp="1"/>
          </p:cNvSpPr>
          <p:nvPr>
            <p:ph idx="1"/>
          </p:nvPr>
        </p:nvSpPr>
        <p:spPr>
          <a:xfrm>
            <a:off x="914400" y="1676400"/>
            <a:ext cx="7315200" cy="4572000"/>
          </a:xfrm>
        </p:spPr>
        <p:txBody>
          <a:bodyPr>
            <a:normAutofit lnSpcReduction="10000"/>
          </a:bodyPr>
          <a:lstStyle/>
          <a:p>
            <a:r>
              <a:rPr lang="en-US"/>
              <a:t>Vấn đề:</a:t>
            </a:r>
          </a:p>
          <a:p>
            <a:pPr lvl="1"/>
            <a:r>
              <a:rPr lang="en-US"/>
              <a:t>Không phải lúc nào </a:t>
            </a:r>
            <a:r>
              <a:rPr lang="en-US"/>
              <a:t>khách hàng </a:t>
            </a:r>
            <a:r>
              <a:rPr lang="en-US"/>
              <a:t>cung hiểu rõ cái mà họ cần, hoặc các yêu cầu thường không rõ ràng, hoặc các stackholder  diễn tả không chính </a:t>
            </a:r>
            <a:r>
              <a:rPr lang="en-US"/>
              <a:t>xác.</a:t>
            </a:r>
          </a:p>
          <a:p>
            <a:pPr lvl="0" defTabSz="914400">
              <a:lnSpc>
                <a:spcPct val="100000"/>
              </a:lnSpc>
              <a:spcBef>
                <a:spcPts val="0"/>
              </a:spcBef>
              <a:buClrTx/>
              <a:defRPr/>
            </a:pPr>
            <a:r>
              <a:rPr lang="en-US"/>
              <a:t>Giải pháp :</a:t>
            </a:r>
          </a:p>
          <a:p>
            <a:pPr marL="628650" lvl="1" indent="-171450" defTabSz="914400">
              <a:lnSpc>
                <a:spcPct val="100000"/>
              </a:lnSpc>
              <a:spcBef>
                <a:spcPts val="0"/>
              </a:spcBef>
              <a:buClrTx/>
              <a:buFontTx/>
              <a:buChar char="-"/>
              <a:defRPr/>
            </a:pPr>
            <a:r>
              <a:rPr lang="en-US"/>
              <a:t>Các kỹ sư </a:t>
            </a:r>
            <a:r>
              <a:rPr lang="en-US"/>
              <a:t>cần phải </a:t>
            </a:r>
            <a:r>
              <a:rPr lang="en-US"/>
              <a:t>cảm nhận được yêu cầu của </a:t>
            </a:r>
            <a:r>
              <a:rPr lang="en-US"/>
              <a:t>khách hàng và nhắc nhở họ.</a:t>
            </a:r>
            <a:endParaRPr lang="en-US"/>
          </a:p>
          <a:p>
            <a:pPr marL="628650" lvl="1" indent="-171450" defTabSz="914400">
              <a:lnSpc>
                <a:spcPct val="100000"/>
              </a:lnSpc>
              <a:spcBef>
                <a:spcPts val="0"/>
              </a:spcBef>
              <a:buClrTx/>
              <a:buFontTx/>
              <a:buChar char="-"/>
              <a:defRPr/>
            </a:pPr>
            <a:r>
              <a:rPr lang="en-US"/>
              <a:t>Giao tiếp với khách hàng để tìm ra các yêu cầu của họ là </a:t>
            </a:r>
            <a:r>
              <a:rPr lang="en-US"/>
              <a:t>gì.</a:t>
            </a:r>
            <a:endParaRPr lang="en-US"/>
          </a:p>
          <a:p>
            <a:r>
              <a:rPr lang="en-US"/>
              <a:t>Định nghĩa:</a:t>
            </a:r>
          </a:p>
          <a:p>
            <a:pPr lvl="1"/>
            <a:r>
              <a:rPr lang="en-US"/>
              <a:t>Là các công việc liên quan đến việc làm việc với khách hang để xác định lĩnh vực ứng dụng, các dịch vụ mà hệ thống cần cung cấp cũng như các ràng buộc của hệ thống.</a:t>
            </a:r>
          </a:p>
          <a:p>
            <a:r>
              <a:rPr lang="en-US"/>
              <a:t>Những nhân tố tham gia: </a:t>
            </a:r>
          </a:p>
          <a:p>
            <a:pPr lvl="1"/>
            <a:r>
              <a:rPr lang="en-US"/>
              <a:t>Stakeholder: người dùng cuối, quản lý, các kỹ sư, chuyên gia ngành, …</a:t>
            </a:r>
          </a:p>
          <a:p>
            <a:r>
              <a:rPr lang="en-US"/>
              <a:t>Các cách tiếp cận:</a:t>
            </a:r>
          </a:p>
          <a:p>
            <a:pPr lvl="1"/>
            <a:r>
              <a:rPr lang="en-US"/>
              <a:t>Joint Application Design – JAD</a:t>
            </a:r>
          </a:p>
          <a:p>
            <a:pPr lvl="1"/>
            <a:r>
              <a:rPr lang="en-US"/>
              <a:t>Quality Function Deployment - QFD</a:t>
            </a:r>
          </a:p>
          <a:p>
            <a:pPr lvl="1"/>
            <a:r>
              <a:rPr lang="en-US"/>
              <a:t>Desginer as apprentice – Thiết kế như người học việc</a:t>
            </a:r>
            <a:br>
              <a:rPr lang="en-US"/>
            </a:br>
            <a:endParaRPr lang="en-US"/>
          </a:p>
          <a:p>
            <a:endParaRPr lang="en-US"/>
          </a:p>
        </p:txBody>
      </p:sp>
    </p:spTree>
    <p:extLst>
      <p:ext uri="{BB962C8B-B14F-4D97-AF65-F5344CB8AC3E}">
        <p14:creationId xmlns:p14="http://schemas.microsoft.com/office/powerpoint/2010/main" val="1904396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Phân tích </a:t>
            </a:r>
            <a:r>
              <a:rPr lang="en-US"/>
              <a:t>yêu cầu</a:t>
            </a:r>
            <a:endParaRPr lang="en-US"/>
          </a:p>
        </p:txBody>
      </p:sp>
      <p:sp>
        <p:nvSpPr>
          <p:cNvPr id="3" name="Content Placeholder 2"/>
          <p:cNvSpPr>
            <a:spLocks noGrp="1"/>
          </p:cNvSpPr>
          <p:nvPr>
            <p:ph idx="1"/>
          </p:nvPr>
        </p:nvSpPr>
        <p:spPr/>
        <p:txBody>
          <a:bodyPr/>
          <a:lstStyle/>
          <a:p>
            <a:r>
              <a:rPr lang="en-US"/>
              <a:t>Tìm hiểu xem liệu các yêu cầu được thu thập được có rõ rang, minh bạch, hoàn chỉnh, v.v… hay không. Sau đó giải quyết các vấn đề trên bằng cách làm việc với khách hang.</a:t>
            </a:r>
          </a:p>
          <a:p>
            <a:endParaRPr lang="en-US"/>
          </a:p>
        </p:txBody>
      </p:sp>
    </p:spTree>
    <p:extLst>
      <p:ext uri="{BB962C8B-B14F-4D97-AF65-F5344CB8AC3E}">
        <p14:creationId xmlns:p14="http://schemas.microsoft.com/office/powerpoint/2010/main" val="3284845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Đặc tả </a:t>
            </a:r>
            <a:r>
              <a:rPr lang="en-US"/>
              <a:t>yêu cầu</a:t>
            </a:r>
            <a:endParaRPr lang="en-US"/>
          </a:p>
        </p:txBody>
      </p:sp>
      <p:sp>
        <p:nvSpPr>
          <p:cNvPr id="3" name="Content Placeholder 2"/>
          <p:cNvSpPr>
            <a:spLocks noGrp="1"/>
          </p:cNvSpPr>
          <p:nvPr>
            <p:ph idx="1"/>
          </p:nvPr>
        </p:nvSpPr>
        <p:spPr/>
        <p:txBody>
          <a:bodyPr/>
          <a:lstStyle/>
          <a:p>
            <a:r>
              <a:rPr lang="en-US"/>
              <a:t>Các yêu cầu được biểu diễn dưới dạng mô hình, ký hiệu, ngôn ngữ đặc tả riêng biệt,…</a:t>
            </a:r>
          </a:p>
          <a:p>
            <a:endParaRPr lang="en-US"/>
          </a:p>
        </p:txBody>
      </p:sp>
    </p:spTree>
    <p:extLst>
      <p:ext uri="{BB962C8B-B14F-4D97-AF65-F5344CB8AC3E}">
        <p14:creationId xmlns:p14="http://schemas.microsoft.com/office/powerpoint/2010/main" val="2751619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Kiểm chứng các </a:t>
            </a:r>
            <a:r>
              <a:rPr lang="en-US"/>
              <a:t>yêu cầu</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35611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Quản lý các </a:t>
            </a:r>
            <a:r>
              <a:rPr lang="en-US"/>
              <a:t>yêu cầu</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1774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3200"/>
              <a:t>Đặc tả Yêu cầu Phần mềm</a:t>
            </a:r>
          </a:p>
        </p:txBody>
      </p:sp>
      <p:sp>
        <p:nvSpPr>
          <p:cNvPr id="11" name="Text Placeholder 10"/>
          <p:cNvSpPr>
            <a:spLocks noGrp="1"/>
          </p:cNvSpPr>
          <p:nvPr>
            <p:ph type="body" idx="1"/>
          </p:nvPr>
        </p:nvSpPr>
        <p:spPr/>
        <p:txBody>
          <a:bodyPr>
            <a:normAutofit/>
          </a:bodyPr>
          <a:lstStyle/>
          <a:p>
            <a:pPr marL="285750" indent="-285750">
              <a:buFontTx/>
              <a:buChar char="-"/>
            </a:pPr>
            <a:r>
              <a:rPr lang="en-US"/>
              <a:t>Định nghĩa</a:t>
            </a:r>
          </a:p>
          <a:p>
            <a:pPr marL="285750" indent="-285750">
              <a:buFontTx/>
              <a:buChar char="-"/>
            </a:pPr>
            <a:r>
              <a:rPr lang="en-US"/>
              <a:t>Mục tiêu</a:t>
            </a:r>
          </a:p>
          <a:p>
            <a:pPr marL="285750" indent="-285750">
              <a:buFontTx/>
              <a:buChar char="-"/>
            </a:pPr>
            <a:r>
              <a:rPr lang="en-US"/>
              <a:t>Sự Cần Thiết </a:t>
            </a:r>
          </a:p>
          <a:p>
            <a:pPr marL="285750" indent="-285750">
              <a:buFontTx/>
              <a:buChar char="-"/>
            </a:pPr>
            <a:r>
              <a:rPr lang="en-US"/>
              <a:t>Đặc Điểm</a:t>
            </a:r>
          </a:p>
          <a:p>
            <a:pPr marL="285750" indent="-285750">
              <a:buFontTx/>
              <a:buChar char="-"/>
            </a:pPr>
            <a:r>
              <a:rPr lang="en-US"/>
              <a:t>Quy trình</a:t>
            </a:r>
          </a:p>
          <a:p>
            <a:pPr marL="285750" indent="-285750">
              <a:buFontTx/>
              <a:buChar char="-"/>
            </a:pPr>
            <a:endParaRPr lang="en-US"/>
          </a:p>
          <a:p>
            <a:pPr marL="285750" indent="-285750">
              <a:buFontTx/>
              <a:buChar char="-"/>
            </a:pPr>
            <a:endParaRPr lang="en-US"/>
          </a:p>
        </p:txBody>
      </p:sp>
    </p:spTree>
    <p:extLst>
      <p:ext uri="{BB962C8B-B14F-4D97-AF65-F5344CB8AC3E}">
        <p14:creationId xmlns:p14="http://schemas.microsoft.com/office/powerpoint/2010/main" val="403285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a:t>Định nghĩa</a:t>
            </a:r>
            <a:endParaRPr lang="en-US" b="1"/>
          </a:p>
        </p:txBody>
      </p:sp>
      <p:sp>
        <p:nvSpPr>
          <p:cNvPr id="8" name="Content Placeholder 7"/>
          <p:cNvSpPr>
            <a:spLocks noGrp="1"/>
          </p:cNvSpPr>
          <p:nvPr>
            <p:ph idx="1"/>
          </p:nvPr>
        </p:nvSpPr>
        <p:spPr/>
        <p:txBody>
          <a:bodyPr/>
          <a:lstStyle/>
          <a:p>
            <a:r>
              <a:rPr lang="en-US"/>
              <a:t>Là tập hợp các hoạt động được thiết kế nhằm nắm bắt các khía cạnh (chức năng/phi chức năng) của hệ thống và được mô tả lại bên trong tài liệu Đặc tả yêu cầu phần mềm (Software Requirement Specification – SRS).</a:t>
            </a:r>
          </a:p>
          <a:p>
            <a:r>
              <a:rPr lang="en-US"/>
              <a:t>Các hoạt động này diễn ra sau khi nghiên cứu tính khả thi chỉ ra rằng phần mềm có thể tiếp tục được phát triển và các yêu cầu đã được thu thập và kiểm tra một cách tương đối chính xác.</a:t>
            </a:r>
          </a:p>
          <a:p>
            <a:pPr marL="0" indent="0">
              <a:buNone/>
            </a:pPr>
            <a:endParaRPr lang="en-US"/>
          </a:p>
        </p:txBody>
      </p:sp>
    </p:spTree>
    <p:extLst>
      <p:ext uri="{BB962C8B-B14F-4D97-AF65-F5344CB8AC3E}">
        <p14:creationId xmlns:p14="http://schemas.microsoft.com/office/powerpoint/2010/main" val="468642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a:t>NỘI DUNG TRÌNH BÀY</a:t>
            </a:r>
          </a:p>
        </p:txBody>
      </p:sp>
      <p:sp>
        <p:nvSpPr>
          <p:cNvPr id="14" name="Content Placeholder 13"/>
          <p:cNvSpPr>
            <a:spLocks noGrp="1"/>
          </p:cNvSpPr>
          <p:nvPr>
            <p:ph idx="1"/>
          </p:nvPr>
        </p:nvSpPr>
        <p:spPr/>
        <p:txBody>
          <a:bodyPr>
            <a:normAutofit/>
          </a:bodyPr>
          <a:lstStyle/>
          <a:p>
            <a:endParaRPr lang="en-US"/>
          </a:p>
          <a:p>
            <a:r>
              <a:rPr lang="en-US" sz="2000"/>
              <a:t>Tổng quan về Công nghệ Phần mềm</a:t>
            </a:r>
          </a:p>
          <a:p>
            <a:r>
              <a:rPr lang="en-US" sz="2000"/>
              <a:t>Requirement Engineering</a:t>
            </a:r>
          </a:p>
          <a:p>
            <a:r>
              <a:rPr lang="en-US" sz="2000"/>
              <a:t>Đặc tả Yêu cầu Phần mềm - SRS</a:t>
            </a:r>
          </a:p>
          <a:p>
            <a:r>
              <a:rPr lang="en-US" sz="2000"/>
              <a:t>Các phương pháp đặc tả yêu cầu thường dùng</a:t>
            </a:r>
          </a:p>
          <a:p>
            <a:r>
              <a:rPr lang="en-US" sz="2000"/>
              <a:t>Các tài liệu SRS trong thực tế</a:t>
            </a:r>
          </a:p>
          <a:p>
            <a:r>
              <a:rPr lang="en-US" sz="2000"/>
              <a:t>Tài liệu tham khảo</a:t>
            </a:r>
          </a:p>
          <a:p>
            <a:r>
              <a:rPr lang="en-US" sz="2000"/>
              <a:t>Câu hỏi</a:t>
            </a:r>
          </a:p>
          <a:p>
            <a:pPr marL="0" indent="0">
              <a:buNone/>
            </a:pPr>
            <a:endParaRPr lang="en-US"/>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Mục tiêu</a:t>
            </a:r>
          </a:p>
        </p:txBody>
      </p:sp>
      <p:sp>
        <p:nvSpPr>
          <p:cNvPr id="5" name="Content Placeholder 4"/>
          <p:cNvSpPr>
            <a:spLocks noGrp="1"/>
          </p:cNvSpPr>
          <p:nvPr>
            <p:ph idx="1"/>
          </p:nvPr>
        </p:nvSpPr>
        <p:spPr/>
        <p:txBody>
          <a:bodyPr>
            <a:normAutofit/>
          </a:bodyPr>
          <a:lstStyle/>
          <a:p>
            <a:r>
              <a:rPr lang="en-US" sz="2000"/>
              <a:t>SRS cung cấp một mô tả hoàn chỉnh các hành vi của hệ thống mà không cần đi sâu vào cấu trúc bên trong.</a:t>
            </a:r>
          </a:p>
          <a:p>
            <a:r>
              <a:rPr lang="en-US" sz="2000"/>
              <a:t>SRS </a:t>
            </a:r>
            <a:r>
              <a:rPr lang="en-US" sz="2000"/>
              <a:t>thiết lập một sự thống nhất chung giữa bên khách hàng và bên phát triển</a:t>
            </a:r>
          </a:p>
          <a:p>
            <a:pPr marL="628650" lvl="1" indent="-171450">
              <a:buFontTx/>
              <a:buChar char="-"/>
            </a:pPr>
            <a:r>
              <a:rPr lang="en-US" sz="1600"/>
              <a:t>Khách hàng có thể không hiểu rõ về phần mềm, nhưng các yêu cầu của khách hàng cần phải được thỏa mãn.</a:t>
            </a:r>
          </a:p>
          <a:p>
            <a:pPr marL="628650" lvl="1" indent="-171450">
              <a:buFontTx/>
              <a:buChar char="-"/>
            </a:pPr>
            <a:r>
              <a:rPr lang="en-US" sz="1600"/>
              <a:t>Nhà phát triển có thể không biết gì về các hoạt động business, nhưng họ vẫn có thể phát triển được hệ thống.</a:t>
            </a:r>
          </a:p>
          <a:p>
            <a:r>
              <a:rPr lang="en-US" sz="2000"/>
              <a:t>SRS là phương tiện thu hẹp khoảng cách giữa các </a:t>
            </a:r>
            <a:r>
              <a:rPr lang="en-US" sz="2000"/>
              <a:t>bên khi giao tiếp với nhau bằng các yêu cầu của </a:t>
            </a:r>
            <a:r>
              <a:rPr lang="en-US" sz="2000"/>
              <a:t>khách hàng </a:t>
            </a:r>
            <a:r>
              <a:rPr lang="en-US" sz="2000"/>
              <a:t>đã được </a:t>
            </a:r>
            <a:r>
              <a:rPr lang="en-US" sz="2000"/>
              <a:t>đặc </a:t>
            </a:r>
            <a:r>
              <a:rPr lang="en-US" sz="2000"/>
              <a:t>tả bằng </a:t>
            </a:r>
            <a:r>
              <a:rPr lang="en-US" sz="2000"/>
              <a:t>cách mà cả hai bên đều hiểu được.</a:t>
            </a:r>
          </a:p>
          <a:p>
            <a:endParaRPr lang="en-US"/>
          </a:p>
        </p:txBody>
      </p:sp>
    </p:spTree>
    <p:extLst>
      <p:ext uri="{BB962C8B-B14F-4D97-AF65-F5344CB8AC3E}">
        <p14:creationId xmlns:p14="http://schemas.microsoft.com/office/powerpoint/2010/main" val="1758687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Sự cần thiết</a:t>
            </a:r>
          </a:p>
        </p:txBody>
      </p:sp>
      <p:sp>
        <p:nvSpPr>
          <p:cNvPr id="3" name="Content Placeholder 2"/>
          <p:cNvSpPr>
            <a:spLocks noGrp="1"/>
          </p:cNvSpPr>
          <p:nvPr>
            <p:ph idx="1"/>
          </p:nvPr>
        </p:nvSpPr>
        <p:spPr/>
        <p:txBody>
          <a:bodyPr>
            <a:normAutofit/>
          </a:bodyPr>
          <a:lstStyle/>
          <a:p>
            <a:r>
              <a:rPr lang="en-US"/>
              <a:t>SRS giúp cho Khách hàng hiểu được các nhu cầu của họ một cách </a:t>
            </a:r>
            <a:r>
              <a:rPr lang="en-US"/>
              <a:t>rõ ràng.</a:t>
            </a:r>
          </a:p>
          <a:p>
            <a:r>
              <a:rPr lang="en-US"/>
              <a:t>SRS </a:t>
            </a:r>
            <a:r>
              <a:rPr lang="en-US"/>
              <a:t>cung cấp thông tin cho việc kiểm chứng sản phẩm hoàn </a:t>
            </a:r>
            <a:r>
              <a:rPr lang="en-US"/>
              <a:t>thành.</a:t>
            </a:r>
          </a:p>
          <a:p>
            <a:r>
              <a:rPr lang="en-US"/>
              <a:t>Một SRS có chất lượng cao sẽ là tiền đề cho một sản </a:t>
            </a:r>
            <a:r>
              <a:rPr lang="en-US"/>
              <a:t>phẩm tốt</a:t>
            </a:r>
          </a:p>
          <a:p>
            <a:r>
              <a:rPr lang="en-US"/>
              <a:t>Một SRS có chất lượng sẽ làm giảm chi phí phát triển</a:t>
            </a:r>
          </a:p>
          <a:p>
            <a:endParaRPr lang="en-US"/>
          </a:p>
          <a:p>
            <a:endParaRPr lang="en-US"/>
          </a:p>
          <a:p>
            <a:endParaRPr lang="en-US"/>
          </a:p>
          <a:p>
            <a:endParaRPr lang="en-US"/>
          </a:p>
        </p:txBody>
      </p:sp>
    </p:spTree>
    <p:extLst>
      <p:ext uri="{BB962C8B-B14F-4D97-AF65-F5344CB8AC3E}">
        <p14:creationId xmlns:p14="http://schemas.microsoft.com/office/powerpoint/2010/main" val="955042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đặc điểm của tài liệu </a:t>
            </a:r>
            <a:r>
              <a:rPr lang="en-US" b="1"/>
              <a:t>SRS </a:t>
            </a:r>
            <a:r>
              <a:rPr lang="en-US"/>
              <a:t>-</a:t>
            </a:r>
            <a:endParaRPr lang="en-US"/>
          </a:p>
        </p:txBody>
      </p:sp>
      <p:sp>
        <p:nvSpPr>
          <p:cNvPr id="3" name="Content Placeholder 2"/>
          <p:cNvSpPr>
            <a:spLocks noGrp="1"/>
          </p:cNvSpPr>
          <p:nvPr>
            <p:ph idx="1"/>
          </p:nvPr>
        </p:nvSpPr>
        <p:spPr/>
        <p:txBody>
          <a:bodyPr/>
          <a:lstStyle/>
          <a:p>
            <a:r>
              <a:rPr lang="en-US" altLang="en-US"/>
              <a:t>Theo tiêu chuẩn </a:t>
            </a:r>
            <a:r>
              <a:rPr lang="en-US"/>
              <a:t>IEEE 830, một tài liệu SRS cần đảm bảo các yêu cầu:</a:t>
            </a:r>
            <a:endParaRPr lang="en-US" altLang="en-US"/>
          </a:p>
          <a:p>
            <a:pPr lvl="1"/>
            <a:r>
              <a:rPr lang="en-US" altLang="en-US" u="sng"/>
              <a:t>Correct</a:t>
            </a:r>
            <a:r>
              <a:rPr lang="en-US" altLang="en-US"/>
              <a:t> – Chính xác</a:t>
            </a:r>
          </a:p>
          <a:p>
            <a:pPr lvl="1"/>
            <a:r>
              <a:rPr lang="en-US" altLang="en-US" u="sng"/>
              <a:t>Complete</a:t>
            </a:r>
            <a:r>
              <a:rPr lang="en-US" altLang="en-US"/>
              <a:t> – Hoàn thiện</a:t>
            </a:r>
          </a:p>
          <a:p>
            <a:pPr lvl="1"/>
            <a:r>
              <a:rPr lang="en-US" altLang="en-US" u="sng"/>
              <a:t>Unambiguous</a:t>
            </a:r>
            <a:r>
              <a:rPr lang="en-US" altLang="en-US"/>
              <a:t> – Rõ  ràng</a:t>
            </a:r>
          </a:p>
          <a:p>
            <a:pPr lvl="1"/>
            <a:r>
              <a:rPr lang="en-US" altLang="en-US" u="sng"/>
              <a:t>Consistent</a:t>
            </a:r>
            <a:r>
              <a:rPr lang="en-US" altLang="en-US"/>
              <a:t> – Chặt chẽ</a:t>
            </a:r>
          </a:p>
          <a:p>
            <a:pPr lvl="1"/>
            <a:r>
              <a:rPr lang="en-US" altLang="en-US" u="sng"/>
              <a:t>Verifiable</a:t>
            </a:r>
            <a:r>
              <a:rPr lang="en-US" altLang="en-US"/>
              <a:t> – Có thể kiểm chứng</a:t>
            </a:r>
          </a:p>
          <a:p>
            <a:pPr lvl="1"/>
            <a:r>
              <a:rPr lang="en-US" altLang="en-US" u="sng"/>
              <a:t>Traceable</a:t>
            </a:r>
            <a:r>
              <a:rPr lang="en-US" altLang="en-US"/>
              <a:t> – </a:t>
            </a:r>
            <a:r>
              <a:rPr lang="en-US" altLang="en-US"/>
              <a:t>Có thể t</a:t>
            </a:r>
            <a:r>
              <a:rPr lang="en-US" altLang="en-US"/>
              <a:t>heo </a:t>
            </a:r>
            <a:r>
              <a:rPr lang="en-US" altLang="en-US"/>
              <a:t>dõi </a:t>
            </a:r>
            <a:endParaRPr lang="en-US" altLang="en-US"/>
          </a:p>
          <a:p>
            <a:pPr lvl="1"/>
            <a:r>
              <a:rPr lang="en-US" altLang="en-US" u="sng"/>
              <a:t>Modifiable</a:t>
            </a:r>
            <a:r>
              <a:rPr lang="en-US" altLang="en-US"/>
              <a:t> – </a:t>
            </a:r>
            <a:r>
              <a:rPr lang="en-US" altLang="en-US"/>
              <a:t>Có thể s</a:t>
            </a:r>
            <a:r>
              <a:rPr lang="en-US" altLang="en-US"/>
              <a:t>ửa </a:t>
            </a:r>
            <a:r>
              <a:rPr lang="en-US" altLang="en-US"/>
              <a:t>đổi</a:t>
            </a:r>
            <a:endParaRPr lang="en-US" altLang="en-US"/>
          </a:p>
          <a:p>
            <a:pPr lvl="1"/>
            <a:r>
              <a:rPr lang="en-US" altLang="en-US" u="sng"/>
              <a:t>Ranked for importance and/or stability</a:t>
            </a:r>
            <a:r>
              <a:rPr lang="en-US" altLang="en-US"/>
              <a:t> – Phân loại theo độ quan trọng/tính ổn định.</a:t>
            </a:r>
          </a:p>
          <a:p>
            <a:endParaRPr lang="en-US"/>
          </a:p>
        </p:txBody>
      </p:sp>
    </p:spTree>
    <p:extLst>
      <p:ext uri="{BB962C8B-B14F-4D97-AF65-F5344CB8AC3E}">
        <p14:creationId xmlns:p14="http://schemas.microsoft.com/office/powerpoint/2010/main" val="3583352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Quy trình</a:t>
            </a:r>
          </a:p>
        </p:txBody>
      </p:sp>
      <p:sp>
        <p:nvSpPr>
          <p:cNvPr id="4" name="Rectangle 2"/>
          <p:cNvSpPr txBox="1">
            <a:spLocks noChangeArrowheads="1"/>
          </p:cNvSpPr>
          <p:nvPr/>
        </p:nvSpPr>
        <p:spPr>
          <a:xfrm>
            <a:off x="914400" y="512763"/>
            <a:ext cx="7772400" cy="914400"/>
          </a:xfrm>
          <a:prstGeom prst="rect">
            <a:avLst/>
          </a:prstGeom>
        </p:spPr>
        <p:txBody>
          <a:bodyPr vert="horz" lIns="91440" tIns="45720" rIns="91440" bIns="45720" rtlCol="0" anchor="b">
            <a:normAutofit/>
          </a:bodyPr>
          <a:lstStyle>
            <a:lvl1pPr algn="l" defTabSz="685983" rtl="0" eaLnBrk="1" latinLnBrk="0" hangingPunct="1">
              <a:spcBef>
                <a:spcPct val="0"/>
              </a:spcBef>
              <a:buNone/>
              <a:defRPr sz="2401" kern="1200">
                <a:solidFill>
                  <a:schemeClr val="tx1"/>
                </a:solidFill>
                <a:latin typeface="+mj-lt"/>
                <a:ea typeface="+mj-ea"/>
                <a:cs typeface="+mj-cs"/>
              </a:defRPr>
            </a:lvl1pPr>
          </a:lstStyle>
          <a:p>
            <a:pPr>
              <a:defRPr/>
            </a:pPr>
            <a:endParaRPr lang="en-US">
              <a:solidFill>
                <a:schemeClr val="tx2">
                  <a:satMod val="200000"/>
                </a:schemeClr>
              </a:solidFill>
            </a:endParaRPr>
          </a:p>
        </p:txBody>
      </p:sp>
      <p:sp>
        <p:nvSpPr>
          <p:cNvPr id="5" name="Rectangle 3"/>
          <p:cNvSpPr txBox="1">
            <a:spLocks noChangeArrowheads="1"/>
          </p:cNvSpPr>
          <p:nvPr/>
        </p:nvSpPr>
        <p:spPr>
          <a:xfrm>
            <a:off x="4343400" y="1935163"/>
            <a:ext cx="4343400" cy="4389437"/>
          </a:xfrm>
          <a:prstGeom prst="rect">
            <a:avLst/>
          </a:prstGeom>
        </p:spPr>
        <p:txBody>
          <a:bodyPr vert="horz" lIns="91440" tIns="45720" rIns="91440" bIns="45720" rtlCol="0">
            <a:normAutofit/>
          </a:bodyPr>
          <a:lstStyle>
            <a:lvl1pPr marL="185215" indent="-185215" algn="l" defTabSz="685983" rtl="0" eaLnBrk="1" latinLnBrk="0" hangingPunct="1">
              <a:lnSpc>
                <a:spcPct val="90000"/>
              </a:lnSpc>
              <a:spcBef>
                <a:spcPts val="1350"/>
              </a:spcBef>
              <a:buClr>
                <a:schemeClr val="tx1"/>
              </a:buClr>
              <a:buFont typeface="Arial" pitchFamily="34" charset="0"/>
              <a:buChar char="•"/>
              <a:defRPr sz="1800" kern="1200">
                <a:solidFill>
                  <a:schemeClr val="tx1"/>
                </a:solidFill>
                <a:latin typeface="+mn-lt"/>
                <a:ea typeface="+mn-ea"/>
                <a:cs typeface="+mn-cs"/>
              </a:defRPr>
            </a:lvl1pPr>
            <a:lvl2pPr marL="411590" indent="-185215" algn="l" defTabSz="685983" rtl="0" eaLnBrk="1" latinLnBrk="0" hangingPunct="1">
              <a:lnSpc>
                <a:spcPct val="90000"/>
              </a:lnSpc>
              <a:spcBef>
                <a:spcPts val="600"/>
              </a:spcBef>
              <a:buClr>
                <a:schemeClr val="tx1"/>
              </a:buClr>
              <a:buFont typeface="Arial" pitchFamily="34" charset="0"/>
              <a:buChar char="•"/>
              <a:defRPr sz="1500" kern="1200">
                <a:solidFill>
                  <a:schemeClr val="tx1"/>
                </a:solidFill>
                <a:latin typeface="+mn-lt"/>
                <a:ea typeface="+mn-ea"/>
                <a:cs typeface="+mn-cs"/>
              </a:defRPr>
            </a:lvl2pPr>
            <a:lvl3pPr marL="637964" indent="-185215" algn="l" defTabSz="685983" rtl="0" eaLnBrk="1" latinLnBrk="0" hangingPunct="1">
              <a:lnSpc>
                <a:spcPct val="90000"/>
              </a:lnSpc>
              <a:spcBef>
                <a:spcPts val="600"/>
              </a:spcBef>
              <a:buClr>
                <a:schemeClr val="tx1"/>
              </a:buClr>
              <a:buFont typeface="Arial" pitchFamily="34" charset="0"/>
              <a:buChar char="•"/>
              <a:defRPr sz="1350" kern="1200">
                <a:solidFill>
                  <a:schemeClr val="tx1"/>
                </a:solidFill>
                <a:latin typeface="+mn-lt"/>
                <a:ea typeface="+mn-ea"/>
                <a:cs typeface="+mn-cs"/>
              </a:defRPr>
            </a:lvl3pPr>
            <a:lvl4pPr marL="864338"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4pPr>
            <a:lvl5pPr marL="1090713"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5pPr>
            <a:lvl6pPr marL="1317087"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6pPr>
            <a:lvl7pPr marL="1543461"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7pPr>
            <a:lvl8pPr marL="1769836"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8pPr>
            <a:lvl9pPr marL="1996210"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9pPr>
          </a:lstStyle>
          <a:p>
            <a:pPr marL="411480">
              <a:buFont typeface="Wingdings"/>
              <a:buChar char=""/>
              <a:defRPr/>
            </a:pPr>
            <a:endParaRPr lang="en-US"/>
          </a:p>
        </p:txBody>
      </p:sp>
      <p:sp>
        <p:nvSpPr>
          <p:cNvPr id="6" name="Footer Placeholder 4"/>
          <p:cNvSpPr>
            <a:spLocks noGrp="1"/>
          </p:cNvSpPr>
          <p:nvPr>
            <p:ph type="ftr" sz="quarter" idx="11"/>
          </p:nvPr>
        </p:nvSpPr>
        <p:spPr bwMode="auto">
          <a:xfrm>
            <a:off x="914400" y="6416675"/>
            <a:ext cx="5562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a:solidFill>
                  <a:schemeClr val="tx2"/>
                </a:solidFill>
              </a:rPr>
              <a:t>Requirements</a:t>
            </a:r>
          </a:p>
        </p:txBody>
      </p:sp>
      <p:sp>
        <p:nvSpPr>
          <p:cNvPr id="7" name="Slide Number Placeholder 5"/>
          <p:cNvSpPr>
            <a:spLocks noGrp="1"/>
          </p:cNvSpPr>
          <p:nvPr>
            <p:ph type="sldNum" sz="quarter" idx="12"/>
          </p:nvPr>
        </p:nvSpPr>
        <p:spPr bwMode="auto">
          <a:xfrm>
            <a:off x="8610600" y="6416675"/>
            <a:ext cx="457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A0DBC76-132E-4622-ABE5-0055CC9DF585}" type="slidenum">
              <a:rPr lang="en-US" altLang="en-US">
                <a:solidFill>
                  <a:schemeClr val="tx2"/>
                </a:solidFill>
              </a:rPr>
              <a:pPr/>
              <a:t>23</a:t>
            </a:fld>
            <a:endParaRPr lang="en-US" altLang="en-US">
              <a:solidFill>
                <a:schemeClr val="tx2"/>
              </a:solidFill>
            </a:endParaRPr>
          </a:p>
        </p:txBody>
      </p:sp>
      <p:sp>
        <p:nvSpPr>
          <p:cNvPr id="8" name="Rectangle 3"/>
          <p:cNvSpPr txBox="1">
            <a:spLocks noChangeArrowheads="1"/>
          </p:cNvSpPr>
          <p:nvPr/>
        </p:nvSpPr>
        <p:spPr>
          <a:xfrm>
            <a:off x="685800" y="857539"/>
            <a:ext cx="7772400" cy="5181600"/>
          </a:xfrm>
          <a:prstGeom prst="rect">
            <a:avLst/>
          </a:prstGeom>
        </p:spPr>
        <p:txBody>
          <a:bodyPr>
            <a:normAutofit/>
          </a:bodyPr>
          <a:lstStyle/>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dirty="0">
              <a:latin typeface="+mn-lt"/>
            </a:endParaRPr>
          </a:p>
        </p:txBody>
      </p:sp>
      <p:sp>
        <p:nvSpPr>
          <p:cNvPr id="9" name="Oval 4"/>
          <p:cNvSpPr>
            <a:spLocks noChangeArrowheads="1"/>
          </p:cNvSpPr>
          <p:nvPr/>
        </p:nvSpPr>
        <p:spPr bwMode="auto">
          <a:xfrm>
            <a:off x="3858491" y="1415761"/>
            <a:ext cx="1524000" cy="9144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Yêu cầu</a:t>
            </a:r>
          </a:p>
        </p:txBody>
      </p:sp>
      <p:sp>
        <p:nvSpPr>
          <p:cNvPr id="10" name="Rectangle 5"/>
          <p:cNvSpPr>
            <a:spLocks noChangeArrowheads="1"/>
          </p:cNvSpPr>
          <p:nvPr/>
        </p:nvSpPr>
        <p:spPr bwMode="auto">
          <a:xfrm>
            <a:off x="3796146" y="2711161"/>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Phân tích</a:t>
            </a:r>
          </a:p>
        </p:txBody>
      </p:sp>
      <p:sp>
        <p:nvSpPr>
          <p:cNvPr id="11" name="Rectangle 6"/>
          <p:cNvSpPr>
            <a:spLocks noChangeArrowheads="1"/>
          </p:cNvSpPr>
          <p:nvPr/>
        </p:nvSpPr>
        <p:spPr bwMode="auto">
          <a:xfrm>
            <a:off x="3782291" y="3549361"/>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Đặc tả </a:t>
            </a:r>
          </a:p>
        </p:txBody>
      </p:sp>
      <p:sp>
        <p:nvSpPr>
          <p:cNvPr id="12" name="Rectangle 7"/>
          <p:cNvSpPr>
            <a:spLocks noChangeArrowheads="1"/>
          </p:cNvSpPr>
          <p:nvPr/>
        </p:nvSpPr>
        <p:spPr bwMode="auto">
          <a:xfrm>
            <a:off x="3782291" y="455324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Kiểm chứng</a:t>
            </a:r>
          </a:p>
        </p:txBody>
      </p:sp>
      <p:sp>
        <p:nvSpPr>
          <p:cNvPr id="13" name="Line 8"/>
          <p:cNvSpPr>
            <a:spLocks noChangeShapeType="1"/>
          </p:cNvSpPr>
          <p:nvPr/>
        </p:nvSpPr>
        <p:spPr bwMode="auto">
          <a:xfrm>
            <a:off x="4620491" y="5073361"/>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9"/>
          <p:cNvSpPr>
            <a:spLocks noChangeShapeType="1"/>
          </p:cNvSpPr>
          <p:nvPr/>
        </p:nvSpPr>
        <p:spPr bwMode="auto">
          <a:xfrm>
            <a:off x="4620491" y="3168361"/>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0"/>
          <p:cNvSpPr>
            <a:spLocks noChangeShapeType="1"/>
          </p:cNvSpPr>
          <p:nvPr/>
        </p:nvSpPr>
        <p:spPr bwMode="auto">
          <a:xfrm>
            <a:off x="4620491" y="4082761"/>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1"/>
          <p:cNvSpPr>
            <a:spLocks noChangeShapeType="1"/>
          </p:cNvSpPr>
          <p:nvPr/>
        </p:nvSpPr>
        <p:spPr bwMode="auto">
          <a:xfrm flipH="1">
            <a:off x="4620491" y="2288597"/>
            <a:ext cx="0" cy="4225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2"/>
          <p:cNvSpPr>
            <a:spLocks noChangeShapeType="1"/>
          </p:cNvSpPr>
          <p:nvPr/>
        </p:nvSpPr>
        <p:spPr bwMode="auto">
          <a:xfrm flipH="1">
            <a:off x="3401291" y="3777961"/>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3"/>
          <p:cNvSpPr>
            <a:spLocks noChangeShapeType="1"/>
          </p:cNvSpPr>
          <p:nvPr/>
        </p:nvSpPr>
        <p:spPr bwMode="auto">
          <a:xfrm flipV="1">
            <a:off x="3401291" y="2939761"/>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4"/>
          <p:cNvSpPr>
            <a:spLocks noChangeShapeType="1"/>
          </p:cNvSpPr>
          <p:nvPr/>
        </p:nvSpPr>
        <p:spPr bwMode="auto">
          <a:xfrm>
            <a:off x="3401291" y="2939761"/>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5"/>
          <p:cNvSpPr>
            <a:spLocks noChangeShapeType="1"/>
          </p:cNvSpPr>
          <p:nvPr/>
        </p:nvSpPr>
        <p:spPr bwMode="auto">
          <a:xfrm>
            <a:off x="5534891" y="4768561"/>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16"/>
          <p:cNvSpPr>
            <a:spLocks noChangeShapeType="1"/>
          </p:cNvSpPr>
          <p:nvPr/>
        </p:nvSpPr>
        <p:spPr bwMode="auto">
          <a:xfrm flipV="1">
            <a:off x="5992091" y="2939761"/>
            <a:ext cx="0" cy="1828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17"/>
          <p:cNvSpPr>
            <a:spLocks noChangeShapeType="1"/>
          </p:cNvSpPr>
          <p:nvPr/>
        </p:nvSpPr>
        <p:spPr bwMode="auto">
          <a:xfrm flipH="1">
            <a:off x="5534891" y="3777961"/>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18"/>
          <p:cNvSpPr>
            <a:spLocks noChangeShapeType="1"/>
          </p:cNvSpPr>
          <p:nvPr/>
        </p:nvSpPr>
        <p:spPr bwMode="auto">
          <a:xfrm flipH="1">
            <a:off x="5534891" y="2939761"/>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 name="Oval 4"/>
          <p:cNvSpPr>
            <a:spLocks noChangeArrowheads="1"/>
          </p:cNvSpPr>
          <p:nvPr/>
        </p:nvSpPr>
        <p:spPr bwMode="auto">
          <a:xfrm>
            <a:off x="3858491" y="5391439"/>
            <a:ext cx="1524000" cy="9144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SRS</a:t>
            </a:r>
          </a:p>
        </p:txBody>
      </p:sp>
    </p:spTree>
    <p:extLst>
      <p:ext uri="{BB962C8B-B14F-4D97-AF65-F5344CB8AC3E}">
        <p14:creationId xmlns:p14="http://schemas.microsoft.com/office/powerpoint/2010/main" val="21366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Quy trình</a:t>
            </a:r>
            <a:endParaRPr lang="en-US"/>
          </a:p>
        </p:txBody>
      </p:sp>
      <p:sp>
        <p:nvSpPr>
          <p:cNvPr id="3" name="Content Placeholder 2"/>
          <p:cNvSpPr>
            <a:spLocks noGrp="1"/>
          </p:cNvSpPr>
          <p:nvPr>
            <p:ph idx="1"/>
          </p:nvPr>
        </p:nvSpPr>
        <p:spPr/>
        <p:txBody>
          <a:bodyPr/>
          <a:lstStyle/>
          <a:p>
            <a:r>
              <a:rPr lang="en-US" altLang="en-US" sz="2800"/>
              <a:t>Divide and conquer is the basic strategy</a:t>
            </a:r>
          </a:p>
          <a:p>
            <a:pPr lvl="1"/>
            <a:r>
              <a:rPr lang="en-US" altLang="en-US"/>
              <a:t>Decompose into small parts, understand each part and relation between parts</a:t>
            </a:r>
            <a:br>
              <a:rPr lang="en-US" altLang="en-US"/>
            </a:br>
            <a:endParaRPr lang="en-US" altLang="en-US"/>
          </a:p>
          <a:p>
            <a:r>
              <a:rPr lang="en-US" altLang="en-US" sz="2800"/>
              <a:t>Large volumes of information is generated</a:t>
            </a:r>
          </a:p>
          <a:p>
            <a:pPr lvl="1"/>
            <a:r>
              <a:rPr lang="en-US" altLang="en-US"/>
              <a:t>Organizing them is a key</a:t>
            </a:r>
            <a:br>
              <a:rPr lang="en-US" altLang="en-US"/>
            </a:br>
            <a:endParaRPr lang="en-US" altLang="en-US"/>
          </a:p>
          <a:p>
            <a:r>
              <a:rPr lang="en-US" altLang="en-US" sz="2800"/>
              <a:t>Techniques like data flow diagrams, object diagrams etc. used in the analysis </a:t>
            </a:r>
          </a:p>
          <a:p>
            <a:endParaRPr lang="en-US"/>
          </a:p>
        </p:txBody>
      </p:sp>
    </p:spTree>
    <p:extLst>
      <p:ext uri="{BB962C8B-B14F-4D97-AF65-F5344CB8AC3E}">
        <p14:creationId xmlns:p14="http://schemas.microsoft.com/office/powerpoint/2010/main" val="3342674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2">
                    <a:satMod val="200000"/>
                  </a:schemeClr>
                </a:solidFill>
              </a:rPr>
              <a:t>Requirement process (…) - </a:t>
            </a:r>
            <a:r>
              <a:rPr lang="en-US" altLang="en-US" sz="2400">
                <a:latin typeface="Times New Roman" panose="02020603050405020304" pitchFamily="18" charset="0"/>
              </a:rPr>
              <a:t>Analysis</a:t>
            </a:r>
            <a:endParaRPr lang="en-US"/>
          </a:p>
        </p:txBody>
      </p:sp>
      <p:sp>
        <p:nvSpPr>
          <p:cNvPr id="3" name="Content Placeholder 2"/>
          <p:cNvSpPr>
            <a:spLocks noGrp="1"/>
          </p:cNvSpPr>
          <p:nvPr>
            <p:ph idx="1"/>
          </p:nvPr>
        </p:nvSpPr>
        <p:spPr/>
        <p:txBody>
          <a:bodyPr>
            <a:normAutofit fontScale="92500"/>
          </a:bodyPr>
          <a:lstStyle/>
          <a:p>
            <a:pPr marL="274320" indent="-274320">
              <a:buClr>
                <a:schemeClr val="accent3"/>
              </a:buClr>
              <a:buFont typeface="Wingdings 2"/>
              <a:buChar char=""/>
              <a:defRPr/>
            </a:pPr>
            <a:r>
              <a:rPr lang="en-US" sz="2800"/>
              <a:t>Aim: to gain an understanding of the needs, requirements, and constraints on the software</a:t>
            </a:r>
            <a:br>
              <a:rPr lang="en-US" sz="2800"/>
            </a:br>
            <a:endParaRPr lang="en-US" sz="2800"/>
          </a:p>
          <a:p>
            <a:pPr marL="274320" indent="-274320">
              <a:buClr>
                <a:schemeClr val="accent3"/>
              </a:buClr>
              <a:buFont typeface="Wingdings 2"/>
              <a:buChar char=""/>
              <a:defRPr/>
            </a:pPr>
            <a:r>
              <a:rPr lang="en-US" sz="2800"/>
              <a:t>Analysis involves</a:t>
            </a:r>
          </a:p>
          <a:p>
            <a:pPr marL="640080" lvl="1" indent="-246888">
              <a:buFont typeface="Wingdings 2"/>
              <a:buChar char=""/>
              <a:defRPr/>
            </a:pPr>
            <a:r>
              <a:rPr lang="en-US"/>
              <a:t>Interviewing client and users</a:t>
            </a:r>
          </a:p>
          <a:p>
            <a:pPr marL="640080" lvl="1" indent="-246888">
              <a:buFont typeface="Wingdings 2"/>
              <a:buChar char=""/>
              <a:defRPr/>
            </a:pPr>
            <a:r>
              <a:rPr lang="en-US"/>
              <a:t>Reading manuals</a:t>
            </a:r>
          </a:p>
          <a:p>
            <a:pPr marL="640080" lvl="1" indent="-246888">
              <a:buFont typeface="Wingdings 2"/>
              <a:buChar char=""/>
              <a:defRPr/>
            </a:pPr>
            <a:r>
              <a:rPr lang="en-US"/>
              <a:t>Studying current systems</a:t>
            </a:r>
          </a:p>
          <a:p>
            <a:pPr marL="640080" lvl="1" indent="-246888">
              <a:buFont typeface="Wingdings 2"/>
              <a:buChar char=""/>
              <a:defRPr/>
            </a:pPr>
            <a:r>
              <a:rPr lang="en-US"/>
              <a:t>Helping client/users understand new possibilities</a:t>
            </a:r>
          </a:p>
          <a:p>
            <a:pPr marL="640080" lvl="1" indent="-246888">
              <a:buFont typeface="Wingdings 2"/>
              <a:buChar char=""/>
              <a:defRPr/>
            </a:pPr>
            <a:r>
              <a:rPr lang="en-US"/>
              <a:t>Like becoming a consultant</a:t>
            </a:r>
            <a:br>
              <a:rPr lang="en-US"/>
            </a:br>
            <a:endParaRPr lang="en-US"/>
          </a:p>
          <a:p>
            <a:pPr marL="274320" indent="-274320">
              <a:buClr>
                <a:schemeClr val="accent3"/>
              </a:buClr>
              <a:buFont typeface="Wingdings 2"/>
              <a:buChar char=""/>
              <a:defRPr/>
            </a:pPr>
            <a:r>
              <a:rPr lang="en-US" sz="2800"/>
              <a:t>Must understand the working of the organization , client, and users</a:t>
            </a:r>
          </a:p>
          <a:p>
            <a:endParaRPr lang="en-US"/>
          </a:p>
        </p:txBody>
      </p:sp>
    </p:spTree>
    <p:extLst>
      <p:ext uri="{BB962C8B-B14F-4D97-AF65-F5344CB8AC3E}">
        <p14:creationId xmlns:p14="http://schemas.microsoft.com/office/powerpoint/2010/main" val="63560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60948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2">
                    <a:satMod val="200000"/>
                  </a:schemeClr>
                </a:solidFill>
              </a:rPr>
              <a:t>Requirement process (…) - Specification</a:t>
            </a:r>
            <a:endParaRPr lang="en-US"/>
          </a:p>
        </p:txBody>
      </p:sp>
      <p:sp>
        <p:nvSpPr>
          <p:cNvPr id="3" name="Content Placeholder 2"/>
          <p:cNvSpPr>
            <a:spLocks noGrp="1"/>
          </p:cNvSpPr>
          <p:nvPr>
            <p:ph idx="1"/>
          </p:nvPr>
        </p:nvSpPr>
        <p:spPr/>
        <p:txBody>
          <a:bodyPr/>
          <a:lstStyle/>
          <a:p>
            <a:pPr marL="274320" indent="-274320">
              <a:buClr>
                <a:schemeClr val="accent3"/>
              </a:buClr>
              <a:buFont typeface="Wingdings 2"/>
              <a:buChar char=""/>
              <a:defRPr/>
            </a:pPr>
            <a:r>
              <a:rPr lang="en-US" sz="2800"/>
              <a:t>Final output of requirements task is the SRS</a:t>
            </a:r>
          </a:p>
          <a:p>
            <a:pPr marL="274320" indent="-274320">
              <a:buClr>
                <a:schemeClr val="accent3"/>
              </a:buClr>
              <a:buFont typeface="Wingdings 2"/>
              <a:buChar char=""/>
              <a:defRPr/>
            </a:pPr>
            <a:r>
              <a:rPr lang="en-US" sz="2800"/>
              <a:t>Why are DFDs, OO models, etc not SRS ?</a:t>
            </a:r>
          </a:p>
          <a:p>
            <a:pPr marL="640080" lvl="1" indent="-246888">
              <a:buFont typeface="Wingdings 2"/>
              <a:buChar char=""/>
              <a:defRPr/>
            </a:pPr>
            <a:r>
              <a:rPr lang="en-US"/>
              <a:t>SRS focuses on external behavior, while modeling focuses on problem structure</a:t>
            </a:r>
          </a:p>
          <a:p>
            <a:pPr marL="640080" lvl="1" indent="-246888">
              <a:buFont typeface="Wingdings 2"/>
              <a:buChar char=""/>
              <a:defRPr/>
            </a:pPr>
            <a:r>
              <a:rPr lang="en-US"/>
              <a:t>UI etc. not modeled, but have to be in SRS</a:t>
            </a:r>
          </a:p>
          <a:p>
            <a:pPr marL="640080" lvl="1" indent="-246888">
              <a:buFont typeface="Wingdings 2"/>
              <a:buChar char=""/>
              <a:defRPr/>
            </a:pPr>
            <a:r>
              <a:rPr lang="en-US"/>
              <a:t>Error handling, constraints etc. also needed in SRS</a:t>
            </a:r>
          </a:p>
          <a:p>
            <a:pPr marL="274320" indent="-274320">
              <a:buClr>
                <a:schemeClr val="accent3"/>
              </a:buClr>
              <a:buFont typeface="Wingdings 2"/>
              <a:buChar char=""/>
              <a:defRPr/>
            </a:pPr>
            <a:r>
              <a:rPr lang="en-US" sz="2800"/>
              <a:t>Transition from analysis to specification is not straight forward</a:t>
            </a:r>
          </a:p>
          <a:p>
            <a:pPr marL="274320" indent="-274320">
              <a:buClr>
                <a:schemeClr val="accent3"/>
              </a:buClr>
              <a:buFont typeface="Wingdings 2"/>
              <a:buChar char=""/>
              <a:defRPr/>
            </a:pPr>
            <a:r>
              <a:rPr lang="en-US" sz="2800"/>
              <a:t>Knowledge about the system acquired in analysis used in specification</a:t>
            </a:r>
          </a:p>
          <a:p>
            <a:endParaRPr lang="en-US"/>
          </a:p>
        </p:txBody>
      </p:sp>
    </p:spTree>
    <p:extLst>
      <p:ext uri="{BB962C8B-B14F-4D97-AF65-F5344CB8AC3E}">
        <p14:creationId xmlns:p14="http://schemas.microsoft.com/office/powerpoint/2010/main" val="436694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274320" indent="-274320">
              <a:buClr>
                <a:schemeClr val="accent3"/>
              </a:buClr>
              <a:buFont typeface="Wingdings 2"/>
              <a:buChar char=""/>
              <a:defRPr/>
            </a:pPr>
            <a:r>
              <a:rPr lang="en-US" sz="2800"/>
              <a:t>Specific requirements</a:t>
            </a:r>
          </a:p>
          <a:p>
            <a:pPr marL="640080" lvl="1" indent="-246888">
              <a:buFont typeface="Wingdings 2"/>
              <a:buChar char=""/>
              <a:defRPr/>
            </a:pPr>
            <a:r>
              <a:rPr lang="en-US"/>
              <a:t>External interfaces</a:t>
            </a:r>
          </a:p>
          <a:p>
            <a:pPr marL="640080" lvl="1" indent="-246888">
              <a:buFont typeface="Wingdings 2"/>
              <a:buChar char=""/>
              <a:defRPr/>
            </a:pPr>
            <a:r>
              <a:rPr lang="en-US"/>
              <a:t>Functional requirements</a:t>
            </a:r>
          </a:p>
          <a:p>
            <a:pPr marL="640080" lvl="1" indent="-246888">
              <a:buFont typeface="Wingdings 2"/>
              <a:buChar char=""/>
              <a:defRPr/>
            </a:pPr>
            <a:r>
              <a:rPr lang="en-US"/>
              <a:t>Performance requirements</a:t>
            </a:r>
          </a:p>
          <a:p>
            <a:pPr marL="640080" lvl="1" indent="-246888">
              <a:buFont typeface="Wingdings 2"/>
              <a:buChar char=""/>
              <a:defRPr/>
            </a:pPr>
            <a:r>
              <a:rPr lang="en-US"/>
              <a:t>Design constraints</a:t>
            </a:r>
          </a:p>
          <a:p>
            <a:pPr marL="274320" indent="-274320">
              <a:buClr>
                <a:schemeClr val="accent3"/>
              </a:buClr>
              <a:buFont typeface="Wingdings 2"/>
              <a:buChar char=""/>
              <a:defRPr/>
            </a:pPr>
            <a:r>
              <a:rPr lang="en-US" sz="2800"/>
              <a:t>Acceptable criteria</a:t>
            </a:r>
          </a:p>
          <a:p>
            <a:pPr marL="640080" lvl="1" indent="-246888">
              <a:buFont typeface="Wingdings 2"/>
              <a:buChar char=""/>
              <a:defRPr/>
            </a:pPr>
            <a:r>
              <a:rPr lang="en-US"/>
              <a:t>desirable to specify this up front.</a:t>
            </a:r>
            <a:br>
              <a:rPr lang="en-US"/>
            </a:br>
            <a:endParaRPr lang="en-US"/>
          </a:p>
          <a:p>
            <a:pPr marL="274320" indent="-274320">
              <a:buClr>
                <a:schemeClr val="accent3"/>
              </a:buClr>
              <a:buFont typeface="Wingdings 2"/>
              <a:buChar char=""/>
              <a:defRPr/>
            </a:pPr>
            <a:r>
              <a:rPr lang="en-US" sz="2800"/>
              <a:t>This standardization of the SRS was done by IEEE. </a:t>
            </a:r>
          </a:p>
          <a:p>
            <a:endParaRPr lang="en-US"/>
          </a:p>
        </p:txBody>
      </p:sp>
    </p:spTree>
    <p:extLst>
      <p:ext uri="{BB962C8B-B14F-4D97-AF65-F5344CB8AC3E}">
        <p14:creationId xmlns:p14="http://schemas.microsoft.com/office/powerpoint/2010/main" val="3726699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2">
                    <a:satMod val="200000"/>
                  </a:schemeClr>
                </a:solidFill>
              </a:rPr>
              <a:t>Requirement process (…) - Validation</a:t>
            </a:r>
            <a:endParaRPr lang="en-US"/>
          </a:p>
        </p:txBody>
      </p:sp>
      <p:sp>
        <p:nvSpPr>
          <p:cNvPr id="3" name="Content Placeholder 2"/>
          <p:cNvSpPr>
            <a:spLocks noGrp="1"/>
          </p:cNvSpPr>
          <p:nvPr>
            <p:ph idx="1"/>
          </p:nvPr>
        </p:nvSpPr>
        <p:spPr/>
        <p:txBody>
          <a:bodyPr/>
          <a:lstStyle/>
          <a:p>
            <a:r>
              <a:rPr lang="en-US" altLang="en-US" sz="2800"/>
              <a:t>Lot of room for misunderstanding</a:t>
            </a:r>
          </a:p>
          <a:p>
            <a:r>
              <a:rPr lang="en-US" altLang="en-US" sz="2800"/>
              <a:t>Errors possible</a:t>
            </a:r>
          </a:p>
          <a:p>
            <a:r>
              <a:rPr lang="en-US" altLang="en-US" sz="2800"/>
              <a:t>Expensive to fix req defects later</a:t>
            </a:r>
          </a:p>
          <a:p>
            <a:r>
              <a:rPr lang="en-US" altLang="en-US" sz="2800"/>
              <a:t>Must try to remove most errors in SRS</a:t>
            </a:r>
          </a:p>
          <a:p>
            <a:r>
              <a:rPr lang="en-US" altLang="en-US" sz="2800"/>
              <a:t>Most common errors</a:t>
            </a:r>
          </a:p>
          <a:p>
            <a:pPr lvl="1"/>
            <a:r>
              <a:rPr lang="en-US" altLang="en-US"/>
              <a:t>Omission 		- 30%</a:t>
            </a:r>
          </a:p>
          <a:p>
            <a:pPr lvl="1"/>
            <a:r>
              <a:rPr lang="en-US" altLang="en-US"/>
              <a:t>Inconsistency		- 10-30%</a:t>
            </a:r>
          </a:p>
          <a:p>
            <a:pPr lvl="1"/>
            <a:r>
              <a:rPr lang="en-US" altLang="en-US"/>
              <a:t>Incorrect fact 		- 10-30%</a:t>
            </a:r>
          </a:p>
          <a:p>
            <a:pPr lvl="1"/>
            <a:r>
              <a:rPr lang="en-US" altLang="en-US"/>
              <a:t>Ambiguity		-  5 -20%</a:t>
            </a:r>
          </a:p>
          <a:p>
            <a:endParaRPr lang="en-US"/>
          </a:p>
        </p:txBody>
      </p:sp>
    </p:spTree>
    <p:extLst>
      <p:ext uri="{BB962C8B-B14F-4D97-AF65-F5344CB8AC3E}">
        <p14:creationId xmlns:p14="http://schemas.microsoft.com/office/powerpoint/2010/main" val="312911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3200"/>
              <a:t>Tổng quan về Công nghệ Phần mềm</a:t>
            </a:r>
            <a:endParaRPr lang="en-US" sz="3600"/>
          </a:p>
        </p:txBody>
      </p:sp>
      <p:sp>
        <p:nvSpPr>
          <p:cNvPr id="11" name="Text Placeholder 10"/>
          <p:cNvSpPr>
            <a:spLocks noGrp="1"/>
          </p:cNvSpPr>
          <p:nvPr>
            <p:ph type="body" idx="1"/>
          </p:nvPr>
        </p:nvSpPr>
        <p:spPr/>
        <p:txBody>
          <a:bodyPr/>
          <a:lstStyle/>
          <a:p>
            <a:pPr marL="285750" indent="-285750">
              <a:buFontTx/>
              <a:buChar char="-"/>
            </a:pPr>
            <a:r>
              <a:rPr lang="en-US"/>
              <a:t>Tổng quan</a:t>
            </a:r>
          </a:p>
          <a:p>
            <a:pPr marL="285750" indent="-285750">
              <a:buFontTx/>
              <a:buChar char="-"/>
            </a:pPr>
            <a:r>
              <a:rPr lang="en-US"/>
              <a:t>Quy trình</a:t>
            </a:r>
          </a:p>
          <a:p>
            <a:pPr marL="285750" indent="-285750">
              <a:buFontTx/>
              <a:buChar char="-"/>
            </a:pPr>
            <a:r>
              <a:rPr lang="en-US"/>
              <a:t>Thách thức</a:t>
            </a:r>
          </a:p>
        </p:txBody>
      </p:sp>
    </p:spTree>
    <p:extLst>
      <p:ext uri="{BB962C8B-B14F-4D97-AF65-F5344CB8AC3E}">
        <p14:creationId xmlns:p14="http://schemas.microsoft.com/office/powerpoint/2010/main" val="10392412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Tổng kết</a:t>
            </a:r>
          </a:p>
        </p:txBody>
      </p:sp>
      <p:sp>
        <p:nvSpPr>
          <p:cNvPr id="3" name="Content Placeholder 2"/>
          <p:cNvSpPr>
            <a:spLocks noGrp="1"/>
          </p:cNvSpPr>
          <p:nvPr>
            <p:ph idx="1"/>
          </p:nvPr>
        </p:nvSpPr>
        <p:spPr/>
        <p:txBody>
          <a:bodyPr>
            <a:normAutofit fontScale="85000" lnSpcReduction="10000"/>
          </a:bodyPr>
          <a:lstStyle/>
          <a:p>
            <a:r>
              <a:rPr lang="en-US" altLang="en-US" sz="2800"/>
              <a:t>Having a good quality SRS is essential for Q&amp;P</a:t>
            </a:r>
          </a:p>
          <a:p>
            <a:r>
              <a:rPr lang="en-US" altLang="en-US" sz="2800"/>
              <a:t>The req. phase has 3 major sub phases</a:t>
            </a:r>
          </a:p>
          <a:p>
            <a:pPr lvl="1"/>
            <a:r>
              <a:rPr lang="en-US" altLang="en-US"/>
              <a:t>analysis , specification and validation</a:t>
            </a:r>
          </a:p>
          <a:p>
            <a:r>
              <a:rPr lang="en-US" altLang="en-US" sz="2800"/>
              <a:t>Analysis</a:t>
            </a:r>
          </a:p>
          <a:p>
            <a:pPr lvl="1"/>
            <a:r>
              <a:rPr lang="en-US" altLang="en-US"/>
              <a:t>for problem understanding and modeling</a:t>
            </a:r>
          </a:p>
          <a:p>
            <a:pPr lvl="1"/>
            <a:r>
              <a:rPr lang="en-US" altLang="en-US"/>
              <a:t>Methods used: SSAD,  OOA , Prototyping</a:t>
            </a:r>
          </a:p>
          <a:p>
            <a:r>
              <a:rPr lang="en-US" altLang="en-US" sz="2800"/>
              <a:t>Key properties of an SRS: correctness, completeness, consistency, traceablity, unambiguousness</a:t>
            </a:r>
          </a:p>
          <a:p>
            <a:r>
              <a:rPr lang="en-US" altLang="en-US" sz="2800"/>
              <a:t>Specification</a:t>
            </a:r>
          </a:p>
          <a:p>
            <a:pPr lvl="1"/>
            <a:r>
              <a:rPr lang="en-US" altLang="en-US"/>
              <a:t>must contain functionality, performance , interfaces and design constraints</a:t>
            </a:r>
          </a:p>
          <a:p>
            <a:pPr lvl="1"/>
            <a:r>
              <a:rPr lang="en-US" altLang="en-US"/>
              <a:t>Mostly natural languages used</a:t>
            </a:r>
          </a:p>
          <a:p>
            <a:r>
              <a:rPr lang="en-US" altLang="en-US" sz="2800"/>
              <a:t>Validation - through reviews</a:t>
            </a:r>
          </a:p>
          <a:p>
            <a:endParaRPr lang="en-US" altLang="en-US" sz="2800"/>
          </a:p>
          <a:p>
            <a:endParaRPr lang="en-US"/>
          </a:p>
        </p:txBody>
      </p:sp>
    </p:spTree>
    <p:extLst>
      <p:ext uri="{BB962C8B-B14F-4D97-AF65-F5344CB8AC3E}">
        <p14:creationId xmlns:p14="http://schemas.microsoft.com/office/powerpoint/2010/main" val="1289957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Các phương pháp đặc tả</a:t>
            </a:r>
          </a:p>
        </p:txBody>
      </p:sp>
      <p:sp>
        <p:nvSpPr>
          <p:cNvPr id="11" name="Text Placeholder 10"/>
          <p:cNvSpPr>
            <a:spLocks noGrp="1"/>
          </p:cNvSpPr>
          <p:nvPr>
            <p:ph type="body" idx="1"/>
          </p:nvPr>
        </p:nvSpPr>
        <p:spPr/>
        <p:txBody>
          <a:bodyPr/>
          <a:lstStyle/>
          <a:p>
            <a:pPr marL="285750" indent="-285750">
              <a:buFontTx/>
              <a:buChar char="-"/>
            </a:pPr>
            <a:r>
              <a:rPr lang="en-US"/>
              <a:t>Phân loại</a:t>
            </a:r>
          </a:p>
          <a:p>
            <a:pPr marL="285750" indent="-285750">
              <a:buFontTx/>
              <a:buChar char="-"/>
            </a:pPr>
            <a:r>
              <a:rPr lang="en-US"/>
              <a:t>FOrmal</a:t>
            </a:r>
          </a:p>
          <a:p>
            <a:pPr marL="285750" indent="-285750">
              <a:buFontTx/>
              <a:buChar char="-"/>
            </a:pPr>
            <a:r>
              <a:rPr lang="en-US"/>
              <a:t>Informal</a:t>
            </a:r>
          </a:p>
          <a:p>
            <a:pPr marL="285750" indent="-285750">
              <a:buFontTx/>
              <a:buChar char="-"/>
            </a:pPr>
            <a:r>
              <a:rPr lang="en-US"/>
              <a:t>SemiFormal</a:t>
            </a:r>
          </a:p>
        </p:txBody>
      </p:sp>
    </p:spTree>
    <p:extLst>
      <p:ext uri="{BB962C8B-B14F-4D97-AF65-F5344CB8AC3E}">
        <p14:creationId xmlns:p14="http://schemas.microsoft.com/office/powerpoint/2010/main" val="122344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Phân loại</a:t>
            </a:r>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95667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a:t>Các tài liệu SRS trong thực tế</a:t>
            </a:r>
            <a:endParaRPr lang="en-US"/>
          </a:p>
        </p:txBody>
      </p:sp>
      <p:sp>
        <p:nvSpPr>
          <p:cNvPr id="5" name="Text Placeholder 4"/>
          <p:cNvSpPr>
            <a:spLocks noGrp="1"/>
          </p:cNvSpPr>
          <p:nvPr>
            <p:ph type="body" idx="1"/>
          </p:nvPr>
        </p:nvSpPr>
        <p:spPr/>
        <p:txBody>
          <a:bodyPr/>
          <a:lstStyle/>
          <a:p>
            <a:r>
              <a:rPr lang="en-US"/>
              <a:t>DEMO một số tài liệu đặc tả trong thực tế</a:t>
            </a:r>
            <a:endParaRPr lang="en-US"/>
          </a:p>
        </p:txBody>
      </p:sp>
    </p:spTree>
    <p:extLst>
      <p:ext uri="{BB962C8B-B14F-4D97-AF65-F5344CB8AC3E}">
        <p14:creationId xmlns:p14="http://schemas.microsoft.com/office/powerpoint/2010/main" val="239907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Tài liệu tham khảo</a:t>
            </a:r>
            <a:endParaRPr lang="en-US"/>
          </a:p>
        </p:txBody>
      </p:sp>
      <p:sp>
        <p:nvSpPr>
          <p:cNvPr id="5" name="Text Placeholder 4"/>
          <p:cNvSpPr>
            <a:spLocks noGrp="1"/>
          </p:cNvSpPr>
          <p:nvPr>
            <p:ph type="body" idx="1"/>
          </p:nvPr>
        </p:nvSpPr>
        <p:spPr/>
        <p:txBody>
          <a:bodyPr/>
          <a:lstStyle/>
          <a:p>
            <a:pPr marL="285750" indent="-285750">
              <a:buFontTx/>
              <a:buChar char="-"/>
            </a:pPr>
            <a:r>
              <a:rPr lang="en-US"/>
              <a:t>What everything engineer should know</a:t>
            </a:r>
          </a:p>
          <a:p>
            <a:pPr marL="285750" indent="-285750">
              <a:buFontTx/>
              <a:buChar char="-"/>
            </a:pPr>
            <a:r>
              <a:rPr lang="en-US"/>
              <a:t>Các Slide thầy cho trong mục “đặc tả phần mềm”</a:t>
            </a:r>
          </a:p>
          <a:p>
            <a:pPr marL="285750" indent="-285750">
              <a:buFontTx/>
              <a:buChar char="-"/>
            </a:pPr>
            <a:endParaRPr lang="en-US"/>
          </a:p>
        </p:txBody>
      </p:sp>
    </p:spTree>
    <p:extLst>
      <p:ext uri="{BB962C8B-B14F-4D97-AF65-F5344CB8AC3E}">
        <p14:creationId xmlns:p14="http://schemas.microsoft.com/office/powerpoint/2010/main" val="2623819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a:t>
            </a:r>
            <a:endParaRPr lang="en-US"/>
          </a:p>
        </p:txBody>
      </p:sp>
      <p:sp>
        <p:nvSpPr>
          <p:cNvPr id="3" name="Text Placeholder 2"/>
          <p:cNvSpPr>
            <a:spLocks noGrp="1"/>
          </p:cNvSpPr>
          <p:nvPr>
            <p:ph type="body" idx="1"/>
          </p:nvPr>
        </p:nvSpPr>
        <p:spPr/>
        <p:txBody>
          <a:bodyPr/>
          <a:lstStyle/>
          <a:p>
            <a:r>
              <a:rPr lang="en-US"/>
              <a:t>Mời thầy và các bạn đặt câu hỏi</a:t>
            </a:r>
            <a:endParaRPr lang="en-US"/>
          </a:p>
        </p:txBody>
      </p:sp>
    </p:spTree>
    <p:extLst>
      <p:ext uri="{BB962C8B-B14F-4D97-AF65-F5344CB8AC3E}">
        <p14:creationId xmlns:p14="http://schemas.microsoft.com/office/powerpoint/2010/main" val="788291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a:t>Cảm ơn thầy và các bạn đã lắng nghe!</a:t>
            </a:r>
            <a:endParaRPr lang="en-US" sz="3200"/>
          </a:p>
        </p:txBody>
      </p:sp>
    </p:spTree>
    <p:extLst>
      <p:ext uri="{BB962C8B-B14F-4D97-AF65-F5344CB8AC3E}">
        <p14:creationId xmlns:p14="http://schemas.microsoft.com/office/powerpoint/2010/main" val="61248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Tổng quan về Kỹ nghệ Phần mềm</a:t>
            </a:r>
          </a:p>
        </p:txBody>
      </p:sp>
      <p:sp>
        <p:nvSpPr>
          <p:cNvPr id="5" name="Content Placeholder 4"/>
          <p:cNvSpPr>
            <a:spLocks noGrp="1"/>
          </p:cNvSpPr>
          <p:nvPr>
            <p:ph idx="1"/>
          </p:nvPr>
        </p:nvSpPr>
        <p:spPr/>
        <p:txBody>
          <a:bodyPr>
            <a:normAutofit/>
          </a:bodyPr>
          <a:lstStyle/>
          <a:p>
            <a:r>
              <a:rPr lang="en-US" sz="1600" b="1" i="1"/>
              <a:t>“</a:t>
            </a:r>
            <a:r>
              <a:rPr lang="vi-VN" sz="1600" b="1" i="1"/>
              <a:t>Công nghệ phần mềm</a:t>
            </a:r>
            <a:r>
              <a:rPr lang="vi-VN" sz="1600" i="1"/>
              <a:t> hay </a:t>
            </a:r>
            <a:r>
              <a:rPr lang="vi-VN" sz="1600" b="1" i="1"/>
              <a:t>kỹ nghệ phần mềm</a:t>
            </a:r>
            <a:r>
              <a:rPr lang="vi-VN" sz="1600" i="1"/>
              <a:t> (</a:t>
            </a:r>
            <a:r>
              <a:rPr lang="en-US" sz="1600" i="1"/>
              <a:t>S</a:t>
            </a:r>
            <a:r>
              <a:rPr lang="vi-VN" sz="1600" i="1"/>
              <a:t>oftware </a:t>
            </a:r>
            <a:r>
              <a:rPr lang="en-US" sz="1600" i="1"/>
              <a:t>E</a:t>
            </a:r>
            <a:r>
              <a:rPr lang="vi-VN" sz="1600" i="1"/>
              <a:t>ngineering) là sự áp dụng một cách tiếp cận có hệ thống, có kỷ luật, và định lượng được cho việc phát triển, sử dụng và bảo trì phần mềm</a:t>
            </a:r>
            <a:r>
              <a:rPr lang="en-US" sz="1600" b="1" i="1"/>
              <a:t>” - wikipedia</a:t>
            </a:r>
          </a:p>
          <a:p>
            <a:r>
              <a:rPr lang="vi-VN" sz="1600"/>
              <a:t>Ngành Công nghệ phần mềm bao gồm các kiến thức, công cụ và các phương pháp được áp dụng cho các tác vụ như phân tích, thiết kế, xây dựng, kiểm thử, và bảo trì phần mềm.</a:t>
            </a:r>
          </a:p>
          <a:p>
            <a:pPr marL="0" indent="0">
              <a:buNone/>
            </a:pPr>
            <a:endParaRPr lang="en-US" sz="1600" i="1"/>
          </a:p>
        </p:txBody>
      </p:sp>
    </p:spTree>
    <p:extLst>
      <p:ext uri="{BB962C8B-B14F-4D97-AF65-F5344CB8AC3E}">
        <p14:creationId xmlns:p14="http://schemas.microsoft.com/office/powerpoint/2010/main" val="27659272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2286000"/>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Phân tích</a:t>
            </a:r>
          </a:p>
        </p:txBody>
      </p:sp>
      <p:sp>
        <p:nvSpPr>
          <p:cNvPr id="2" name="Title 1"/>
          <p:cNvSpPr>
            <a:spLocks noGrp="1"/>
          </p:cNvSpPr>
          <p:nvPr>
            <p:ph type="title"/>
          </p:nvPr>
        </p:nvSpPr>
        <p:spPr/>
        <p:txBody>
          <a:bodyPr/>
          <a:lstStyle/>
          <a:p>
            <a:r>
              <a:rPr lang="en-US" b="1"/>
              <a:t>Quy trình cơ bản </a:t>
            </a:r>
          </a:p>
        </p:txBody>
      </p:sp>
      <p:sp>
        <p:nvSpPr>
          <p:cNvPr id="11" name="Rectangle 10"/>
          <p:cNvSpPr/>
          <p:nvPr/>
        </p:nvSpPr>
        <p:spPr>
          <a:xfrm>
            <a:off x="2286000" y="3054928"/>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Thiết kế</a:t>
            </a:r>
          </a:p>
        </p:txBody>
      </p:sp>
      <p:sp>
        <p:nvSpPr>
          <p:cNvPr id="12" name="Rectangle 11"/>
          <p:cNvSpPr/>
          <p:nvPr/>
        </p:nvSpPr>
        <p:spPr>
          <a:xfrm>
            <a:off x="3657600" y="3823856"/>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Hiện thực</a:t>
            </a:r>
          </a:p>
        </p:txBody>
      </p:sp>
      <p:sp>
        <p:nvSpPr>
          <p:cNvPr id="13" name="Rectangle 12"/>
          <p:cNvSpPr/>
          <p:nvPr/>
        </p:nvSpPr>
        <p:spPr>
          <a:xfrm>
            <a:off x="5029200" y="4648203"/>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Kiểm thử</a:t>
            </a:r>
          </a:p>
        </p:txBody>
      </p:sp>
      <p:sp>
        <p:nvSpPr>
          <p:cNvPr id="14" name="Rectangle 13"/>
          <p:cNvSpPr/>
          <p:nvPr/>
        </p:nvSpPr>
        <p:spPr>
          <a:xfrm>
            <a:off x="6400800" y="5394962"/>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Bảo trì</a:t>
            </a:r>
            <a:endParaRPr lang="en-US" b="1"/>
          </a:p>
        </p:txBody>
      </p:sp>
      <p:cxnSp>
        <p:nvCxnSpPr>
          <p:cNvPr id="16" name="Elbow Connector 15"/>
          <p:cNvCxnSpPr>
            <a:stCxn id="4" idx="2"/>
            <a:endCxn id="11" idx="1"/>
          </p:cNvCxnSpPr>
          <p:nvPr/>
        </p:nvCxnSpPr>
        <p:spPr>
          <a:xfrm rot="16200000" flipH="1">
            <a:off x="1762644" y="2787189"/>
            <a:ext cx="513312" cy="5334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1" idx="2"/>
            <a:endCxn id="12" idx="1"/>
          </p:cNvCxnSpPr>
          <p:nvPr/>
        </p:nvCxnSpPr>
        <p:spPr>
          <a:xfrm rot="16200000" flipH="1">
            <a:off x="3096144" y="3518017"/>
            <a:ext cx="513312" cy="609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2" idx="2"/>
            <a:endCxn id="13" idx="1"/>
          </p:cNvCxnSpPr>
          <p:nvPr/>
        </p:nvCxnSpPr>
        <p:spPr>
          <a:xfrm rot="16200000" flipH="1">
            <a:off x="4440035" y="4314654"/>
            <a:ext cx="568731" cy="609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3" idx="2"/>
            <a:endCxn id="14" idx="1"/>
          </p:cNvCxnSpPr>
          <p:nvPr/>
        </p:nvCxnSpPr>
        <p:spPr>
          <a:xfrm rot="16200000" flipH="1">
            <a:off x="5850429" y="5100207"/>
            <a:ext cx="491143" cy="609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64389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Thách thức </a:t>
            </a:r>
          </a:p>
        </p:txBody>
      </p:sp>
      <p:sp>
        <p:nvSpPr>
          <p:cNvPr id="3" name="Content Placeholder 2"/>
          <p:cNvSpPr>
            <a:spLocks noGrp="1"/>
          </p:cNvSpPr>
          <p:nvPr>
            <p:ph idx="1"/>
          </p:nvPr>
        </p:nvSpPr>
        <p:spPr/>
        <p:txBody>
          <a:bodyPr>
            <a:normAutofit/>
          </a:bodyPr>
          <a:lstStyle/>
          <a:p>
            <a:r>
              <a:rPr lang="en-US"/>
              <a:t>Sản phẩm:</a:t>
            </a:r>
          </a:p>
          <a:p>
            <a:pPr lvl="1"/>
            <a:r>
              <a:rPr lang="en-US"/>
              <a:t>Khách hàng mong muốn một sản phẩm có thể đáp ứng các nhu cầu của họ.</a:t>
            </a:r>
          </a:p>
          <a:p>
            <a:pPr lvl="1"/>
            <a:r>
              <a:rPr lang="en-US"/>
              <a:t>Các nhà phát triển khó có thể tạo ra một sản phẩm hoàn toàn phù hợp.</a:t>
            </a:r>
          </a:p>
          <a:p>
            <a:r>
              <a:rPr lang="en-US"/>
              <a:t>Phạm vi dự án:</a:t>
            </a:r>
          </a:p>
          <a:p>
            <a:pPr lvl="1"/>
            <a:r>
              <a:rPr lang="en-US"/>
              <a:t>Nếu nhỏ: Các yêu cầu thường đơn giản và dễ dàng phát triển.</a:t>
            </a:r>
          </a:p>
          <a:p>
            <a:pPr lvl="1"/>
            <a:r>
              <a:rPr lang="en-US"/>
              <a:t>Nếu lớn: Khó khăn, đôi khi là rất khó để tạo ra các sản phẩm sạch lỗi và đáp ứng được yêu cầu.</a:t>
            </a:r>
          </a:p>
          <a:p>
            <a:r>
              <a:rPr lang="en-US"/>
              <a:t>Kiến thức</a:t>
            </a:r>
          </a:p>
          <a:p>
            <a:pPr lvl="1"/>
            <a:r>
              <a:rPr lang="en-US"/>
              <a:t>Khách hàng: Chủ yếu là kiến thức business về lĩnh vực của họ.</a:t>
            </a:r>
          </a:p>
          <a:p>
            <a:pPr lvl="1"/>
            <a:r>
              <a:rPr lang="en-US"/>
              <a:t>Nhà phát triển: Kiến thức chuyên môn về công nghệ, kỹ thuật.</a:t>
            </a:r>
          </a:p>
          <a:p>
            <a:r>
              <a:rPr lang="en-US"/>
              <a:t>Yêu cầu:</a:t>
            </a:r>
          </a:p>
          <a:p>
            <a:pPr lvl="1"/>
            <a:r>
              <a:rPr lang="en-US"/>
              <a:t>Trong suy nghĩ của khách hàng về sản phẩm, yêu cầu đó là khả thi</a:t>
            </a:r>
          </a:p>
          <a:p>
            <a:pPr lvl="1"/>
            <a:r>
              <a:rPr lang="en-US"/>
              <a:t>Sự thay đổi yêu cầu của khách hang.</a:t>
            </a:r>
          </a:p>
          <a:p>
            <a:pPr lvl="1"/>
            <a:endParaRPr lang="en-US"/>
          </a:p>
          <a:p>
            <a:pPr lvl="1"/>
            <a:endParaRPr lang="en-US"/>
          </a:p>
          <a:p>
            <a:endParaRPr lang="en-US"/>
          </a:p>
          <a:p>
            <a:endParaRPr lang="en-US"/>
          </a:p>
          <a:p>
            <a:endParaRPr lang="en-US"/>
          </a:p>
        </p:txBody>
      </p:sp>
    </p:spTree>
    <p:extLst>
      <p:ext uri="{BB962C8B-B14F-4D97-AF65-F5344CB8AC3E}">
        <p14:creationId xmlns:p14="http://schemas.microsoft.com/office/powerpoint/2010/main" val="32534620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5785" y="2590800"/>
            <a:ext cx="7315200" cy="2763153"/>
          </a:xfrm>
        </p:spPr>
      </p:pic>
    </p:spTree>
    <p:extLst>
      <p:ext uri="{BB962C8B-B14F-4D97-AF65-F5344CB8AC3E}">
        <p14:creationId xmlns:p14="http://schemas.microsoft.com/office/powerpoint/2010/main" val="39202349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3200"/>
              <a:t>Requirement Engineering</a:t>
            </a:r>
          </a:p>
        </p:txBody>
      </p:sp>
      <p:sp>
        <p:nvSpPr>
          <p:cNvPr id="11" name="Text Placeholder 10"/>
          <p:cNvSpPr>
            <a:spLocks noGrp="1"/>
          </p:cNvSpPr>
          <p:nvPr>
            <p:ph type="body" idx="1"/>
          </p:nvPr>
        </p:nvSpPr>
        <p:spPr/>
        <p:txBody>
          <a:bodyPr>
            <a:normAutofit/>
          </a:bodyPr>
          <a:lstStyle/>
          <a:p>
            <a:pPr marL="285750" indent="-285750">
              <a:buFontTx/>
              <a:buChar char="-"/>
            </a:pPr>
            <a:r>
              <a:rPr lang="en-US"/>
              <a:t>Khái niệm</a:t>
            </a:r>
          </a:p>
          <a:p>
            <a:pPr marL="285750" indent="-285750">
              <a:buFontTx/>
              <a:buChar char="-"/>
            </a:pPr>
            <a:r>
              <a:rPr lang="en-US"/>
              <a:t>Đặc Điểm</a:t>
            </a:r>
          </a:p>
          <a:p>
            <a:pPr marL="285750" indent="-285750">
              <a:buFontTx/>
              <a:buChar char="-"/>
            </a:pPr>
            <a:r>
              <a:rPr lang="en-US"/>
              <a:t>Vai trò</a:t>
            </a:r>
          </a:p>
          <a:p>
            <a:pPr marL="285750" indent="-285750">
              <a:buFontTx/>
              <a:buChar char="-"/>
            </a:pPr>
            <a:r>
              <a:rPr lang="en-US"/>
              <a:t>Hoạt động</a:t>
            </a:r>
          </a:p>
          <a:p>
            <a:pPr marL="285750" indent="-285750">
              <a:buFontTx/>
              <a:buChar char="-"/>
            </a:pPr>
            <a:endParaRPr lang="en-US"/>
          </a:p>
          <a:p>
            <a:pPr marL="285750" indent="-285750">
              <a:buFontTx/>
              <a:buChar char="-"/>
            </a:pPr>
            <a:endParaRPr lang="en-US"/>
          </a:p>
        </p:txBody>
      </p:sp>
    </p:spTree>
    <p:extLst>
      <p:ext uri="{BB962C8B-B14F-4D97-AF65-F5344CB8AC3E}">
        <p14:creationId xmlns:p14="http://schemas.microsoft.com/office/powerpoint/2010/main" val="875279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Khái niệm</a:t>
            </a:r>
            <a:endParaRPr lang="en-US" b="1"/>
          </a:p>
        </p:txBody>
      </p:sp>
      <p:sp>
        <p:nvSpPr>
          <p:cNvPr id="3" name="Content Placeholder 2"/>
          <p:cNvSpPr>
            <a:spLocks noGrp="1"/>
          </p:cNvSpPr>
          <p:nvPr>
            <p:ph idx="1"/>
          </p:nvPr>
        </p:nvSpPr>
        <p:spPr/>
        <p:txBody>
          <a:bodyPr/>
          <a:lstStyle/>
          <a:p>
            <a:r>
              <a:rPr lang="en-US" b="1"/>
              <a:t>Yêu cầu</a:t>
            </a:r>
            <a:r>
              <a:rPr lang="en-US"/>
              <a:t> là gì?</a:t>
            </a:r>
          </a:p>
          <a:p>
            <a:pPr lvl="1"/>
            <a:r>
              <a:rPr lang="en-US"/>
              <a:t>Là một phát biểu có thể mơ hồ, trừu tượng (như các dịch vụ, ràng buộc) cần được chi tiết hóa cụ thể hay là các đặc tả chi tiết, chính thức mà hệ thống phần mềm cần thực hiện được.</a:t>
            </a:r>
          </a:p>
          <a:p>
            <a:pPr lvl="1"/>
            <a:r>
              <a:rPr lang="en-US"/>
              <a:t>Bởi vì mục đích diễn tả khác nhau nên các yêu cầu có thể có mức độ chi tiết khác nhau.</a:t>
            </a:r>
          </a:p>
          <a:p>
            <a:r>
              <a:rPr lang="en-US" b="1"/>
              <a:t>Kỹ thuật Yêu cầu</a:t>
            </a:r>
            <a:r>
              <a:rPr lang="en-US"/>
              <a:t>(R.E) là gì?</a:t>
            </a:r>
          </a:p>
          <a:p>
            <a:pPr lvl="1"/>
            <a:r>
              <a:rPr lang="en-US"/>
              <a:t>Là một giai đoạn (subdiscipline) trong Công nghệ phần mềm.</a:t>
            </a:r>
          </a:p>
          <a:p>
            <a:pPr lvl="1"/>
            <a:r>
              <a:rPr lang="en-US"/>
              <a:t>Tập trung vào việc tìm ra cá mục tiêu,chức năng, ràng buộc của hệ thống phần mềm.</a:t>
            </a:r>
          </a:p>
          <a:p>
            <a:pPr lvl="1"/>
            <a:r>
              <a:rPr lang="en-US"/>
              <a:t>Bao gồm các quá trình tìm hiểu, ghi chép, phân tích, phê chuẩn và quản lý các yêu cầu.</a:t>
            </a:r>
          </a:p>
          <a:p>
            <a:pPr lvl="1"/>
            <a:r>
              <a:rPr lang="en-US"/>
              <a:t>Có nhiều cách tiếp cận khác nhau, cách này có thể hoàn thiện hơn cách kia.</a:t>
            </a:r>
          </a:p>
          <a:p>
            <a:pPr lvl="1"/>
            <a:r>
              <a:rPr lang="en-US"/>
              <a:t>Tuy nhiên, bất kỳ cách thức nào cũng đều có phương pháp luận riêng được định nghĩa đầy đủ và các tài liệu cần có cho mỗi giai đoạn.</a:t>
            </a:r>
            <a:endParaRPr lang="en-US"/>
          </a:p>
          <a:p>
            <a:pPr lvl="1"/>
            <a:endParaRPr lang="en-US"/>
          </a:p>
        </p:txBody>
      </p:sp>
    </p:spTree>
    <p:extLst>
      <p:ext uri="{BB962C8B-B14F-4D97-AF65-F5344CB8AC3E}">
        <p14:creationId xmlns:p14="http://schemas.microsoft.com/office/powerpoint/2010/main" val="1013474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ED80E12-3BE9-4746-820E-FFB249F467F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003AC8-209A-4321-A17C-1B7A206433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1851</TotalTime>
  <Words>2137</Words>
  <Application>Microsoft Office PowerPoint</Application>
  <PresentationFormat>On-screen Show (4:3)</PresentationFormat>
  <Paragraphs>304</Paragraphs>
  <Slides>36</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Constantia</vt:lpstr>
      <vt:lpstr>Tahoma</vt:lpstr>
      <vt:lpstr>Times New Roman</vt:lpstr>
      <vt:lpstr>Verdana</vt:lpstr>
      <vt:lpstr>Wingdings</vt:lpstr>
      <vt:lpstr>Wingdings 2</vt:lpstr>
      <vt:lpstr>Books Classic 16x9</vt:lpstr>
      <vt:lpstr>Đặc tả Phần mềm</vt:lpstr>
      <vt:lpstr>NỘI DUNG TRÌNH BÀY</vt:lpstr>
      <vt:lpstr>Tổng quan về Công nghệ Phần mềm</vt:lpstr>
      <vt:lpstr>Tổng quan về Kỹ nghệ Phần mềm</vt:lpstr>
      <vt:lpstr>Quy trình cơ bản </vt:lpstr>
      <vt:lpstr>Thách thức </vt:lpstr>
      <vt:lpstr>PowerPoint Presentation</vt:lpstr>
      <vt:lpstr>Requirement Engineering</vt:lpstr>
      <vt:lpstr>Khái niệm</vt:lpstr>
      <vt:lpstr>Đặc điểm</vt:lpstr>
      <vt:lpstr>Vai trò</vt:lpstr>
      <vt:lpstr>Các hoạt động chính</vt:lpstr>
      <vt:lpstr>Thu thập yêu cầu</vt:lpstr>
      <vt:lpstr>Phân tích yêu cầu</vt:lpstr>
      <vt:lpstr>Đặc tả yêu cầu</vt:lpstr>
      <vt:lpstr>Kiểm chứng các yêu cầu</vt:lpstr>
      <vt:lpstr>Quản lý các yêu cầu</vt:lpstr>
      <vt:lpstr>Đặc tả Yêu cầu Phần mềm</vt:lpstr>
      <vt:lpstr>Định nghĩa</vt:lpstr>
      <vt:lpstr>Mục tiêu</vt:lpstr>
      <vt:lpstr>Sự cần thiết</vt:lpstr>
      <vt:lpstr>Các đặc điểm của tài liệu SRS -</vt:lpstr>
      <vt:lpstr>Quy trình</vt:lpstr>
      <vt:lpstr>Quy trình</vt:lpstr>
      <vt:lpstr>Requirement process (…) - Analysis</vt:lpstr>
      <vt:lpstr>PowerPoint Presentation</vt:lpstr>
      <vt:lpstr>Requirement process (…) - Specification</vt:lpstr>
      <vt:lpstr>PowerPoint Presentation</vt:lpstr>
      <vt:lpstr>Requirement process (…) - Validation</vt:lpstr>
      <vt:lpstr>Tổng kết</vt:lpstr>
      <vt:lpstr>Các phương pháp đặc tả</vt:lpstr>
      <vt:lpstr>Phân loại</vt:lpstr>
      <vt:lpstr>Các tài liệu SRS trong thực tế</vt:lpstr>
      <vt:lpstr>Tài liệu tham khảo</vt:lpstr>
      <vt:lpstr>Câu hỏi</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dc:title>
  <dc:creator>Tuan Van Vu</dc:creator>
  <cp:lastModifiedBy>Tuan Van Vu</cp:lastModifiedBy>
  <cp:revision>126</cp:revision>
  <dcterms:created xsi:type="dcterms:W3CDTF">2016-10-10T13:05:19Z</dcterms:created>
  <dcterms:modified xsi:type="dcterms:W3CDTF">2016-10-30T14:05:40Z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