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63"/>
  </p:notesMasterIdLst>
  <p:handoutMasterIdLst>
    <p:handoutMasterId r:id="rId64"/>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48" r:id="rId18"/>
    <p:sldId id="349" r:id="rId19"/>
    <p:sldId id="350" r:id="rId20"/>
    <p:sldId id="319" r:id="rId21"/>
    <p:sldId id="320" r:id="rId22"/>
    <p:sldId id="322" r:id="rId23"/>
    <p:sldId id="310" r:id="rId24"/>
    <p:sldId id="311" r:id="rId25"/>
    <p:sldId id="296" r:id="rId26"/>
    <p:sldId id="298" r:id="rId27"/>
    <p:sldId id="344" r:id="rId28"/>
    <p:sldId id="300" r:id="rId29"/>
    <p:sldId id="302" r:id="rId30"/>
    <p:sldId id="305" r:id="rId31"/>
    <p:sldId id="335" r:id="rId32"/>
    <p:sldId id="347" r:id="rId33"/>
    <p:sldId id="337" r:id="rId34"/>
    <p:sldId id="338" r:id="rId35"/>
    <p:sldId id="339" r:id="rId36"/>
    <p:sldId id="340" r:id="rId37"/>
    <p:sldId id="341" r:id="rId38"/>
    <p:sldId id="343" r:id="rId39"/>
    <p:sldId id="351" r:id="rId40"/>
    <p:sldId id="345" r:id="rId41"/>
    <p:sldId id="288" r:id="rId42"/>
    <p:sldId id="328" r:id="rId43"/>
    <p:sldId id="330" r:id="rId44"/>
    <p:sldId id="352" r:id="rId45"/>
    <p:sldId id="331" r:id="rId46"/>
    <p:sldId id="353" r:id="rId47"/>
    <p:sldId id="292" r:id="rId48"/>
    <p:sldId id="354" r:id="rId49"/>
    <p:sldId id="326" r:id="rId50"/>
    <p:sldId id="355" r:id="rId51"/>
    <p:sldId id="332" r:id="rId52"/>
    <p:sldId id="356" r:id="rId53"/>
    <p:sldId id="357" r:id="rId54"/>
    <p:sldId id="329" r:id="rId55"/>
    <p:sldId id="327" r:id="rId56"/>
    <p:sldId id="333" r:id="rId57"/>
    <p:sldId id="334" r:id="rId58"/>
    <p:sldId id="325" r:id="rId59"/>
    <p:sldId id="273" r:id="rId60"/>
    <p:sldId id="324" r:id="rId61"/>
    <p:sldId id="31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434" autoAdjust="0"/>
  </p:normalViewPr>
  <p:slideViewPr>
    <p:cSldViewPr>
      <p:cViewPr varScale="1">
        <p:scale>
          <a:sx n="74" d="100"/>
          <a:sy n="74" d="100"/>
        </p:scale>
        <p:origin x="1248" y="72"/>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01/11/2016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01/11/2016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371307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24</a:t>
            </a:fld>
            <a:endParaRPr lang="en-US"/>
          </a:p>
        </p:txBody>
      </p:sp>
    </p:spTree>
    <p:extLst>
      <p:ext uri="{BB962C8B-B14F-4D97-AF65-F5344CB8AC3E}">
        <p14:creationId xmlns:p14="http://schemas.microsoft.com/office/powerpoint/2010/main" val="1964127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endParaRPr lang="en-US" baseline="0"/>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26</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28</a:t>
            </a:fld>
            <a:endParaRPr lang="en-US"/>
          </a:p>
        </p:txBody>
      </p:sp>
    </p:spTree>
    <p:extLst>
      <p:ext uri="{BB962C8B-B14F-4D97-AF65-F5344CB8AC3E}">
        <p14:creationId xmlns:p14="http://schemas.microsoft.com/office/powerpoint/2010/main" val="579899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30</a:t>
            </a:fld>
            <a:endParaRPr lang="en-US"/>
          </a:p>
        </p:txBody>
      </p:sp>
    </p:spTree>
    <p:extLst>
      <p:ext uri="{BB962C8B-B14F-4D97-AF65-F5344CB8AC3E}">
        <p14:creationId xmlns:p14="http://schemas.microsoft.com/office/powerpoint/2010/main" val="2727464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36313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36</a:t>
            </a:fld>
            <a:endParaRPr lang="en-US"/>
          </a:p>
        </p:txBody>
      </p:sp>
    </p:spTree>
    <p:extLst>
      <p:ext uri="{BB962C8B-B14F-4D97-AF65-F5344CB8AC3E}">
        <p14:creationId xmlns:p14="http://schemas.microsoft.com/office/powerpoint/2010/main" val="1571350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SRS reviewed by a group of people</a:t>
            </a:r>
          </a:p>
          <a:p>
            <a:r>
              <a:rPr lang="en-US" altLang="en-US"/>
              <a:t>Group: author, client, user, dev team rep.</a:t>
            </a:r>
          </a:p>
          <a:p>
            <a:r>
              <a:rPr lang="en-US" altLang="en-US"/>
              <a:t>Must include client and a user</a:t>
            </a:r>
          </a:p>
          <a:p>
            <a:r>
              <a:rPr lang="en-US" altLang="en-US"/>
              <a:t>Process – standard inspection process</a:t>
            </a:r>
          </a:p>
          <a:p>
            <a:r>
              <a:rPr lang="en-US" altLang="en-US"/>
              <a:t>Effectiveness - can catch 40-80% of req. errorsss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37</a:t>
            </a:fld>
            <a:endParaRPr lang="en-US"/>
          </a:p>
        </p:txBody>
      </p:sp>
    </p:spTree>
    <p:extLst>
      <p:ext uri="{BB962C8B-B14F-4D97-AF65-F5344CB8AC3E}">
        <p14:creationId xmlns:p14="http://schemas.microsoft.com/office/powerpoint/2010/main" val="3591268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38</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39</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44</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46</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14</a:t>
            </a:fld>
            <a:endParaRPr lang="en-US"/>
          </a:p>
        </p:txBody>
      </p:sp>
    </p:spTree>
    <p:extLst>
      <p:ext uri="{BB962C8B-B14F-4D97-AF65-F5344CB8AC3E}">
        <p14:creationId xmlns:p14="http://schemas.microsoft.com/office/powerpoint/2010/main" val="325149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184458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203007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92453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01/11/2016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01/11/2016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01/11/2016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01/11/2016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01/11/2016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01/11/2016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01/11/2016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01/11/2016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01/11/2016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01/11/2016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01/11/2016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01/11/2016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dirty="0"/>
              <a:t>Khi nào bắt đầu?</a:t>
            </a:r>
          </a:p>
          <a:p>
            <a:pPr lvl="1"/>
            <a:r>
              <a:rPr lang="en-US" dirty="0"/>
              <a:t>Theo lý thuyết, R.E bắt đầu với hoạt động nghiên cứu tính khả thi (feasibility study) để sinh ra tài liệu về tính khả thi của dự án (feasibility report).</a:t>
            </a:r>
          </a:p>
          <a:p>
            <a:pPr lvl="1"/>
            <a:r>
              <a:rPr lang="en-US" dirty="0"/>
              <a:t>Đôi khi nghiên cứu tính khả thi sẽ dẫn đến quyết định không tiếp tục phát triển sản phẩm đó nữa.</a:t>
            </a:r>
          </a:p>
          <a:p>
            <a:pPr lvl="1"/>
            <a:r>
              <a:rPr lang="en-US" dirty="0"/>
              <a:t>Nếu nghiên cứu tính khả thi đề nghị tiếp tục phát triển sản phẩm thì giai đoạn phân tích yêu cầu sẽ được tiến hành.</a:t>
            </a:r>
          </a:p>
          <a:p>
            <a:r>
              <a:rPr lang="en-US" dirty="0"/>
              <a:t>Sản phẩm cuối cùng:</a:t>
            </a:r>
          </a:p>
          <a:p>
            <a:pPr lvl="1"/>
            <a:r>
              <a:rPr lang="en-US" dirty="0"/>
              <a:t>Tài liệu đặc tả yêu cầu phần mềm – SRS.</a:t>
            </a:r>
            <a:br>
              <a:rPr lang="en-US" dirty="0"/>
            </a:br>
            <a:endParaRPr lang="en-US" dirty="0"/>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dirty="0"/>
              <a:t>SRS cho phép chúng ta biết được động lực cho việc phát triển hệ thống phần mềm</a:t>
            </a:r>
          </a:p>
          <a:p>
            <a:r>
              <a:rPr lang="en-US" dirty="0"/>
              <a:t>Các yêu cầu phần mềm giúp các kỹ sư quản lý sự phát triển của phần mềm qua thời gian.</a:t>
            </a:r>
          </a:p>
          <a:p>
            <a:r>
              <a:rPr lang="en-US" dirty="0"/>
              <a:t>Cách tiếp cận này phản ánh thực tế của một thế giới luôn thay đổi và nhu cầu sử dụng lại một phần đặc tả.</a:t>
            </a:r>
            <a:br>
              <a:rPr lang="en-US" dirty="0"/>
            </a:br>
            <a:endParaRPr lang="en-US" dirty="0"/>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a:xfrm>
            <a:off x="932793" y="1752600"/>
            <a:ext cx="7315200" cy="4267200"/>
          </a:xfrm>
        </p:spPr>
        <p:txBody>
          <a:bodyPr>
            <a:normAutofit/>
          </a:bodyPr>
          <a:lstStyle/>
          <a:p>
            <a:r>
              <a:rPr lang="en-US"/>
              <a:t>Thu thập yêu cầu</a:t>
            </a:r>
          </a:p>
          <a:p>
            <a:r>
              <a:rPr lang="en-US"/>
              <a:t>Mô hình hóa yêu cầu</a:t>
            </a:r>
          </a:p>
          <a:p>
            <a:r>
              <a:rPr lang="en-US"/>
              <a:t>Phân tích yêu cầu</a:t>
            </a:r>
          </a:p>
          <a:p>
            <a:r>
              <a:rPr lang="en-US"/>
              <a:t>Lập tài liệu yêu cầu</a:t>
            </a:r>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5524500" y="235712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a:t>
            </a:r>
          </a:p>
        </p:txBody>
      </p:sp>
      <p:sp>
        <p:nvSpPr>
          <p:cNvPr id="10" name="Rectangle 6"/>
          <p:cNvSpPr>
            <a:spLocks noChangeArrowheads="1"/>
          </p:cNvSpPr>
          <p:nvPr/>
        </p:nvSpPr>
        <p:spPr bwMode="auto">
          <a:xfrm>
            <a:off x="5524500" y="3277712"/>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24500" y="425951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3276600" y="5021512"/>
            <a:ext cx="165735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cxnSp>
        <p:nvCxnSpPr>
          <p:cNvPr id="25" name="Connector: Elbow 24"/>
          <p:cNvCxnSpPr>
            <a:stCxn id="11" idx="3"/>
            <a:endCxn id="10" idx="3"/>
          </p:cNvCxnSpPr>
          <p:nvPr/>
        </p:nvCxnSpPr>
        <p:spPr>
          <a:xfrm flipV="1">
            <a:off x="7277100" y="3540012"/>
            <a:ext cx="12700" cy="9862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5524500" y="2585722"/>
            <a:ext cx="12700" cy="95429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5524500" y="5250112"/>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1"/>
            <a:endCxn id="23" idx="6"/>
          </p:cNvCxnSpPr>
          <p:nvPr/>
        </p:nvCxnSpPr>
        <p:spPr>
          <a:xfrm flipH="1">
            <a:off x="4933950" y="5478712"/>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00800" y="380231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37" idx="0"/>
          </p:cNvCxnSpPr>
          <p:nvPr/>
        </p:nvCxnSpPr>
        <p:spPr>
          <a:xfrm>
            <a:off x="6400800" y="479291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14321"/>
            <a:ext cx="0" cy="46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fontScale="92500" lnSpcReduction="10000"/>
          </a:bodyPr>
          <a:lstStyle/>
          <a:p>
            <a:r>
              <a:rPr lang="en-US" dirty="0"/>
              <a:t>Vấn đề:</a:t>
            </a:r>
          </a:p>
          <a:p>
            <a:pPr lvl="1">
              <a:spcAft>
                <a:spcPts val="1200"/>
              </a:spcAft>
            </a:pPr>
            <a:r>
              <a:rPr lang="en-US" dirty="0"/>
              <a:t>Không phải lúc nào khách hàng cũng hiểu rõ cái mà họ cần, hoặc các yêu cầu thường không rõ ràng, hoặc các bên liên quan (stackholder)  diễn tả không chính xác.</a:t>
            </a:r>
          </a:p>
          <a:p>
            <a:pPr lvl="0" defTabSz="914400">
              <a:lnSpc>
                <a:spcPct val="100000"/>
              </a:lnSpc>
              <a:spcBef>
                <a:spcPts val="0"/>
              </a:spcBef>
              <a:buClrTx/>
              <a:defRPr/>
            </a:pPr>
            <a:r>
              <a:rPr lang="en-US" dirty="0"/>
              <a:t>Giải pháp :</a:t>
            </a:r>
          </a:p>
          <a:p>
            <a:pPr lvl="1" defTabSz="914400">
              <a:lnSpc>
                <a:spcPct val="100000"/>
              </a:lnSpc>
              <a:spcBef>
                <a:spcPts val="0"/>
              </a:spcBef>
              <a:buClrTx/>
              <a:defRPr/>
            </a:pPr>
            <a:r>
              <a:rPr lang="en-US" dirty="0"/>
              <a:t>Các kỹ sư cần phải cảm nhận được yêu cầu của khách hàng và nhắc nhở họ.</a:t>
            </a:r>
          </a:p>
          <a:p>
            <a:pPr lvl="1" defTabSz="914400">
              <a:lnSpc>
                <a:spcPct val="100000"/>
              </a:lnSpc>
              <a:spcBef>
                <a:spcPts val="0"/>
              </a:spcBef>
              <a:buClrTx/>
              <a:defRPr/>
            </a:pPr>
            <a:r>
              <a:rPr lang="en-US" dirty="0"/>
              <a:t>Giao tiếp với khách hàng để tìm ra các yêu cầu của họ là gì.</a:t>
            </a:r>
          </a:p>
          <a:p>
            <a:r>
              <a:rPr lang="en-US" dirty="0"/>
              <a:t>Định nghĩa:</a:t>
            </a:r>
          </a:p>
          <a:p>
            <a:pPr lvl="1"/>
            <a:r>
              <a:rPr lang="en-US" dirty="0"/>
              <a:t>Là các công việc liên quan đến việc làm việc với khách hang để xác định lĩnh vực ứng dụng, các dịch vụ mà hệ thống cần cung cấp cũng như các ràng buộc của hệ thống.</a:t>
            </a:r>
          </a:p>
          <a:p>
            <a:r>
              <a:rPr lang="en-US" dirty="0"/>
              <a:t>Những nhân tố tham gia: </a:t>
            </a:r>
          </a:p>
          <a:p>
            <a:pPr lvl="1"/>
            <a:r>
              <a:rPr lang="en-US" dirty="0"/>
              <a:t>Các bên liên quan (Stakeholder): người dùng cuối, quản lý, các kỹ sư, chuyên gia ngành, …</a:t>
            </a:r>
          </a:p>
          <a:p>
            <a:r>
              <a:rPr lang="en-US" dirty="0"/>
              <a:t>Các cách tiếp cận:</a:t>
            </a:r>
          </a:p>
          <a:p>
            <a:pPr lvl="1"/>
            <a:r>
              <a:rPr lang="en-US" dirty="0"/>
              <a:t>Joint Application Design – JAD</a:t>
            </a:r>
          </a:p>
          <a:p>
            <a:pPr lvl="1"/>
            <a:r>
              <a:rPr lang="en-US" dirty="0"/>
              <a:t>Quality Function Deployment - QFD</a:t>
            </a:r>
          </a:p>
          <a:p>
            <a:pPr lvl="1"/>
            <a:r>
              <a:rPr lang="en-US" dirty="0"/>
              <a:t>Desginer as apprentice – Thiết kế như người học việc</a:t>
            </a:r>
            <a:br>
              <a:rPr lang="en-US" dirty="0"/>
            </a:br>
            <a:endParaRPr lang="en-US" dirty="0"/>
          </a:p>
          <a:p>
            <a:endParaRPr lang="en-US" dirty="0"/>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Thiết kế ứng dụng chung (</a:t>
            </a:r>
            <a:r>
              <a:rPr lang="en-US" b="1" dirty="0"/>
              <a:t>Joint Application Design)</a:t>
            </a:r>
          </a:p>
        </p:txBody>
      </p:sp>
      <p:sp>
        <p:nvSpPr>
          <p:cNvPr id="3" name="Content Placeholder 2"/>
          <p:cNvSpPr>
            <a:spLocks noGrp="1"/>
          </p:cNvSpPr>
          <p:nvPr>
            <p:ph idx="1"/>
          </p:nvPr>
        </p:nvSpPr>
        <p:spPr>
          <a:xfrm>
            <a:off x="914400" y="1676400"/>
            <a:ext cx="7315200" cy="4572000"/>
          </a:xfrm>
        </p:spPr>
        <p:txBody>
          <a:bodyPr>
            <a:normAutofit/>
          </a:bodyPr>
          <a:lstStyle/>
          <a:p>
            <a:r>
              <a:rPr lang="en-US" dirty="0"/>
              <a:t>Được đánh giá cao trong việc tổ chức và thực hiện các cuộc họp nhằm lấy yêu cầu hệ thống</a:t>
            </a:r>
          </a:p>
          <a:p>
            <a:r>
              <a:rPr lang="en-US" dirty="0"/>
              <a:t>Mỗi cuộc họp có sự tham gia của: người dùng hệ thống, người sử hữu hệ thống và các phân tích viên</a:t>
            </a:r>
          </a:p>
          <a:p>
            <a:r>
              <a:rPr lang="en-US" dirty="0"/>
              <a:t>Giúp các kỹ sư phần mềm trong việc:</a:t>
            </a:r>
          </a:p>
          <a:p>
            <a:pPr lvl="1"/>
            <a:r>
              <a:rPr lang="en-US" dirty="0"/>
              <a:t>Tìm ra các yêu cầu cho việc đặc tả yêu cầu phần mềm</a:t>
            </a:r>
          </a:p>
          <a:p>
            <a:pPr lvl="1"/>
            <a:r>
              <a:rPr lang="en-US" dirty="0"/>
              <a:t>Thiết kế và mô tả thiết kế hệ thống</a:t>
            </a:r>
          </a:p>
          <a:p>
            <a:pPr lvl="1"/>
            <a:r>
              <a:rPr lang="en-US" dirty="0"/>
              <a:t>Code</a:t>
            </a:r>
          </a:p>
          <a:p>
            <a:pPr lvl="1"/>
            <a:r>
              <a:rPr lang="en-US" dirty="0"/>
              <a:t>Kiểm thử</a:t>
            </a:r>
          </a:p>
          <a:p>
            <a:pPr lvl="1"/>
            <a:r>
              <a:rPr lang="en-US" dirty="0"/>
              <a:t>Tài liệu hướng dẫn người dùng</a:t>
            </a:r>
          </a:p>
          <a:p>
            <a:r>
              <a:rPr lang="en-US" dirty="0"/>
              <a:t>Quy trình thực hiện JAD</a:t>
            </a:r>
          </a:p>
          <a:p>
            <a:pPr lvl="1"/>
            <a:r>
              <a:rPr lang="en-US" dirty="0"/>
              <a:t>Chọn người tham gia</a:t>
            </a:r>
          </a:p>
          <a:p>
            <a:pPr lvl="1"/>
            <a:r>
              <a:rPr lang="en-US" dirty="0"/>
              <a:t>Chuẩn bị tài liệu (agenda)</a:t>
            </a:r>
          </a:p>
          <a:p>
            <a:pPr lvl="1"/>
            <a:r>
              <a:rPr lang="en-US" dirty="0"/>
              <a:t>Chọn địa điểm</a:t>
            </a:r>
          </a:p>
        </p:txBody>
      </p:sp>
    </p:spTree>
    <p:extLst>
      <p:ext uri="{BB962C8B-B14F-4D97-AF65-F5344CB8AC3E}">
        <p14:creationId xmlns:p14="http://schemas.microsoft.com/office/powerpoint/2010/main" val="384201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Triển khai chức năng chất lượng (Quality </a:t>
            </a:r>
            <a:r>
              <a:rPr lang="en-US" b="1" dirty="0"/>
              <a:t>Function </a:t>
            </a:r>
            <a:r>
              <a:rPr lang="en-US" b="1" dirty="0" smtClean="0"/>
              <a:t>Deployment</a:t>
            </a:r>
            <a:r>
              <a:rPr lang="en-US" b="1" dirty="0"/>
              <a:t>)</a:t>
            </a:r>
          </a:p>
        </p:txBody>
      </p:sp>
      <p:sp>
        <p:nvSpPr>
          <p:cNvPr id="3" name="Content Placeholder 2"/>
          <p:cNvSpPr>
            <a:spLocks noGrp="1"/>
          </p:cNvSpPr>
          <p:nvPr>
            <p:ph idx="1"/>
          </p:nvPr>
        </p:nvSpPr>
        <p:spPr>
          <a:xfrm>
            <a:off x="914400" y="1676400"/>
            <a:ext cx="7315200" cy="4572000"/>
          </a:xfrm>
        </p:spPr>
        <p:txBody>
          <a:bodyPr>
            <a:normAutofit/>
          </a:bodyPr>
          <a:lstStyle/>
          <a:p>
            <a:r>
              <a:rPr lang="en-US" dirty="0"/>
              <a:t>Được giới thiệu vào năm 1966 </a:t>
            </a:r>
            <a:r>
              <a:rPr lang="en-US" dirty="0" smtClean="0"/>
              <a:t>bởi </a:t>
            </a:r>
            <a:r>
              <a:rPr lang="en-US" dirty="0"/>
              <a:t>Yoji Akao sử dụng trong sản xuất, công nghiệp nặng và hệ thống kỹ thuật</a:t>
            </a:r>
          </a:p>
          <a:p>
            <a:r>
              <a:rPr lang="en-US" dirty="0"/>
              <a:t>Là kỹ thuật để xác định yêu cầu của khách hàng và xác định được các điểm mà chất lượng sản phẩm được đảm bảo trong toàn bộ quá trình phát triển</a:t>
            </a:r>
          </a:p>
          <a:p>
            <a:r>
              <a:rPr lang="en-US" dirty="0"/>
              <a:t>Cung cấp cấu trúc cho việc lắng nghe cái khách hàng muốn và cần. Sau đó chuyển </a:t>
            </a:r>
            <a:r>
              <a:rPr lang="en-US" dirty="0" smtClean="0"/>
              <a:t>chúng (tiếng nói của khách hàng) </a:t>
            </a:r>
            <a:r>
              <a:rPr lang="en-US" dirty="0"/>
              <a:t>thành tài liệu kỹ thuật</a:t>
            </a:r>
          </a:p>
          <a:p>
            <a:r>
              <a:rPr lang="en-US" dirty="0"/>
              <a:t>Giúp cải thiện việc tham gia của người dùng và người quản lý</a:t>
            </a:r>
          </a:p>
          <a:p>
            <a:r>
              <a:rPr lang="en-US" dirty="0"/>
              <a:t>Rút ngắn vòng đời phát triển sản phẩm</a:t>
            </a:r>
          </a:p>
          <a:p>
            <a:r>
              <a:rPr lang="en-US" dirty="0"/>
              <a:t>Cung cấp công cụ dự phòng trong việc tránh mất mát thông tin trong mỗi giai đoạn phát triển sản phẩm</a:t>
            </a:r>
          </a:p>
        </p:txBody>
      </p:sp>
    </p:spTree>
    <p:extLst>
      <p:ext uri="{BB962C8B-B14F-4D97-AF65-F5344CB8AC3E}">
        <p14:creationId xmlns:p14="http://schemas.microsoft.com/office/powerpoint/2010/main" val="413733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1800"/>
            <a:ext cx="7543800" cy="1168400"/>
          </a:xfrm>
        </p:spPr>
        <p:txBody>
          <a:bodyPr/>
          <a:lstStyle/>
          <a:p>
            <a:r>
              <a:rPr lang="en-US" b="1" dirty="0"/>
              <a:t>Thiết kế như người học việc </a:t>
            </a:r>
            <a:r>
              <a:rPr lang="en-US" b="1" dirty="0" smtClean="0"/>
              <a:t>(Designer as apprentice)</a:t>
            </a:r>
            <a:endParaRPr lang="en-US" b="1" dirty="0"/>
          </a:p>
        </p:txBody>
      </p:sp>
      <p:sp>
        <p:nvSpPr>
          <p:cNvPr id="3" name="Content Placeholder 2"/>
          <p:cNvSpPr>
            <a:spLocks noGrp="1"/>
          </p:cNvSpPr>
          <p:nvPr>
            <p:ph idx="1"/>
          </p:nvPr>
        </p:nvSpPr>
        <p:spPr>
          <a:xfrm>
            <a:off x="914400" y="1676400"/>
            <a:ext cx="7315200" cy="4572000"/>
          </a:xfrm>
        </p:spPr>
        <p:txBody>
          <a:bodyPr>
            <a:normAutofit/>
          </a:bodyPr>
          <a:lstStyle/>
          <a:p>
            <a:r>
              <a:rPr lang="en-US" dirty="0"/>
              <a:t>Người thiết kế phải học tất cả các công việc của khách hàng đã, đang và sẽ làm</a:t>
            </a:r>
          </a:p>
          <a:p>
            <a:r>
              <a:rPr lang="en-US" dirty="0"/>
              <a:t>Khó khăn:</a:t>
            </a:r>
          </a:p>
          <a:p>
            <a:pPr lvl="1"/>
            <a:r>
              <a:rPr lang="en-US" dirty="0"/>
              <a:t>Không phải khách hàng nào cũng có khả năng truyền đạt toàn bộ những gì họ hiểu hoặc hoàn toàn không hiểu những gì họ làm</a:t>
            </a:r>
          </a:p>
          <a:p>
            <a:pPr lvl="1"/>
            <a:r>
              <a:rPr lang="en-US" dirty="0"/>
              <a:t>Cần sự hợp tác chặc chẽ của khách hàng</a:t>
            </a:r>
          </a:p>
          <a:p>
            <a:r>
              <a:rPr lang="en-US" dirty="0"/>
              <a:t>Thuận lợi:</a:t>
            </a:r>
          </a:p>
          <a:p>
            <a:pPr lvl="1"/>
            <a:r>
              <a:rPr lang="en-US" dirty="0"/>
              <a:t>Người phân tích sẽ hiểu sâu hơn về cái mình sẽ làm</a:t>
            </a:r>
          </a:p>
          <a:p>
            <a:pPr lvl="1"/>
            <a:r>
              <a:rPr lang="en-US" dirty="0"/>
              <a:t>Tích lũy kinh nghiệm, học hỏi cái mới</a:t>
            </a:r>
          </a:p>
          <a:p>
            <a:pPr lvl="1"/>
            <a:r>
              <a:rPr lang="en-US" dirty="0"/>
              <a:t>Khách hàng nhận được sản phẩm sát với yêu cầu nhất</a:t>
            </a:r>
          </a:p>
          <a:p>
            <a:pPr lvl="1"/>
            <a:r>
              <a:rPr lang="en-US" dirty="0"/>
              <a:t>Rút ngắn thời gian phát triển sản phẩm</a:t>
            </a:r>
          </a:p>
        </p:txBody>
      </p:sp>
    </p:spTree>
    <p:extLst>
      <p:ext uri="{BB962C8B-B14F-4D97-AF65-F5344CB8AC3E}">
        <p14:creationId xmlns:p14="http://schemas.microsoft.com/office/powerpoint/2010/main" val="7290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dirty="0"/>
              <a:t>Tìm hiểu xem liệu các yêu cầu được thu thập được có rõ ràng, minh bạch, hoàn chỉnh, v.v… hay không. Sau đó giải quyết các vấn đề trên bằng cách làm việc với khách hàng.</a:t>
            </a:r>
          </a:p>
          <a:p>
            <a:r>
              <a:rPr lang="en-US" dirty="0"/>
              <a:t>Xác định các nhu cầu/điều kiện đã có để quyết định xem nên làm một sản phẩm mới hay chỉnh sửa một sản phẩm có sẵn.</a:t>
            </a:r>
          </a:p>
          <a:p>
            <a:r>
              <a:rPr lang="en-US" dirty="0"/>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dirty="0"/>
              <a:t>Yêu cầu sau khi phân tích bao gồm 2 loại: chức năng và phi chức năng</a:t>
            </a:r>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hang: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dirty="0"/>
          </a:p>
          <a:p>
            <a:r>
              <a:rPr lang="en-US" sz="2000" dirty="0"/>
              <a:t>Tổng quan về Công nghệ Phần mềm</a:t>
            </a:r>
          </a:p>
          <a:p>
            <a:r>
              <a:rPr lang="en-US" sz="2000" dirty="0"/>
              <a:t>Requirement Engineering</a:t>
            </a:r>
          </a:p>
          <a:p>
            <a:r>
              <a:rPr lang="en-US" sz="2000" dirty="0"/>
              <a:t>Đặc tả Yêu cầu Phần mềm - SRS</a:t>
            </a:r>
          </a:p>
          <a:p>
            <a:r>
              <a:rPr lang="en-US" sz="2000" dirty="0"/>
              <a:t>Các phương pháp đặc tả yêu cầu thường dùng</a:t>
            </a:r>
          </a:p>
          <a:p>
            <a:r>
              <a:rPr lang="en-US" sz="2000" dirty="0"/>
              <a:t>Các tài liệu SRS trong thực tế</a:t>
            </a:r>
          </a:p>
          <a:p>
            <a:r>
              <a:rPr lang="en-US" sz="2000" dirty="0"/>
              <a:t>Tài liệu tham khảo</a:t>
            </a:r>
          </a:p>
          <a:p>
            <a:r>
              <a:rPr lang="en-US" sz="2000"/>
              <a:t>Câu hỏi </a:t>
            </a:r>
            <a:endParaRPr lang="en-US" sz="2000" dirty="0"/>
          </a:p>
          <a:p>
            <a:pPr marL="0" indent="0">
              <a:buNone/>
            </a:pP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dirty="0"/>
              <a:t>Theo tiêu chuẩn </a:t>
            </a:r>
            <a:r>
              <a:rPr lang="en-US" dirty="0"/>
              <a:t>IEEE 830, một tài liệu SRS cần đảm bảo các yêu cầu:</a:t>
            </a:r>
            <a:endParaRPr lang="en-US" altLang="en-US" dirty="0"/>
          </a:p>
          <a:p>
            <a:pPr lvl="1"/>
            <a:r>
              <a:rPr lang="en-US" altLang="en-US" u="sng" dirty="0"/>
              <a:t>Correct</a:t>
            </a:r>
            <a:r>
              <a:rPr lang="en-US" altLang="en-US" dirty="0"/>
              <a:t> – Chính xác</a:t>
            </a:r>
          </a:p>
          <a:p>
            <a:pPr lvl="1"/>
            <a:r>
              <a:rPr lang="en-US" altLang="en-US" u="sng" dirty="0"/>
              <a:t>Complete</a:t>
            </a:r>
            <a:r>
              <a:rPr lang="en-US" altLang="en-US" dirty="0"/>
              <a:t> – Hoàn thiện</a:t>
            </a:r>
          </a:p>
          <a:p>
            <a:pPr lvl="1"/>
            <a:r>
              <a:rPr lang="en-US" altLang="en-US" u="sng" dirty="0"/>
              <a:t>Unambiguous</a:t>
            </a:r>
            <a:r>
              <a:rPr lang="en-US" altLang="en-US" dirty="0"/>
              <a:t> – Rõ  ràng</a:t>
            </a:r>
          </a:p>
          <a:p>
            <a:pPr lvl="1"/>
            <a:r>
              <a:rPr lang="en-US" altLang="en-US" u="sng" dirty="0"/>
              <a:t>Consistent</a:t>
            </a:r>
            <a:r>
              <a:rPr lang="en-US" altLang="en-US" dirty="0"/>
              <a:t> – Chặt chẽ</a:t>
            </a:r>
          </a:p>
          <a:p>
            <a:pPr lvl="1"/>
            <a:r>
              <a:rPr lang="en-US" altLang="en-US" u="sng" dirty="0"/>
              <a:t>Verifiable</a:t>
            </a:r>
            <a:r>
              <a:rPr lang="en-US" altLang="en-US" dirty="0"/>
              <a:t> – Có thể kiểm chứng</a:t>
            </a:r>
          </a:p>
          <a:p>
            <a:pPr lvl="1"/>
            <a:r>
              <a:rPr lang="en-US" altLang="en-US" u="sng" dirty="0"/>
              <a:t>Traceable</a:t>
            </a:r>
            <a:r>
              <a:rPr lang="en-US" altLang="en-US" dirty="0"/>
              <a:t> – Có thể theo dõi </a:t>
            </a:r>
          </a:p>
          <a:p>
            <a:pPr lvl="1"/>
            <a:r>
              <a:rPr lang="en-US" altLang="en-US" u="sng" dirty="0"/>
              <a:t>Modifiable</a:t>
            </a:r>
            <a:r>
              <a:rPr lang="en-US" altLang="en-US" dirty="0"/>
              <a:t> – Có thể sửa đổi</a:t>
            </a:r>
          </a:p>
          <a:p>
            <a:pPr lvl="1"/>
            <a:r>
              <a:rPr lang="en-US" altLang="en-US" u="sng" dirty="0"/>
              <a:t>Ranked for importance and/or stability</a:t>
            </a:r>
            <a:r>
              <a:rPr lang="en-US" altLang="en-US" dirty="0"/>
              <a:t> – Phân loại theo độ quan trọng/tính ổn định.</a:t>
            </a:r>
          </a:p>
          <a:p>
            <a:endParaRPr lang="en-US" dirty="0"/>
          </a:p>
        </p:txBody>
      </p:sp>
    </p:spTree>
    <p:extLst>
      <p:ext uri="{BB962C8B-B14F-4D97-AF65-F5344CB8AC3E}">
        <p14:creationId xmlns:p14="http://schemas.microsoft.com/office/powerpoint/2010/main" val="318969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3" name="Content Placeholder 2"/>
          <p:cNvSpPr>
            <a:spLocks noGrp="1"/>
          </p:cNvSpPr>
          <p:nvPr>
            <p:ph idx="1"/>
          </p:nvPr>
        </p:nvSpPr>
        <p:spPr>
          <a:xfrm>
            <a:off x="982417" y="1899300"/>
            <a:ext cx="5195456" cy="4267200"/>
          </a:xfrm>
        </p:spPr>
        <p:txBody>
          <a:bodyPr>
            <a:normAutofit/>
          </a:bodyPr>
          <a:lstStyle/>
          <a:p>
            <a:pPr lvl="0"/>
            <a:r>
              <a:rPr lang="en-US" dirty="0"/>
              <a:t>Đặc điểm: </a:t>
            </a:r>
          </a:p>
          <a:p>
            <a:pPr marL="742950" lvl="1" indent="-285750"/>
            <a:r>
              <a:rPr lang="en-US" dirty="0"/>
              <a:t>Các hoạt động này không phải tuyến tính, chúng lặp đi lặp lại và song song với nhau</a:t>
            </a:r>
          </a:p>
          <a:p>
            <a:pPr marL="742950" lvl="1" indent="-285750"/>
            <a:r>
              <a:rPr lang="en-US" dirty="0" smtClean="0"/>
              <a:t>Trong </a:t>
            </a:r>
            <a:r>
              <a:rPr lang="en-US" dirty="0"/>
              <a:t>quá trình đặc tả một yêu cầu cũng có thể giúp ta phân tích được yêu cầu đó.</a:t>
            </a:r>
          </a:p>
          <a:p>
            <a:pPr marL="742950" lvl="1" indent="-285750"/>
            <a:r>
              <a:rPr lang="en-US" dirty="0"/>
              <a:t>Thẩm định có thể cho thấy điểm không hợp lý trong quá trình đặc tả, có thể dẫn tới quá trình phân tích sâu hơn.</a:t>
            </a:r>
          </a:p>
          <a:p>
            <a:pPr marL="742950" lvl="1" indent="-285750"/>
            <a:r>
              <a:rPr lang="en-US" altLang="en-US" dirty="0"/>
              <a:t>“Chia để trị” là chiến lược cơ bản</a:t>
            </a:r>
          </a:p>
          <a:p>
            <a:pPr marL="909948" lvl="3" indent="0">
              <a:buNone/>
            </a:pPr>
            <a:r>
              <a:rPr lang="en-US" altLang="en-US" dirty="0"/>
              <a:t>Chia các phần lớn thành các phần nhỏ hơn, hiểu được mỗi phần làm gì và mối quan hệ giữa các phần</a:t>
            </a:r>
          </a:p>
          <a:p>
            <a:pPr marL="742950" lvl="1" indent="-285750"/>
            <a:r>
              <a:rPr lang="en-US" altLang="en-US" sz="1400" dirty="0"/>
              <a:t>Các quá trình này sẽ sinh ra một lượng lớn tài liệu có liên quan</a:t>
            </a:r>
          </a:p>
          <a:p>
            <a:pPr marL="683574" lvl="2" indent="0">
              <a:buNone/>
            </a:pPr>
            <a:r>
              <a:rPr lang="en-US" altLang="en-US" sz="1200" dirty="0"/>
              <a:t>	       Cách quản lý tốt các tài liệu này cũng là một thách thức khác.</a:t>
            </a:r>
          </a:p>
          <a:p>
            <a:pPr marL="742950" lvl="1" indent="-285750"/>
            <a:r>
              <a:rPr lang="en-US" altLang="en-US" sz="1400" dirty="0"/>
              <a:t>Áp dụng nhiều kỹ thuật khác nhau trong toàn bộ quá trình (DFD, UML, ...),</a:t>
            </a:r>
            <a:endParaRPr lang="en-US" dirty="0"/>
          </a:p>
        </p:txBody>
      </p:sp>
      <p:sp>
        <p:nvSpPr>
          <p:cNvPr id="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25</a:t>
            </a:fld>
            <a:endParaRPr lang="en-US" altLang="en-US">
              <a:solidFill>
                <a:schemeClr val="tx2"/>
              </a:solidFill>
            </a:endParaRP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6527701" y="1050926"/>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6465356" y="234632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6451501" y="318452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6442842" y="413585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13" name="Line 8"/>
          <p:cNvSpPr>
            <a:spLocks noChangeShapeType="1"/>
          </p:cNvSpPr>
          <p:nvPr/>
        </p:nvSpPr>
        <p:spPr bwMode="auto">
          <a:xfrm>
            <a:off x="7289701" y="4708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7289701" y="2803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7289701" y="371792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7289701" y="1923762"/>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6070501" y="341312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6070501" y="2574926"/>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6070501" y="2574926"/>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8204101" y="4403726"/>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8661301" y="2574926"/>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8204101" y="34131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8204101" y="25749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6527701" y="5026604"/>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latin typeface="Times New Roman" panose="02020603050405020304" pitchFamily="18" charset="0"/>
              </a:rPr>
              <a:t>Phân tích</a:t>
            </a:r>
            <a:endParaRPr lang="en-US" b="1"/>
          </a:p>
        </p:txBody>
      </p:sp>
      <p:sp>
        <p:nvSpPr>
          <p:cNvPr id="3" name="Content Placeholder 2"/>
          <p:cNvSpPr>
            <a:spLocks noGrp="1"/>
          </p:cNvSpPr>
          <p:nvPr>
            <p:ph idx="1"/>
          </p:nvPr>
        </p:nvSpPr>
        <p:spPr>
          <a:xfrm>
            <a:off x="914400" y="1803400"/>
            <a:ext cx="5105400" cy="4267200"/>
          </a:xfrm>
        </p:spPr>
        <p:txBody>
          <a:bodyPr>
            <a:normAutofit fontScale="92500"/>
          </a:bodyPr>
          <a:lstStyle/>
          <a:p>
            <a:pPr>
              <a:buClr>
                <a:schemeClr val="accent3"/>
              </a:buClr>
              <a:defRPr/>
            </a:pPr>
            <a:r>
              <a:rPr lang="en-US" dirty="0"/>
              <a:t>Mục tiêu: </a:t>
            </a:r>
          </a:p>
          <a:p>
            <a:pPr lvl="1">
              <a:buClr>
                <a:schemeClr val="accent3"/>
              </a:buClr>
              <a:defRPr/>
            </a:pPr>
            <a:r>
              <a:rPr lang="en-US" sz="1400" dirty="0"/>
              <a:t>Để hiểu được yêu cầu và các rang buộc của hệ thống, tạo tiền đề cho  việc đặc tả chúng.</a:t>
            </a:r>
          </a:p>
          <a:p>
            <a:pPr>
              <a:buClr>
                <a:schemeClr val="accent3"/>
              </a:buClr>
              <a:defRPr/>
            </a:pPr>
            <a:r>
              <a:rPr lang="en-US" dirty="0"/>
              <a:t>Việc phân tích có liên quan đến:</a:t>
            </a:r>
          </a:p>
          <a:p>
            <a:pPr lvl="1">
              <a:buClr>
                <a:schemeClr val="accent3"/>
              </a:buClr>
              <a:defRPr/>
            </a:pPr>
            <a:r>
              <a:rPr lang="en-US" dirty="0"/>
              <a:t>Phỏng vấn khách hàng.</a:t>
            </a:r>
          </a:p>
          <a:p>
            <a:pPr lvl="1">
              <a:buClr>
                <a:schemeClr val="accent3"/>
              </a:buClr>
              <a:defRPr/>
            </a:pPr>
            <a:r>
              <a:rPr lang="en-US" dirty="0"/>
              <a:t>Đọc các hướng dẫn (manual)</a:t>
            </a:r>
          </a:p>
          <a:p>
            <a:pPr lvl="1">
              <a:buClr>
                <a:schemeClr val="accent3"/>
              </a:buClr>
              <a:defRPr/>
            </a:pPr>
            <a:r>
              <a:rPr lang="en-US" dirty="0"/>
              <a:t>Học tập hệ thống (mà khách hang đang sử dụng) hiện tại</a:t>
            </a:r>
          </a:p>
          <a:p>
            <a:pPr lvl="1">
              <a:buClr>
                <a:schemeClr val="accent3"/>
              </a:buClr>
              <a:defRPr/>
            </a:pPr>
            <a:r>
              <a:rPr lang="en-US" dirty="0"/>
              <a:t>Giúp khách hàng hiểu được các khả năng có thể xảy ra</a:t>
            </a:r>
          </a:p>
          <a:p>
            <a:pPr lvl="1">
              <a:buClr>
                <a:schemeClr val="accent3"/>
              </a:buClr>
              <a:defRPr/>
            </a:pPr>
            <a:r>
              <a:rPr lang="en-US" dirty="0"/>
              <a:t>Tư vấn khách hàng.</a:t>
            </a:r>
            <a:r>
              <a:rPr lang="en-US" sz="1400" dirty="0"/>
              <a:t/>
            </a:r>
            <a:br>
              <a:rPr lang="en-US" sz="1400" dirty="0"/>
            </a:br>
            <a:endParaRPr lang="en-US" sz="1400" dirty="0"/>
          </a:p>
          <a:p>
            <a:r>
              <a:rPr lang="en-US" dirty="0"/>
              <a:t>Phải hiểu được công việc của tổ chức, khách hàng, người sử dụng.</a:t>
            </a:r>
          </a:p>
          <a:p>
            <a:r>
              <a:rPr lang="en-US" altLang="en-US" dirty="0"/>
              <a:t>Kỹ năng giao tiếp là cực  kỳ quan trọng</a:t>
            </a:r>
          </a:p>
          <a:p>
            <a:r>
              <a:rPr lang="en-US" altLang="en-US" dirty="0"/>
              <a:t>Có thể cần phải sử dụng nhiều kỹ thuật khác nhau</a:t>
            </a:r>
          </a:p>
          <a:p>
            <a:endParaRPr lang="en-US" dirty="0"/>
          </a:p>
        </p:txBody>
      </p:sp>
      <p:sp>
        <p:nvSpPr>
          <p:cNvPr id="4" name="Rectangle 5"/>
          <p:cNvSpPr>
            <a:spLocks noChangeArrowheads="1"/>
          </p:cNvSpPr>
          <p:nvPr/>
        </p:nvSpPr>
        <p:spPr bwMode="auto">
          <a:xfrm>
            <a:off x="6705600" y="21336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Phân tích</a:t>
            </a:r>
          </a:p>
        </p:txBody>
      </p:sp>
      <p:sp>
        <p:nvSpPr>
          <p:cNvPr id="5" name="Rectangle 6"/>
          <p:cNvSpPr>
            <a:spLocks noChangeArrowheads="1"/>
          </p:cNvSpPr>
          <p:nvPr/>
        </p:nvSpPr>
        <p:spPr bwMode="auto">
          <a:xfrm>
            <a:off x="6705600" y="29718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705600" y="3962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yêu cầu thường gặp</a:t>
            </a:r>
          </a:p>
        </p:txBody>
      </p:sp>
      <p:sp>
        <p:nvSpPr>
          <p:cNvPr id="3" name="Content Placeholder 2"/>
          <p:cNvSpPr>
            <a:spLocks noGrp="1"/>
          </p:cNvSpPr>
          <p:nvPr>
            <p:ph idx="1"/>
          </p:nvPr>
        </p:nvSpPr>
        <p:spPr/>
        <p:txBody>
          <a:bodyPr/>
          <a:lstStyle/>
          <a:p>
            <a:r>
              <a:rPr lang="en-US" dirty="0"/>
              <a:t>Yêu cầu chức năng:</a:t>
            </a:r>
          </a:p>
          <a:p>
            <a:pPr lvl="1"/>
            <a:r>
              <a:rPr lang="en-US" dirty="0"/>
              <a:t>Các phát biểu về các dịch vụ mà hệ thống cần cung cấp, làm thế nào hệ thống phản ứng lại một đầu vào nhất định, và làm hệ thống nên có hành vi như thế nào trong các tình huống cụ thể</a:t>
            </a:r>
          </a:p>
          <a:p>
            <a:r>
              <a:rPr lang="en-US" dirty="0"/>
              <a:t>Yêu cầu phi chức năng:</a:t>
            </a:r>
          </a:p>
          <a:p>
            <a:pPr lvl="1"/>
            <a:r>
              <a:rPr lang="en-US" dirty="0"/>
              <a:t>Các ràng buộc về mặt dịch vụ hoặc chức năng được cung cấp bởi hệ thống, vd như ràng buộc về mặt thời gian, hạn chế về thời gian phát triển, tiêu chuẩn, …</a:t>
            </a:r>
          </a:p>
          <a:p>
            <a:pPr lvl="1"/>
            <a:endParaRPr lang="en-US" dirty="0"/>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tả</a:t>
            </a:r>
          </a:p>
        </p:txBody>
      </p:sp>
      <p:sp>
        <p:nvSpPr>
          <p:cNvPr id="3" name="Content Placeholder 2"/>
          <p:cNvSpPr>
            <a:spLocks noGrp="1"/>
          </p:cNvSpPr>
          <p:nvPr>
            <p:ph idx="1"/>
          </p:nvPr>
        </p:nvSpPr>
        <p:spPr>
          <a:xfrm>
            <a:off x="914400" y="1803400"/>
            <a:ext cx="5181600" cy="4267200"/>
          </a:xfrm>
        </p:spPr>
        <p:txBody>
          <a:bodyPr>
            <a:normAutofit/>
          </a:bodyPr>
          <a:lstStyle/>
          <a:p>
            <a:pPr marL="274320" indent="-274320">
              <a:buClr>
                <a:schemeClr val="accent3"/>
              </a:buClr>
              <a:buFont typeface="Wingdings 2"/>
              <a:buChar char=""/>
              <a:defRPr/>
            </a:pPr>
            <a:r>
              <a:rPr lang="en-US" dirty="0"/>
              <a:t>Kết quả sau bước này sẽ là tiền đề để tạo nên tài liệu SRS</a:t>
            </a:r>
          </a:p>
          <a:p>
            <a:pPr marL="274320" indent="-274320">
              <a:buClr>
                <a:schemeClr val="accent3"/>
              </a:buClr>
              <a:buFont typeface="Wingdings 2"/>
              <a:buChar char=""/>
              <a:defRPr/>
            </a:pPr>
            <a:r>
              <a:rPr lang="en-US" dirty="0"/>
              <a:t>Không dễ dàng gì để chuyển đổi các yêu cầu trực tiếp từ quá trình phân tích thành các đặc tả.</a:t>
            </a:r>
          </a:p>
          <a:p>
            <a:pPr marL="274320" indent="-274320">
              <a:buClr>
                <a:schemeClr val="accent3"/>
              </a:buClr>
              <a:buFont typeface="Wingdings 2"/>
              <a:buChar char=""/>
              <a:defRPr/>
            </a:pPr>
            <a:r>
              <a:rPr lang="en-US" dirty="0"/>
              <a:t>Các kiến thức được yêu cầu về hệ thống trong quá trình phân tích được sử dụng lại trong quá trình đặc tả</a:t>
            </a:r>
          </a:p>
          <a:p>
            <a:pPr marL="274320" indent="-274320">
              <a:buClr>
                <a:schemeClr val="accent3"/>
              </a:buClr>
              <a:buFont typeface="Wingdings 2"/>
              <a:buChar char=""/>
              <a:defRPr/>
            </a:pPr>
            <a:r>
              <a:rPr lang="en-US" dirty="0"/>
              <a:t>Lựa chọn phương pháp đặc tả phù hợp với đặc điểm của các yêu cầu.</a:t>
            </a:r>
          </a:p>
          <a:p>
            <a:endParaRPr lang="en-US" dirty="0"/>
          </a:p>
        </p:txBody>
      </p:sp>
      <p:sp>
        <p:nvSpPr>
          <p:cNvPr id="4" name="Rectangle 5"/>
          <p:cNvSpPr>
            <a:spLocks noChangeArrowheads="1"/>
          </p:cNvSpPr>
          <p:nvPr/>
        </p:nvSpPr>
        <p:spPr bwMode="auto">
          <a:xfrm>
            <a:off x="6705600" y="182967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705600" y="26678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Đặc tả</a:t>
            </a:r>
          </a:p>
        </p:txBody>
      </p:sp>
      <p:sp>
        <p:nvSpPr>
          <p:cNvPr id="6" name="Rectangle 7"/>
          <p:cNvSpPr>
            <a:spLocks noChangeArrowheads="1"/>
          </p:cNvSpPr>
          <p:nvPr/>
        </p:nvSpPr>
        <p:spPr bwMode="auto">
          <a:xfrm>
            <a:off x="6705600" y="36584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191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286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20127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831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Ngôn ngữ đặc tả</a:t>
            </a:r>
          </a:p>
        </p:txBody>
      </p:sp>
      <p:sp>
        <p:nvSpPr>
          <p:cNvPr id="3" name="Content Placeholder 2"/>
          <p:cNvSpPr>
            <a:spLocks noGrp="1"/>
          </p:cNvSpPr>
          <p:nvPr>
            <p:ph idx="1"/>
          </p:nvPr>
        </p:nvSpPr>
        <p:spPr/>
        <p:txBody>
          <a:bodyPr/>
          <a:lstStyle/>
          <a:p>
            <a:r>
              <a:rPr lang="en-US" altLang="en-US" dirty="0"/>
              <a:t>Ngôn ngữ đó phải hỗ trợ các đặc điểm mong muốn của SRS </a:t>
            </a:r>
          </a:p>
          <a:p>
            <a:r>
              <a:rPr lang="en-US" altLang="en-US" dirty="0"/>
              <a:t>Ngôn ngữ đặc tả (formal languag) có độ chính xác cao và rõ rang nhưng khó để nắm bắt và sử dụng.</a:t>
            </a:r>
          </a:p>
          <a:p>
            <a:r>
              <a:rPr lang="en-US" altLang="en-US" dirty="0"/>
              <a:t>Ngôn ngữ tự nhiên vẫn được sử dụng, tuy nhiên vẫn cần phải kèm theo các cấu trúc trong tài liệu.</a:t>
            </a:r>
          </a:p>
          <a:p>
            <a:r>
              <a:rPr lang="en-US" altLang="en-US" dirty="0"/>
              <a:t>Ngôn ngữ đặc tả thường được dùng cho tính năng đặc biệt và cực kỳ quan trọng của hệ thống của hệ thống</a:t>
            </a:r>
          </a:p>
          <a:p>
            <a:endParaRPr lang="en-US" altLang="en-US" dirty="0"/>
          </a:p>
        </p:txBody>
      </p:sp>
    </p:spTree>
    <p:extLst>
      <p:ext uri="{BB962C8B-B14F-4D97-AF65-F5344CB8AC3E}">
        <p14:creationId xmlns:p14="http://schemas.microsoft.com/office/powerpoint/2010/main" val="2522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thành phần trong tài liệu SRS</a:t>
            </a:r>
          </a:p>
        </p:txBody>
      </p:sp>
      <p:sp>
        <p:nvSpPr>
          <p:cNvPr id="3" name="Content Placeholder 2"/>
          <p:cNvSpPr>
            <a:spLocks noGrp="1"/>
          </p:cNvSpPr>
          <p:nvPr>
            <p:ph idx="1"/>
          </p:nvPr>
        </p:nvSpPr>
        <p:spPr/>
        <p:txBody>
          <a:bodyPr/>
          <a:lstStyle/>
          <a:p>
            <a:r>
              <a:rPr lang="en-US" altLang="en-US" dirty="0"/>
              <a:t>SRS cần chứa những gì?</a:t>
            </a:r>
          </a:p>
          <a:p>
            <a:pPr lvl="1"/>
            <a:r>
              <a:rPr lang="en-US" altLang="en-US" dirty="0"/>
              <a:t>Làm rõ vấn đề này sẽ giúp đảm bảo tính hoàn thiện của tài liệu</a:t>
            </a:r>
          </a:p>
          <a:p>
            <a:r>
              <a:rPr lang="en-US" altLang="en-US" dirty="0"/>
              <a:t>Một tài liệu SRS cần làm ghi rõ các yêu cầu về:</a:t>
            </a:r>
          </a:p>
          <a:p>
            <a:pPr lvl="1"/>
            <a:r>
              <a:rPr lang="en-US" altLang="en-US" dirty="0"/>
              <a:t>Functionality -  Tính năng</a:t>
            </a:r>
          </a:p>
          <a:p>
            <a:pPr lvl="1"/>
            <a:r>
              <a:rPr lang="en-US" altLang="en-US" dirty="0"/>
              <a:t>Performance – Hiệu suất</a:t>
            </a:r>
          </a:p>
          <a:p>
            <a:pPr lvl="1"/>
            <a:r>
              <a:rPr lang="en-US" altLang="en-US" dirty="0"/>
              <a:t>Design constraints – Ràng buộc thiết kế</a:t>
            </a:r>
          </a:p>
          <a:p>
            <a:pPr lvl="1"/>
            <a:r>
              <a:rPr lang="en-US" altLang="en-US" dirty="0"/>
              <a:t>External interfaces – Các giao tiếp bên ngoài</a:t>
            </a:r>
          </a:p>
          <a:p>
            <a:endParaRPr lang="en-US" dirty="0"/>
          </a:p>
        </p:txBody>
      </p:sp>
    </p:spTree>
    <p:extLst>
      <p:ext uri="{BB962C8B-B14F-4D97-AF65-F5344CB8AC3E}">
        <p14:creationId xmlns:p14="http://schemas.microsoft.com/office/powerpoint/2010/main" val="15916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chức năng</a:t>
            </a:r>
          </a:p>
        </p:txBody>
      </p:sp>
      <p:sp>
        <p:nvSpPr>
          <p:cNvPr id="3" name="Content Placeholder 2"/>
          <p:cNvSpPr>
            <a:spLocks noGrp="1"/>
          </p:cNvSpPr>
          <p:nvPr>
            <p:ph idx="1"/>
          </p:nvPr>
        </p:nvSpPr>
        <p:spPr/>
        <p:txBody>
          <a:bodyPr>
            <a:normAutofit/>
          </a:bodyPr>
          <a:lstStyle/>
          <a:p>
            <a:r>
              <a:rPr lang="en-US"/>
              <a:t>Trái tim của tài liệu SRS; phần lớn các đặc tả kỹ thuật là do chúng tạo nên</a:t>
            </a:r>
          </a:p>
          <a:p>
            <a:r>
              <a:rPr lang="en-US"/>
              <a:t>Đặc tả tất cả các chức năng mà hệ thống phải hỗ trợ</a:t>
            </a:r>
          </a:p>
          <a:p>
            <a:r>
              <a:rPr lang="en-US"/>
              <a:t>Cần có đầu ra tương ứng với đầu vào và mối quan hệ giữa chúng</a:t>
            </a:r>
          </a:p>
          <a:p>
            <a:r>
              <a:rPr lang="en-US"/>
              <a:t>Tất cả các hoạt động mà hệ thống cần làm</a:t>
            </a:r>
          </a:p>
          <a:p>
            <a:r>
              <a:rPr lang="en-US"/>
              <a:t>Phải xác định hành vi của hệ thống đối với các đầu vào không hợp lệ,</a:t>
            </a:r>
          </a:p>
          <a:p>
            <a:endParaRPr lang="en-US"/>
          </a:p>
          <a:p>
            <a:endParaRPr lang="en-US"/>
          </a:p>
          <a:p>
            <a:endParaRPr lang="en-US"/>
          </a:p>
        </p:txBody>
      </p:sp>
    </p:spTree>
    <p:extLst>
      <p:ext uri="{BB962C8B-B14F-4D97-AF65-F5344CB8AC3E}">
        <p14:creationId xmlns:p14="http://schemas.microsoft.com/office/powerpoint/2010/main" val="1346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hiệu suất</a:t>
            </a:r>
          </a:p>
        </p:txBody>
      </p:sp>
      <p:sp>
        <p:nvSpPr>
          <p:cNvPr id="3" name="Content Placeholder 2"/>
          <p:cNvSpPr>
            <a:spLocks noGrp="1"/>
          </p:cNvSpPr>
          <p:nvPr>
            <p:ph idx="1"/>
          </p:nvPr>
        </p:nvSpPr>
        <p:spPr/>
        <p:txBody>
          <a:bodyPr/>
          <a:lstStyle/>
          <a:p>
            <a:r>
              <a:rPr lang="en-US" dirty="0"/>
              <a:t>Tất cả </a:t>
            </a:r>
            <a:r>
              <a:rPr lang="en-US"/>
              <a:t>các ràng </a:t>
            </a:r>
            <a:r>
              <a:rPr lang="en-US" dirty="0"/>
              <a:t>buộc về mặt hiệu suất của hệ thống phần mềm,</a:t>
            </a:r>
          </a:p>
          <a:p>
            <a:r>
              <a:rPr lang="en-US" dirty="0"/>
              <a:t>Thông thường là về thời gian đáp ứng, thông lượng, v.v… (động – có thể thay đổi), dung lượng (tĩnh – cố định),</a:t>
            </a:r>
          </a:p>
          <a:p>
            <a:r>
              <a:rPr lang="en-US" dirty="0"/>
              <a:t>Cần phải là các khái niệm đo lường được.</a:t>
            </a:r>
          </a:p>
          <a:p>
            <a:r>
              <a:rPr lang="en-US" dirty="0"/>
              <a:t>Ví dụ: </a:t>
            </a:r>
          </a:p>
          <a:p>
            <a:pPr lvl="1"/>
            <a:r>
              <a:rPr lang="en-US" dirty="0"/>
              <a:t>Thời gian phản hồi </a:t>
            </a:r>
            <a:r>
              <a:rPr lang="en-US"/>
              <a:t>nên ít </a:t>
            </a:r>
            <a:r>
              <a:rPr lang="en-US" dirty="0"/>
              <a:t>hơn xx giây.</a:t>
            </a:r>
          </a:p>
          <a:p>
            <a:pPr lvl="1"/>
            <a:r>
              <a:rPr lang="en-US" dirty="0"/>
              <a:t>Dung lượng ổ đĩa chiếm dụng ít hơn 1 TB.</a:t>
            </a:r>
          </a:p>
          <a:p>
            <a:endParaRPr lang="en-US" dirty="0"/>
          </a:p>
          <a:p>
            <a:endParaRPr lang="en-US" dirty="0"/>
          </a:p>
          <a:p>
            <a:endParaRPr lang="en-US" dirty="0"/>
          </a:p>
        </p:txBody>
      </p:sp>
    </p:spTree>
    <p:extLst>
      <p:ext uri="{BB962C8B-B14F-4D97-AF65-F5344CB8AC3E}">
        <p14:creationId xmlns:p14="http://schemas.microsoft.com/office/powerpoint/2010/main" val="19487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Ràng buộc về thiết kế</a:t>
            </a:r>
          </a:p>
        </p:txBody>
      </p:sp>
      <p:sp>
        <p:nvSpPr>
          <p:cNvPr id="3" name="Content Placeholder 2"/>
          <p:cNvSpPr>
            <a:spLocks noGrp="1"/>
          </p:cNvSpPr>
          <p:nvPr>
            <p:ph idx="1"/>
          </p:nvPr>
        </p:nvSpPr>
        <p:spPr/>
        <p:txBody>
          <a:bodyPr/>
          <a:lstStyle/>
          <a:p>
            <a:r>
              <a:rPr lang="en-US" dirty="0"/>
              <a:t>Các yếu tố trong </a:t>
            </a:r>
            <a:r>
              <a:rPr lang="en-US"/>
              <a:t>môi trường mà khách hàng sử dụng hệ thống </a:t>
            </a:r>
            <a:r>
              <a:rPr lang="en-US" dirty="0"/>
              <a:t>sẽ hạn chế các lựa chọn thiết kế </a:t>
            </a:r>
            <a:r>
              <a:rPr lang="en-US"/>
              <a:t>hệ thống.</a:t>
            </a:r>
            <a:endParaRPr lang="en-US" dirty="0"/>
          </a:p>
          <a:p>
            <a:r>
              <a:rPr lang="en-US" dirty="0"/>
              <a:t>Một vài ràng buộc:</a:t>
            </a:r>
          </a:p>
          <a:p>
            <a:pPr lvl="1"/>
            <a:r>
              <a:rPr lang="en-US" dirty="0"/>
              <a:t>Tuân thủ tiêu </a:t>
            </a:r>
            <a:r>
              <a:rPr lang="en-US"/>
              <a:t>chuẩn đã có nhằm </a:t>
            </a:r>
            <a:r>
              <a:rPr lang="en-US" dirty="0"/>
              <a:t>tương thích với hệ </a:t>
            </a:r>
            <a:r>
              <a:rPr lang="en-US"/>
              <a:t>thống khác.</a:t>
            </a:r>
            <a:endParaRPr lang="en-US" dirty="0"/>
          </a:p>
          <a:p>
            <a:pPr lvl="1"/>
            <a:r>
              <a:rPr lang="en-US" dirty="0"/>
              <a:t>Hạn </a:t>
            </a:r>
            <a:r>
              <a:rPr lang="en-US"/>
              <a:t>chế về mặt phần cứng.</a:t>
            </a:r>
            <a:endParaRPr lang="en-US" dirty="0"/>
          </a:p>
          <a:p>
            <a:pPr lvl="1"/>
            <a:r>
              <a:rPr lang="en-US" dirty="0"/>
              <a:t>Độ tin cậy, khả năng chịu lỗi, yêu cầu </a:t>
            </a:r>
            <a:r>
              <a:rPr lang="en-US"/>
              <a:t>sao lưu.</a:t>
            </a:r>
            <a:endParaRPr lang="en-US" dirty="0"/>
          </a:p>
          <a:p>
            <a:pPr lvl="1"/>
            <a:r>
              <a:rPr lang="en-US" dirty="0"/>
              <a:t>Độ bảo mật.</a:t>
            </a:r>
          </a:p>
          <a:p>
            <a:endParaRPr lang="en-US" dirty="0"/>
          </a:p>
        </p:txBody>
      </p:sp>
    </p:spTree>
    <p:extLst>
      <p:ext uri="{BB962C8B-B14F-4D97-AF65-F5344CB8AC3E}">
        <p14:creationId xmlns:p14="http://schemas.microsoft.com/office/powerpoint/2010/main" val="11392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Giao tiếp bên ngoài</a:t>
            </a:r>
          </a:p>
        </p:txBody>
      </p:sp>
      <p:sp>
        <p:nvSpPr>
          <p:cNvPr id="3" name="Content Placeholder 2"/>
          <p:cNvSpPr>
            <a:spLocks noGrp="1"/>
          </p:cNvSpPr>
          <p:nvPr>
            <p:ph idx="1"/>
          </p:nvPr>
        </p:nvSpPr>
        <p:spPr/>
        <p:txBody>
          <a:bodyPr/>
          <a:lstStyle/>
          <a:p>
            <a:r>
              <a:rPr lang="en-US"/>
              <a:t>Tất cả các tương tác của phần mềm với con người, phần mềm, phần cứng, …</a:t>
            </a:r>
          </a:p>
          <a:p>
            <a:r>
              <a:rPr lang="en-US"/>
              <a:t>Giao diện người dùng là quan trọng nhất</a:t>
            </a:r>
          </a:p>
          <a:p>
            <a:r>
              <a:rPr lang="en-US"/>
              <a:t>Nên tránh các yêu cầu chung về mức độ “thân thiện” của hệ thống.</a:t>
            </a:r>
          </a:p>
          <a:p>
            <a:r>
              <a:rPr lang="en-US"/>
              <a:t>Các thông tin trên cũng cần phải được kiểm chứng rõ ràng</a:t>
            </a:r>
          </a:p>
        </p:txBody>
      </p:sp>
    </p:spTree>
    <p:extLst>
      <p:ext uri="{BB962C8B-B14F-4D97-AF65-F5344CB8AC3E}">
        <p14:creationId xmlns:p14="http://schemas.microsoft.com/office/powerpoint/2010/main" val="32440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vi-VN" altLang="en-US" dirty="0">
                <a:latin typeface="Constantia" panose="02030602050306030303" pitchFamily="18" charset="0"/>
              </a:rPr>
              <a:t>Tiêu chuẩn này của SRS được đề ra bởi IEEE</a:t>
            </a:r>
            <a:r>
              <a:rPr lang="en-US" altLang="en-US" dirty="0">
                <a:latin typeface="Constantia" panose="02030602050306030303" pitchFamily="18" charset="0"/>
              </a:rPr>
              <a:t>:</a:t>
            </a:r>
          </a:p>
          <a:p>
            <a:r>
              <a:rPr lang="en-US" altLang="en-US" dirty="0"/>
              <a:t>Giới thiệu</a:t>
            </a:r>
          </a:p>
          <a:p>
            <a:pPr lvl="1"/>
            <a:r>
              <a:rPr lang="vi-VN" altLang="en-US" dirty="0">
                <a:latin typeface="Constantia" panose="02030602050306030303" pitchFamily="18" charset="0"/>
              </a:rPr>
              <a:t>Mục đích, mục tiêu cơ bản của hệ thống,</a:t>
            </a:r>
          </a:p>
          <a:p>
            <a:pPr lvl="1"/>
            <a:r>
              <a:rPr lang="vi-VN" altLang="en-US" dirty="0">
                <a:latin typeface="Constantia" panose="02030602050306030303" pitchFamily="18" charset="0"/>
              </a:rPr>
              <a:t>Phạm vi của hệ thống</a:t>
            </a:r>
            <a:r>
              <a:rPr lang="en-US" altLang="en-US" dirty="0">
                <a:latin typeface="Constantia" panose="02030602050306030303" pitchFamily="18" charset="0"/>
              </a:rPr>
              <a:t>:</a:t>
            </a:r>
            <a:r>
              <a:rPr lang="vi-VN" altLang="en-US" dirty="0">
                <a:latin typeface="Constantia" panose="02030602050306030303" pitchFamily="18" charset="0"/>
              </a:rPr>
              <a:t> làm</a:t>
            </a:r>
            <a:r>
              <a:rPr lang="en-US" altLang="en-US" dirty="0">
                <a:latin typeface="Constantia" panose="02030602050306030303" pitchFamily="18" charset="0"/>
              </a:rPr>
              <a:t> những gì</a:t>
            </a:r>
            <a:r>
              <a:rPr lang="vi-VN" altLang="en-US" dirty="0">
                <a:latin typeface="Constantia" panose="02030602050306030303" pitchFamily="18" charset="0"/>
              </a:rPr>
              <a:t>, không làm</a:t>
            </a:r>
            <a:r>
              <a:rPr lang="en-US" altLang="en-US" dirty="0">
                <a:latin typeface="Constantia" panose="02030602050306030303" pitchFamily="18" charset="0"/>
              </a:rPr>
              <a:t> những gì.</a:t>
            </a:r>
          </a:p>
          <a:p>
            <a:pPr lvl="1"/>
            <a:r>
              <a:rPr lang="en-US" altLang="en-US" dirty="0">
                <a:latin typeface="Constantia" panose="02030602050306030303" pitchFamily="18" charset="0"/>
              </a:rPr>
              <a:t>Các định nghĩa và từ viết tắt.</a:t>
            </a:r>
          </a:p>
          <a:p>
            <a:pPr lvl="1"/>
            <a:r>
              <a:rPr lang="en-US" altLang="en-US" dirty="0">
                <a:latin typeface="Constantia" panose="02030602050306030303" pitchFamily="18" charset="0"/>
              </a:rPr>
              <a:t>Các liên kết (references)</a:t>
            </a:r>
            <a:endParaRPr lang="vi-VN" altLang="en-US" dirty="0">
              <a:latin typeface="Constantia" panose="02030602050306030303" pitchFamily="18" charset="0"/>
            </a:endParaRPr>
          </a:p>
          <a:p>
            <a:pPr lvl="1"/>
            <a:r>
              <a:rPr lang="vi-VN" altLang="en-US" dirty="0">
                <a:latin typeface="Constantia" panose="02030602050306030303" pitchFamily="18" charset="0"/>
              </a:rPr>
              <a:t>Tổng quan</a:t>
            </a:r>
            <a:endParaRPr lang="en-US" altLang="en-US" dirty="0"/>
          </a:p>
        </p:txBody>
      </p:sp>
      <p:pic>
        <p:nvPicPr>
          <p:cNvPr id="5" name="Picture 4"/>
          <p:cNvPicPr>
            <a:picLocks noChangeAspect="1"/>
          </p:cNvPicPr>
          <p:nvPr/>
        </p:nvPicPr>
        <p:blipFill>
          <a:blip r:embed="rId3"/>
          <a:stretch>
            <a:fillRect/>
          </a:stretch>
        </p:blipFill>
        <p:spPr>
          <a:xfrm>
            <a:off x="4800600" y="1355068"/>
            <a:ext cx="3810000" cy="4733925"/>
          </a:xfrm>
          <a:prstGeom prst="rect">
            <a:avLst/>
          </a:prstGeom>
        </p:spPr>
      </p:pic>
    </p:spTree>
    <p:extLst>
      <p:ext uri="{BB962C8B-B14F-4D97-AF65-F5344CB8AC3E}">
        <p14:creationId xmlns:p14="http://schemas.microsoft.com/office/powerpoint/2010/main" val="42587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00600" y="1355068"/>
            <a:ext cx="3810000" cy="4733925"/>
          </a:xfrm>
          <a:prstGeom prst="rect">
            <a:avLst/>
          </a:prstGeom>
        </p:spPr>
      </p:pic>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en-US" altLang="en-US" dirty="0"/>
              <a:t>Mô tả chung</a:t>
            </a:r>
          </a:p>
          <a:p>
            <a:pPr lvl="1"/>
            <a:r>
              <a:rPr lang="en-US" altLang="en-US" dirty="0">
                <a:latin typeface="Constantia" panose="02030602050306030303" pitchFamily="18" charset="0"/>
              </a:rPr>
              <a:t>Q</a:t>
            </a:r>
            <a:r>
              <a:rPr lang="vi-VN" altLang="en-US" dirty="0">
                <a:latin typeface="Constantia" panose="02030602050306030303" pitchFamily="18" charset="0"/>
              </a:rPr>
              <a:t>uan điểm</a:t>
            </a:r>
            <a:r>
              <a:rPr lang="en-US" altLang="en-US" dirty="0">
                <a:latin typeface="Constantia" panose="02030602050306030303" pitchFamily="18" charset="0"/>
              </a:rPr>
              <a:t> về</a:t>
            </a:r>
            <a:r>
              <a:rPr lang="vi-VN" altLang="en-US" dirty="0">
                <a:latin typeface="Constantia" panose="02030602050306030303" pitchFamily="18" charset="0"/>
              </a:rPr>
              <a:t> sản phẩm</a:t>
            </a:r>
          </a:p>
          <a:p>
            <a:pPr lvl="1"/>
            <a:r>
              <a:rPr lang="en-US" altLang="en-US" dirty="0">
                <a:latin typeface="Constantia" panose="02030602050306030303" pitchFamily="18" charset="0"/>
              </a:rPr>
              <a:t>C</a:t>
            </a:r>
            <a:r>
              <a:rPr lang="vi-VN" altLang="en-US" dirty="0">
                <a:latin typeface="Constantia" panose="02030602050306030303" pitchFamily="18" charset="0"/>
              </a:rPr>
              <a:t>hức năng sản phẩm</a:t>
            </a:r>
          </a:p>
          <a:p>
            <a:pPr lvl="1"/>
            <a:r>
              <a:rPr lang="en-US" altLang="en-US" dirty="0">
                <a:latin typeface="Constantia" panose="02030602050306030303" pitchFamily="18" charset="0"/>
              </a:rPr>
              <a:t>Đ</a:t>
            </a:r>
            <a:r>
              <a:rPr lang="vi-VN" altLang="en-US" dirty="0">
                <a:latin typeface="Constantia" panose="02030602050306030303" pitchFamily="18" charset="0"/>
              </a:rPr>
              <a:t>ặc điểm người sử dụng</a:t>
            </a:r>
          </a:p>
          <a:p>
            <a:pPr lvl="1"/>
            <a:r>
              <a:rPr lang="en-US" altLang="en-US" dirty="0">
                <a:latin typeface="Constantia" panose="02030602050306030303" pitchFamily="18" charset="0"/>
              </a:rPr>
              <a:t>Các g</a:t>
            </a:r>
            <a:r>
              <a:rPr lang="vi-VN" altLang="en-US" dirty="0">
                <a:latin typeface="Constantia" panose="02030602050306030303" pitchFamily="18" charset="0"/>
              </a:rPr>
              <a:t>iả định</a:t>
            </a:r>
            <a:r>
              <a:rPr lang="en-US" altLang="en-US" dirty="0">
                <a:latin typeface="Constantia" panose="02030602050306030303" pitchFamily="18" charset="0"/>
              </a:rPr>
              <a:t> và sự phụ thuộc (</a:t>
            </a:r>
            <a:r>
              <a:rPr lang="en-US" dirty="0"/>
              <a:t>Assumptions and dependencies )</a:t>
            </a:r>
            <a:endParaRPr lang="vi-VN" altLang="en-US" dirty="0">
              <a:latin typeface="Constantia" panose="02030602050306030303" pitchFamily="18" charset="0"/>
            </a:endParaRPr>
          </a:p>
          <a:p>
            <a:pPr lvl="1"/>
            <a:r>
              <a:rPr lang="en-US" altLang="en-US" dirty="0">
                <a:latin typeface="Constantia" panose="02030602050306030303" pitchFamily="18" charset="0"/>
              </a:rPr>
              <a:t>Các</a:t>
            </a:r>
            <a:r>
              <a:rPr lang="vi-VN" altLang="en-US" dirty="0">
                <a:latin typeface="Constantia" panose="02030602050306030303" pitchFamily="18" charset="0"/>
              </a:rPr>
              <a:t> </a:t>
            </a:r>
            <a:r>
              <a:rPr lang="en-US" altLang="en-US" dirty="0">
                <a:latin typeface="Constantia" panose="02030602050306030303" pitchFamily="18" charset="0"/>
              </a:rPr>
              <a:t>ràng buộc</a:t>
            </a:r>
            <a:endParaRPr lang="en-US" dirty="0"/>
          </a:p>
          <a:p>
            <a:pPr>
              <a:buClr>
                <a:schemeClr val="accent3"/>
              </a:buClr>
              <a:defRPr/>
            </a:pPr>
            <a:r>
              <a:rPr lang="en-US" dirty="0"/>
              <a:t>Các yêu cầu cụ thể</a:t>
            </a:r>
          </a:p>
          <a:p>
            <a:pPr lvl="1">
              <a:buClr>
                <a:schemeClr val="accent3"/>
              </a:buClr>
              <a:defRPr/>
            </a:pPr>
            <a:r>
              <a:rPr lang="en-US" dirty="0"/>
              <a:t>Giao tiếp bên ngoài</a:t>
            </a:r>
          </a:p>
          <a:p>
            <a:pPr lvl="1">
              <a:buClr>
                <a:schemeClr val="accent3"/>
              </a:buClr>
              <a:defRPr/>
            </a:pPr>
            <a:r>
              <a:rPr lang="en-US" dirty="0"/>
              <a:t>Yêu cầu chức năng</a:t>
            </a:r>
          </a:p>
          <a:p>
            <a:pPr lvl="1">
              <a:buClr>
                <a:schemeClr val="accent3"/>
              </a:buClr>
              <a:defRPr/>
            </a:pPr>
            <a:r>
              <a:rPr lang="en-US" dirty="0"/>
              <a:t>Yêu cầu hiệu suất</a:t>
            </a:r>
          </a:p>
          <a:p>
            <a:pPr lvl="1">
              <a:buClr>
                <a:schemeClr val="accent3"/>
              </a:buClr>
              <a:defRPr/>
            </a:pPr>
            <a:r>
              <a:rPr lang="en-US" dirty="0"/>
              <a:t>Ràng buộc về thiết kế</a:t>
            </a:r>
          </a:p>
          <a:p>
            <a:pPr>
              <a:buClr>
                <a:schemeClr val="accent3"/>
              </a:buClr>
              <a:defRPr/>
            </a:pPr>
            <a:r>
              <a:rPr lang="en-US"/>
              <a:t>Phụ lục </a:t>
            </a:r>
          </a:p>
          <a:p>
            <a:pPr>
              <a:buClr>
                <a:schemeClr val="accent3"/>
              </a:buClr>
              <a:defRPr/>
            </a:pPr>
            <a:r>
              <a:rPr lang="en-US"/>
              <a:t>Mục lục </a:t>
            </a:r>
            <a:r>
              <a:rPr lang="en-US" dirty="0"/>
              <a:t/>
            </a:r>
            <a:br>
              <a:rPr lang="en-US" dirty="0"/>
            </a:br>
            <a:r>
              <a:rPr lang="en-US" dirty="0"/>
              <a:t/>
            </a:r>
            <a:br>
              <a:rPr lang="en-US" dirty="0"/>
            </a:br>
            <a:endParaRPr lang="en-US" dirty="0"/>
          </a:p>
          <a:p>
            <a:pPr>
              <a:buClr>
                <a:schemeClr val="accent3"/>
              </a:buClr>
              <a:defRPr/>
            </a:pPr>
            <a:endParaRPr lang="en-US" dirty="0"/>
          </a:p>
        </p:txBody>
      </p:sp>
    </p:spTree>
    <p:extLst>
      <p:ext uri="{BB962C8B-B14F-4D97-AF65-F5344CB8AC3E}">
        <p14:creationId xmlns:p14="http://schemas.microsoft.com/office/powerpoint/2010/main" val="4238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mn-lt"/>
                <a:ea typeface="+mn-ea"/>
                <a:cs typeface="+mn-cs"/>
              </a:rPr>
              <a:t>Thẩm định</a:t>
            </a:r>
          </a:p>
        </p:txBody>
      </p:sp>
      <p:sp>
        <p:nvSpPr>
          <p:cNvPr id="3" name="Content Placeholder 2"/>
          <p:cNvSpPr>
            <a:spLocks noGrp="1"/>
          </p:cNvSpPr>
          <p:nvPr>
            <p:ph idx="1"/>
          </p:nvPr>
        </p:nvSpPr>
        <p:spPr>
          <a:xfrm>
            <a:off x="914400" y="1803400"/>
            <a:ext cx="5257800" cy="4267200"/>
          </a:xfrm>
        </p:spPr>
        <p:txBody>
          <a:bodyPr>
            <a:normAutofit/>
          </a:bodyPr>
          <a:lstStyle/>
          <a:p>
            <a:r>
              <a:rPr lang="en-US" altLang="en-US"/>
              <a:t>Thực tế là chưa chắc chúng ta đã hiểu đúng các yêu cầu.</a:t>
            </a:r>
          </a:p>
          <a:p>
            <a:r>
              <a:rPr lang="en-US" altLang="en-US"/>
              <a:t>Lỗi là hiển nhiên.</a:t>
            </a:r>
          </a:p>
          <a:p>
            <a:r>
              <a:rPr lang="en-US" altLang="en-US"/>
              <a:t>Nếu không sửa ngay dễ dẫn tới các defect sau này.</a:t>
            </a:r>
          </a:p>
          <a:p>
            <a:r>
              <a:rPr lang="en-US" altLang="en-US"/>
              <a:t>Cần cố gắng loại bỏ các lỗi trong SRS càng nhiều càng tốt.</a:t>
            </a:r>
          </a:p>
          <a:p>
            <a:r>
              <a:rPr lang="en-US" altLang="en-US"/>
              <a:t>Các lỗi thường gặp</a:t>
            </a:r>
          </a:p>
          <a:p>
            <a:pPr lvl="1"/>
            <a:r>
              <a:rPr lang="en-US" altLang="en-US"/>
              <a:t>Thiếu sót 			- 30%</a:t>
            </a:r>
          </a:p>
          <a:p>
            <a:pPr lvl="1"/>
            <a:r>
              <a:rPr lang="en-US" altLang="en-US"/>
              <a:t>Không chặt chẽ		- 10-30%</a:t>
            </a:r>
          </a:p>
          <a:p>
            <a:pPr lvl="1"/>
            <a:r>
              <a:rPr lang="en-US" altLang="en-US"/>
              <a:t>Sự thật không chính xác	- 10-30%</a:t>
            </a:r>
          </a:p>
          <a:p>
            <a:pPr lvl="1"/>
            <a:r>
              <a:rPr lang="en-US" altLang="en-US"/>
              <a:t>Mơ hồ			- 5 -20%</a:t>
            </a:r>
          </a:p>
          <a:p>
            <a:endParaRPr lang="en-US"/>
          </a:p>
        </p:txBody>
      </p:sp>
      <p:sp>
        <p:nvSpPr>
          <p:cNvPr id="4" name="Rectangle 5"/>
          <p:cNvSpPr>
            <a:spLocks noChangeArrowheads="1"/>
          </p:cNvSpPr>
          <p:nvPr/>
        </p:nvSpPr>
        <p:spPr bwMode="auto">
          <a:xfrm>
            <a:off x="6629400" y="18034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629400" y="26416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629400" y="36322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Thẩm định</a:t>
            </a:r>
          </a:p>
        </p:txBody>
      </p:sp>
      <p:sp>
        <p:nvSpPr>
          <p:cNvPr id="7" name="Line 8"/>
          <p:cNvSpPr>
            <a:spLocks noChangeShapeType="1"/>
          </p:cNvSpPr>
          <p:nvPr/>
        </p:nvSpPr>
        <p:spPr bwMode="auto">
          <a:xfrm>
            <a:off x="7467600" y="416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467600" y="2260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467600" y="3175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279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Phần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p>
        </p:txBody>
      </p:sp>
      <p:sp>
        <p:nvSpPr>
          <p:cNvPr id="5" name="Content Placeholder 4"/>
          <p:cNvSpPr>
            <a:spLocks noGrp="1"/>
          </p:cNvSpPr>
          <p:nvPr>
            <p:ph idx="1"/>
          </p:nvPr>
        </p:nvSpPr>
        <p:spPr/>
        <p:txBody>
          <a:bodyPr/>
          <a:lstStyle/>
          <a:p>
            <a:r>
              <a:rPr lang="en-US" dirty="0"/>
              <a:t>Theo trạng thái ngôn ngữ:</a:t>
            </a:r>
          </a:p>
          <a:p>
            <a:pPr lvl="1"/>
            <a:r>
              <a:rPr lang="en-US" dirty="0"/>
              <a:t>Ngôn ngữ tự nhiên có cấu trúc</a:t>
            </a:r>
          </a:p>
          <a:p>
            <a:pPr lvl="1"/>
            <a:r>
              <a:rPr lang="en-US" dirty="0"/>
              <a:t>Ngôn ngữ mô tả thiết kế</a:t>
            </a:r>
          </a:p>
          <a:p>
            <a:pPr lvl="1"/>
            <a:r>
              <a:rPr lang="en-US" dirty="0"/>
              <a:t>Ký hiệu đồ họa</a:t>
            </a:r>
          </a:p>
          <a:p>
            <a:pPr lvl="1"/>
            <a:r>
              <a:rPr lang="en-US"/>
              <a:t>Đặc </a:t>
            </a:r>
            <a:r>
              <a:rPr lang="en-US" dirty="0"/>
              <a:t>tả toán học</a:t>
            </a:r>
          </a:p>
          <a:p>
            <a:r>
              <a:rPr lang="en-US" dirty="0"/>
              <a:t>Theo mức </a:t>
            </a:r>
            <a:r>
              <a:rPr lang="en-US"/>
              <a:t>độ hình thức:</a:t>
            </a:r>
            <a:endParaRPr lang="en-US" dirty="0"/>
          </a:p>
          <a:p>
            <a:pPr lvl="1"/>
            <a:r>
              <a:rPr lang="en-US"/>
              <a:t>Hình thức – formal </a:t>
            </a:r>
          </a:p>
          <a:p>
            <a:pPr lvl="1"/>
            <a:r>
              <a:rPr lang="en-US"/>
              <a:t>Không hình thức </a:t>
            </a:r>
            <a:r>
              <a:rPr lang="en-US" dirty="0"/>
              <a:t>– informal </a:t>
            </a:r>
          </a:p>
          <a:p>
            <a:pPr lvl="1"/>
            <a:r>
              <a:rPr lang="en-US"/>
              <a:t>Bán hình thức </a:t>
            </a:r>
            <a:r>
              <a:rPr lang="en-US" dirty="0"/>
              <a:t>– semiformal</a:t>
            </a:r>
          </a:p>
          <a:p>
            <a:pPr marL="226375" lvl="1" indent="0">
              <a:buNone/>
            </a:pPr>
            <a:endParaRPr lang="en-US" dirty="0"/>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Tổng quan về Kỹ nghệ Phần mềm</a:t>
            </a:r>
          </a:p>
        </p:txBody>
      </p:sp>
      <p:sp>
        <p:nvSpPr>
          <p:cNvPr id="5" name="Content Placeholder 4"/>
          <p:cNvSpPr>
            <a:spLocks noGrp="1"/>
          </p:cNvSpPr>
          <p:nvPr>
            <p:ph idx="1"/>
          </p:nvPr>
        </p:nvSpPr>
        <p:spPr/>
        <p:txBody>
          <a:bodyPr>
            <a:normAutofit/>
          </a:bodyPr>
          <a:lstStyle/>
          <a:p>
            <a:r>
              <a:rPr lang="en-US" b="1" i="1" dirty="0">
                <a:latin typeface="Constantia" panose="02030602050306030303" pitchFamily="18" charset="0"/>
              </a:rPr>
              <a:t>“</a:t>
            </a:r>
            <a:r>
              <a:rPr lang="vi-VN" b="1" i="1" dirty="0">
                <a:latin typeface="Constantia" panose="02030602050306030303" pitchFamily="18" charset="0"/>
              </a:rPr>
              <a:t>Công nghệ phần mềm</a:t>
            </a:r>
            <a:r>
              <a:rPr lang="vi-VN" i="1" dirty="0">
                <a:latin typeface="Constantia" panose="02030602050306030303" pitchFamily="18" charset="0"/>
              </a:rPr>
              <a:t> hay </a:t>
            </a:r>
            <a:r>
              <a:rPr lang="vi-VN" b="1" i="1" dirty="0">
                <a:latin typeface="Constantia" panose="02030602050306030303" pitchFamily="18" charset="0"/>
              </a:rPr>
              <a:t>kỹ nghệ phần mềm</a:t>
            </a:r>
            <a:r>
              <a:rPr lang="vi-VN" i="1" dirty="0">
                <a:latin typeface="Constantia" panose="02030602050306030303" pitchFamily="18" charset="0"/>
              </a:rPr>
              <a:t> (</a:t>
            </a:r>
            <a:r>
              <a:rPr lang="en-US" i="1" dirty="0">
                <a:latin typeface="Constantia" panose="02030602050306030303" pitchFamily="18" charset="0"/>
              </a:rPr>
              <a:t>S</a:t>
            </a:r>
            <a:r>
              <a:rPr lang="vi-VN" i="1" dirty="0">
                <a:latin typeface="Constantia" panose="02030602050306030303" pitchFamily="18" charset="0"/>
              </a:rPr>
              <a:t>oftware </a:t>
            </a:r>
            <a:r>
              <a:rPr lang="en-US" i="1" dirty="0">
                <a:latin typeface="Constantia" panose="02030602050306030303" pitchFamily="18" charset="0"/>
              </a:rPr>
              <a:t>E</a:t>
            </a:r>
            <a:r>
              <a:rPr lang="vi-VN" i="1" dirty="0">
                <a:latin typeface="Constantia" panose="02030602050306030303" pitchFamily="18" charset="0"/>
              </a:rPr>
              <a:t>ngineering) là sự áp dụng một cách tiếp cận có hệ thống, có kỷ luật, và định lượng được cho việc phát triển, sử dụng và bảo trì phần mềm</a:t>
            </a:r>
            <a:r>
              <a:rPr lang="en-US" b="1" i="1" dirty="0">
                <a:latin typeface="Constantia" panose="02030602050306030303" pitchFamily="18" charset="0"/>
              </a:rPr>
              <a:t>” - wikipedia</a:t>
            </a:r>
          </a:p>
          <a:p>
            <a:r>
              <a:rPr lang="vi-VN" dirty="0">
                <a:latin typeface="Constantia" panose="02030602050306030303" pitchFamily="18" charset="0"/>
              </a:rPr>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dirty="0"/>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tự nhiên có cấu trúc</a:t>
            </a:r>
          </a:p>
        </p:txBody>
      </p:sp>
      <p:sp>
        <p:nvSpPr>
          <p:cNvPr id="3" name="Content Placeholder 2"/>
          <p:cNvSpPr>
            <a:spLocks noGrp="1"/>
          </p:cNvSpPr>
          <p:nvPr>
            <p:ph idx="1"/>
          </p:nvPr>
        </p:nvSpPr>
        <p:spPr/>
        <p:txBody>
          <a:bodyPr/>
          <a:lstStyle/>
          <a:p>
            <a:r>
              <a:rPr lang="en-US"/>
              <a:t>Là một hình thức giới hạn của ngôn ngữ tự nhiên được dùng để đặc tả các yêu cầu.</a:t>
            </a:r>
          </a:p>
          <a:p>
            <a:r>
              <a:rPr lang="en-US"/>
              <a:t>Chúng sử dụng một tập từ vựng và ngữ pháp nhất định để thể hiện các yêu cầu dưới một sự kiểm soát chặt chẽ để có thể được phân tích (parse)</a:t>
            </a:r>
          </a:p>
          <a:p>
            <a:r>
              <a:rPr lang="en-US"/>
              <a:t>Ưu điểm: </a:t>
            </a:r>
          </a:p>
          <a:p>
            <a:pPr lvl="1"/>
            <a:r>
              <a:rPr lang="en-US"/>
              <a:t>Giúp ta loại bỏ các vấn đề phát sinh từ sự mơ hồ và tang mức độ đồng nhất trên tài liệu đặc tả.</a:t>
            </a:r>
          </a:p>
          <a:p>
            <a:r>
              <a:rPr lang="en-US"/>
              <a:t>Nhược điểm:</a:t>
            </a:r>
          </a:p>
          <a:p>
            <a:pPr lvl="1"/>
            <a:r>
              <a:rPr lang="en-US"/>
              <a:t>Đòi hỏi các bên có liên quan (stakeholder) phải được đào tạo ở một trình độ nhất đỉnh để có thể sử dụng.</a:t>
            </a:r>
          </a:p>
          <a:p>
            <a:r>
              <a:rPr lang="en-US"/>
              <a:t>Cách tiếp cận:</a:t>
            </a:r>
          </a:p>
          <a:p>
            <a:pPr lvl="1"/>
            <a:r>
              <a:rPr lang="en-US"/>
              <a:t>Sử dụng các template dạng biểu mẫu (form-based template)</a:t>
            </a:r>
          </a:p>
          <a:p>
            <a:endParaRPr lang="en-US"/>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Ví dụ:</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833504403"/>
              </p:ext>
            </p:extLst>
          </p:nvPr>
        </p:nvGraphicFramePr>
        <p:xfrm>
          <a:off x="1904999" y="1905000"/>
          <a:ext cx="5334001" cy="3779517"/>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xmlns="" val="553860462"/>
                    </a:ext>
                  </a:extLst>
                </a:gridCol>
                <a:gridCol w="3810000">
                  <a:extLst>
                    <a:ext uri="{9D8B030D-6E8A-4147-A177-3AD203B41FA5}">
                      <a16:colId xmlns:a16="http://schemas.microsoft.com/office/drawing/2014/main" xmlns="" val="1646000522"/>
                    </a:ext>
                  </a:extLst>
                </a:gridCol>
              </a:tblGrid>
              <a:tr h="375892">
                <a:tc>
                  <a:txBody>
                    <a:bodyPr/>
                    <a:lstStyle/>
                    <a:p>
                      <a:endParaRPr lang="en-US" sz="1400"/>
                    </a:p>
                  </a:txBody>
                  <a:tcPr/>
                </a:tc>
                <a:tc>
                  <a:txBody>
                    <a:bodyPr/>
                    <a:lstStyle/>
                    <a:p>
                      <a:endParaRPr lang="en-US"/>
                    </a:p>
                  </a:txBody>
                  <a:tcPr/>
                </a:tc>
                <a:extLst>
                  <a:ext uri="{0D108BD9-81ED-4DB2-BD59-A6C34878D82A}">
                    <a16:rowId xmlns:a16="http://schemas.microsoft.com/office/drawing/2014/main" xmlns="" val="1198104839"/>
                  </a:ext>
                </a:extLst>
              </a:tr>
              <a:tr h="375892">
                <a:tc>
                  <a:txBody>
                    <a:bodyPr/>
                    <a:lstStyle/>
                    <a:p>
                      <a:r>
                        <a:rPr lang="en-US" sz="1400" b="1" i="0">
                          <a:solidFill>
                            <a:srgbClr val="000000"/>
                          </a:solidFill>
                          <a:effectLst/>
                          <a:latin typeface="WarnockPro-Bold"/>
                        </a:rPr>
                        <a:t>Function</a:t>
                      </a:r>
                      <a:endParaRPr lang="en-US" sz="1400">
                        <a:effectLst/>
                      </a:endParaRPr>
                    </a:p>
                  </a:txBody>
                  <a:tcPr anchor="ctr"/>
                </a:tc>
                <a:tc>
                  <a:txBody>
                    <a:bodyPr/>
                    <a:lstStyle/>
                    <a:p>
                      <a:endParaRPr lang="en-US"/>
                    </a:p>
                  </a:txBody>
                  <a:tcPr/>
                </a:tc>
                <a:extLst>
                  <a:ext uri="{0D108BD9-81ED-4DB2-BD59-A6C34878D82A}">
                    <a16:rowId xmlns:a16="http://schemas.microsoft.com/office/drawing/2014/main" xmlns="" val="1066710561"/>
                  </a:ext>
                </a:extLst>
              </a:tr>
              <a:tr h="375892">
                <a:tc>
                  <a:txBody>
                    <a:bodyPr/>
                    <a:lstStyle/>
                    <a:p>
                      <a:r>
                        <a:rPr lang="en-US" sz="1400" b="1" i="0">
                          <a:solidFill>
                            <a:srgbClr val="000000"/>
                          </a:solidFill>
                          <a:effectLst/>
                          <a:latin typeface="WarnockPro-Bold"/>
                        </a:rPr>
                        <a:t>Description</a:t>
                      </a:r>
                      <a:endParaRPr lang="en-US" sz="1400">
                        <a:effectLst/>
                      </a:endParaRPr>
                    </a:p>
                  </a:txBody>
                  <a:tcPr anchor="ctr"/>
                </a:tc>
                <a:tc>
                  <a:txBody>
                    <a:bodyPr/>
                    <a:lstStyle/>
                    <a:p>
                      <a:endParaRPr lang="en-US"/>
                    </a:p>
                  </a:txBody>
                  <a:tcPr/>
                </a:tc>
                <a:extLst>
                  <a:ext uri="{0D108BD9-81ED-4DB2-BD59-A6C34878D82A}">
                    <a16:rowId xmlns:a16="http://schemas.microsoft.com/office/drawing/2014/main" xmlns="" val="1819406728"/>
                  </a:ext>
                </a:extLst>
              </a:tr>
              <a:tr h="375892">
                <a:tc>
                  <a:txBody>
                    <a:bodyPr/>
                    <a:lstStyle/>
                    <a:p>
                      <a:r>
                        <a:rPr lang="en-US" sz="1400" b="1" i="0">
                          <a:solidFill>
                            <a:srgbClr val="000000"/>
                          </a:solidFill>
                          <a:effectLst/>
                          <a:latin typeface="WarnockPro-Bold"/>
                        </a:rPr>
                        <a:t>Inputs</a:t>
                      </a:r>
                      <a:endParaRPr lang="en-US" sz="1400">
                        <a:effectLst/>
                      </a:endParaRPr>
                    </a:p>
                  </a:txBody>
                  <a:tcPr anchor="ctr"/>
                </a:tc>
                <a:tc>
                  <a:txBody>
                    <a:bodyPr/>
                    <a:lstStyle/>
                    <a:p>
                      <a:endParaRPr lang="en-US"/>
                    </a:p>
                  </a:txBody>
                  <a:tcPr/>
                </a:tc>
                <a:extLst>
                  <a:ext uri="{0D108BD9-81ED-4DB2-BD59-A6C34878D82A}">
                    <a16:rowId xmlns:a16="http://schemas.microsoft.com/office/drawing/2014/main" xmlns="" val="2395627147"/>
                  </a:ext>
                </a:extLst>
              </a:tr>
              <a:tr h="375892">
                <a:tc>
                  <a:txBody>
                    <a:bodyPr/>
                    <a:lstStyle/>
                    <a:p>
                      <a:r>
                        <a:rPr lang="en-US" sz="1400" b="1" i="0">
                          <a:solidFill>
                            <a:srgbClr val="000000"/>
                          </a:solidFill>
                          <a:effectLst/>
                          <a:latin typeface="WarnockPro-Bold"/>
                        </a:rPr>
                        <a:t>Outputs</a:t>
                      </a:r>
                      <a:endParaRPr lang="en-US" sz="1400">
                        <a:effectLst/>
                      </a:endParaRPr>
                    </a:p>
                  </a:txBody>
                  <a:tcPr anchor="ctr"/>
                </a:tc>
                <a:tc>
                  <a:txBody>
                    <a:bodyPr/>
                    <a:lstStyle/>
                    <a:p>
                      <a:endParaRPr lang="en-US"/>
                    </a:p>
                  </a:txBody>
                  <a:tcPr/>
                </a:tc>
                <a:extLst>
                  <a:ext uri="{0D108BD9-81ED-4DB2-BD59-A6C34878D82A}">
                    <a16:rowId xmlns:a16="http://schemas.microsoft.com/office/drawing/2014/main" xmlns="" val="4119796087"/>
                  </a:ext>
                </a:extLst>
              </a:tr>
              <a:tr h="375892">
                <a:tc>
                  <a:txBody>
                    <a:bodyPr/>
                    <a:lstStyle/>
                    <a:p>
                      <a:r>
                        <a:rPr lang="en-US" sz="1400" b="1" i="0">
                          <a:solidFill>
                            <a:srgbClr val="000000"/>
                          </a:solidFill>
                          <a:effectLst/>
                          <a:latin typeface="WarnockPro-Bold"/>
                        </a:rPr>
                        <a:t>Destination</a:t>
                      </a:r>
                      <a:endParaRPr lang="en-US" sz="1400">
                        <a:effectLst/>
                      </a:endParaRPr>
                    </a:p>
                  </a:txBody>
                  <a:tcPr anchor="ctr"/>
                </a:tc>
                <a:tc>
                  <a:txBody>
                    <a:bodyPr/>
                    <a:lstStyle/>
                    <a:p>
                      <a:endParaRPr lang="en-US"/>
                    </a:p>
                  </a:txBody>
                  <a:tcPr/>
                </a:tc>
                <a:extLst>
                  <a:ext uri="{0D108BD9-81ED-4DB2-BD59-A6C34878D82A}">
                    <a16:rowId xmlns:a16="http://schemas.microsoft.com/office/drawing/2014/main" xmlns="" val="943454840"/>
                  </a:ext>
                </a:extLst>
              </a:tr>
              <a:tr h="396489">
                <a:tc>
                  <a:txBody>
                    <a:bodyPr/>
                    <a:lstStyle/>
                    <a:p>
                      <a:r>
                        <a:rPr lang="en-US" sz="1400" b="1" i="0">
                          <a:solidFill>
                            <a:srgbClr val="000000"/>
                          </a:solidFill>
                          <a:effectLst/>
                          <a:latin typeface="WarnockPro-Bold"/>
                        </a:rPr>
                        <a:t>Requires</a:t>
                      </a:r>
                      <a:endParaRPr lang="en-US" sz="1400">
                        <a:effectLst/>
                      </a:endParaRPr>
                    </a:p>
                  </a:txBody>
                  <a:tcPr anchor="ctr"/>
                </a:tc>
                <a:tc>
                  <a:txBody>
                    <a:bodyPr/>
                    <a:lstStyle/>
                    <a:p>
                      <a:endParaRPr lang="en-US"/>
                    </a:p>
                  </a:txBody>
                  <a:tcPr/>
                </a:tc>
                <a:extLst>
                  <a:ext uri="{0D108BD9-81ED-4DB2-BD59-A6C34878D82A}">
                    <a16:rowId xmlns:a16="http://schemas.microsoft.com/office/drawing/2014/main" xmlns="" val="3902572225"/>
                  </a:ext>
                </a:extLst>
              </a:tr>
              <a:tr h="375892">
                <a:tc>
                  <a:txBody>
                    <a:bodyPr/>
                    <a:lstStyle/>
                    <a:p>
                      <a:r>
                        <a:rPr lang="en-US" sz="1400" b="1" i="0">
                          <a:solidFill>
                            <a:srgbClr val="000000"/>
                          </a:solidFill>
                          <a:effectLst/>
                          <a:latin typeface="WarnockPro-Bold"/>
                        </a:rPr>
                        <a:t>Precondition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xmlns="" val="2099365865"/>
                  </a:ext>
                </a:extLst>
              </a:tr>
              <a:tr h="375892">
                <a:tc>
                  <a:txBody>
                    <a:bodyPr/>
                    <a:lstStyle/>
                    <a:p>
                      <a:r>
                        <a:rPr lang="en-US" sz="1400" b="1" i="0">
                          <a:solidFill>
                            <a:srgbClr val="000000"/>
                          </a:solidFill>
                          <a:effectLst/>
                          <a:latin typeface="WarnockPro-Bold"/>
                        </a:rPr>
                        <a:t>Postcondition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xmlns="" val="2242024356"/>
                  </a:ext>
                </a:extLst>
              </a:tr>
              <a:tr h="375892">
                <a:tc>
                  <a:txBody>
                    <a:bodyPr/>
                    <a:lstStyle/>
                    <a:p>
                      <a:r>
                        <a:rPr lang="en-US" sz="1400" b="1" i="0">
                          <a:solidFill>
                            <a:srgbClr val="000000"/>
                          </a:solidFill>
                          <a:effectLst/>
                          <a:latin typeface="WarnockPro-Bold"/>
                        </a:rPr>
                        <a:t>Side-effects</a:t>
                      </a:r>
                      <a:endParaRPr lang="en-US" sz="1400">
                        <a:effectLst/>
                      </a:endParaRPr>
                    </a:p>
                  </a:txBody>
                  <a:tcPr anchor="ctr"/>
                </a:tc>
                <a:tc>
                  <a:txBody>
                    <a:bodyPr/>
                    <a:lstStyle/>
                    <a:p>
                      <a:endParaRPr lang="en-US"/>
                    </a:p>
                  </a:txBody>
                  <a:tcPr/>
                </a:tc>
                <a:extLst>
                  <a:ext uri="{0D108BD9-81ED-4DB2-BD59-A6C34878D82A}">
                    <a16:rowId xmlns:a16="http://schemas.microsoft.com/office/drawing/2014/main" xmlns="" val="3477676302"/>
                  </a:ext>
                </a:extLst>
              </a:tr>
            </a:tbl>
          </a:graphicData>
        </a:graphic>
      </p:graphicFrame>
    </p:spTree>
    <p:extLst>
      <p:ext uri="{BB962C8B-B14F-4D97-AF65-F5344CB8AC3E}">
        <p14:creationId xmlns:p14="http://schemas.microsoft.com/office/powerpoint/2010/main" val="11702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 PDL</a:t>
            </a:r>
          </a:p>
        </p:txBody>
      </p:sp>
      <p:sp>
        <p:nvSpPr>
          <p:cNvPr id="3" name="Content Placeholder 2"/>
          <p:cNvSpPr>
            <a:spLocks noGrp="1"/>
          </p:cNvSpPr>
          <p:nvPr>
            <p:ph idx="1"/>
          </p:nvPr>
        </p:nvSpPr>
        <p:spPr/>
        <p:txBody>
          <a:bodyPr>
            <a:normAutofit fontScale="92500" lnSpcReduction="10000"/>
          </a:bodyPr>
          <a:lstStyle/>
          <a:p>
            <a:r>
              <a:rPr lang="en-US"/>
              <a:t>Sử dụng các ngôn ngữ tự nhiên giống như là ngôn ngữ lập trình nhưng sự biểu đạt linh hoạt hơn, không bị gò bó như ngôn ngữ lập trình.</a:t>
            </a:r>
          </a:p>
          <a:p>
            <a:r>
              <a:rPr lang="en-US"/>
              <a:t>Gần giống với mã giả (Pseudocode) nhưng không phải là mã giả.</a:t>
            </a:r>
          </a:p>
          <a:p>
            <a:r>
              <a:rPr lang="en-US"/>
              <a:t>Được sử dụng trong 2 trường hợp:</a:t>
            </a:r>
          </a:p>
          <a:p>
            <a:pPr lvl="1"/>
            <a:r>
              <a:rPr lang="en-US"/>
              <a:t>Khi một hoạt động được mô tả như là một choỗi các hành động và thứ tự giữa chúng rất quan trọng</a:t>
            </a:r>
          </a:p>
          <a:p>
            <a:pPr lvl="1"/>
            <a:r>
              <a:rPr lang="en-US"/>
              <a:t>Khi giao tiếp (interface) phần cứng và phần mềm cần phải được quy định.</a:t>
            </a:r>
          </a:p>
          <a:p>
            <a:r>
              <a:rPr lang="en-US"/>
              <a:t>Ưu:</a:t>
            </a:r>
          </a:p>
          <a:p>
            <a:pPr lvl="1"/>
            <a:r>
              <a:rPr lang="en-US"/>
              <a:t>Có cấu trúc giống như ngôn ngữ lập trình, có vốn từ vựng đa dạng của ngôn ngữ tự nhiên</a:t>
            </a:r>
          </a:p>
          <a:p>
            <a:r>
              <a:rPr lang="en-US"/>
              <a:t>Nhược:</a:t>
            </a:r>
          </a:p>
          <a:p>
            <a:pPr lvl="1"/>
            <a:r>
              <a:rPr lang="en-US"/>
              <a:t>PDL có thể chưa đủ khả năng để biểu diễn các khái niệm trong miền ứng dụng (domain)</a:t>
            </a:r>
          </a:p>
          <a:p>
            <a:pPr lvl="1"/>
            <a:r>
              <a:rPr lang="en-US"/>
              <a:t>Đặc tả được tạo ra bởi PDL có thể được dùng cho việc thiết kế hơn là một đặc tả tuần túy.</a:t>
            </a:r>
          </a:p>
          <a:p>
            <a:pPr lvl="1"/>
            <a:r>
              <a:rPr lang="en-US"/>
              <a:t>Chỉ có thể hiểu được bởi những người có kiến thức về ngôn ngữ lập trình</a:t>
            </a:r>
          </a:p>
          <a:p>
            <a:endParaRPr lang="en-US"/>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Ví dụ về PDL và Mã giả</a:t>
            </a:r>
          </a:p>
        </p:txBody>
      </p:sp>
      <p:pic>
        <p:nvPicPr>
          <p:cNvPr id="5" name="Picture 2" descr="Kết quả hình ảnh cho program design languag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9250" y="1600200"/>
            <a:ext cx="4021357" cy="41113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4430607" y="1600200"/>
            <a:ext cx="3962400" cy="3924300"/>
          </a:xfrm>
          <a:prstGeom prst="rect">
            <a:avLst/>
          </a:prstGeom>
        </p:spPr>
      </p:pic>
    </p:spTree>
    <p:extLst>
      <p:ext uri="{BB962C8B-B14F-4D97-AF65-F5344CB8AC3E}">
        <p14:creationId xmlns:p14="http://schemas.microsoft.com/office/powerpoint/2010/main" val="67611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p>
        </p:txBody>
      </p:sp>
      <p:sp>
        <p:nvSpPr>
          <p:cNvPr id="5" name="Content Placeholder 4"/>
          <p:cNvSpPr>
            <a:spLocks noGrp="1"/>
          </p:cNvSpPr>
          <p:nvPr>
            <p:ph idx="1"/>
          </p:nvPr>
        </p:nvSpPr>
        <p:spPr/>
        <p:txBody>
          <a:bodyPr/>
          <a:lstStyle/>
          <a:p>
            <a:r>
              <a:rPr lang="vi-VN">
                <a:latin typeface="Constantia" panose="02030602050306030303" pitchFamily="18" charset="0"/>
              </a:rPr>
              <a:t>Use case mô tả sự tương tác đặc trưng giữa người dùng bên ngoài (actor) và hệ thống. Nó thể hiện ứng xử của hệ thống đối với bên ngoài, trong một hoàn cảnh nhất định, xét từ quan điểm của người sử dụng. </a:t>
            </a:r>
            <a:endParaRPr lang="en-US">
              <a:latin typeface="Constantia" panose="02030602050306030303" pitchFamily="18" charset="0"/>
            </a:endParaRPr>
          </a:p>
          <a:p>
            <a:r>
              <a:rPr lang="vi-VN">
                <a:latin typeface="Constantia" panose="02030602050306030303" pitchFamily="18" charset="0"/>
              </a:rPr>
              <a:t>Nó mô tả các yêu cầu đối với hệ thống, có nghĩa là những gì hệ thống phải làm chứ không phải mô tả hệ thống làm như thế nào.</a:t>
            </a:r>
          </a:p>
          <a:p>
            <a:r>
              <a:rPr lang="vi-VN">
                <a:latin typeface="Constantia" panose="02030602050306030303" pitchFamily="18" charset="0"/>
              </a:rPr>
              <a:t>Mỗi use case mô tả cách thức actor tương tác với hệ thống để đạt được mục tiêu nào đó. </a:t>
            </a:r>
            <a:endParaRPr lang="en-US">
              <a:latin typeface="Constantia" panose="02030602050306030303" pitchFamily="18" charset="0"/>
            </a:endParaRPr>
          </a:p>
          <a:p>
            <a:r>
              <a:rPr lang="vi-VN">
                <a:latin typeface="Constantia" panose="02030602050306030303" pitchFamily="18" charset="0"/>
              </a:rPr>
              <a:t>Một hoặc nhiều kịch bản (scenario) có thể được tạo ra từ mỗi use case, tương ứng với chi tiết về mỗi cách thức đạt được mục tiêu nào đó. </a:t>
            </a:r>
            <a:endParaRPr lang="en-US">
              <a:latin typeface="Constantia" panose="02030602050306030303" pitchFamily="18" charset="0"/>
            </a:endParaRPr>
          </a:p>
          <a:p>
            <a:r>
              <a:rPr lang="vi-VN">
                <a:latin typeface="Constantia" panose="02030602050306030303" pitchFamily="18" charset="0"/>
              </a:rPr>
              <a:t>Khi mô tả Use case, người ta thường tránh dùng thuật ngữ kỹ thuật, thay vào đó họ sử dụng ngôn ngữ của người dùng cuối hoặc chuyên gia về lĩnh vực đó. </a:t>
            </a:r>
            <a:endParaRPr lang="en-US">
              <a:latin typeface="Constantia" panose="02030602050306030303" pitchFamily="18" charset="0"/>
            </a:endParaRPr>
          </a:p>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Ví dụ về Use case</a:t>
            </a:r>
            <a:r>
              <a:rPr lang="en-US"/>
              <a:t> </a:t>
            </a:r>
          </a:p>
        </p:txBody>
      </p:sp>
      <p:pic>
        <p:nvPicPr>
          <p:cNvPr id="4" name="Picture 2" descr="Kết quả hình ảnh cho 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600200"/>
            <a:ext cx="529590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93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p>
        </p:txBody>
      </p:sp>
      <p:sp>
        <p:nvSpPr>
          <p:cNvPr id="3" name="Content Placeholder 2"/>
          <p:cNvSpPr>
            <a:spLocks noGrp="1"/>
          </p:cNvSpPr>
          <p:nvPr>
            <p:ph idx="1"/>
          </p:nvPr>
        </p:nvSpPr>
        <p:spPr/>
        <p:txBody>
          <a:bodyPr/>
          <a:lstStyle/>
          <a:p>
            <a:r>
              <a:rPr lang="en-US" sz="1700"/>
              <a:t>L</a:t>
            </a:r>
            <a:r>
              <a:rPr lang="vi-VN" sz="1700"/>
              <a:t>à một tài liệu sơ giản về yêu cầu sản phẩm với góc nhìn người dùng. </a:t>
            </a:r>
            <a:endParaRPr lang="en-US" sz="1700"/>
          </a:p>
          <a:p>
            <a:r>
              <a:rPr lang="vi-VN" sz="1700"/>
              <a:t>Thông thường, User Story do khách hàng, hoặc đại điện của khách hàng viết, tuy nhiên nếu có sự cộng tác của</a:t>
            </a:r>
            <a:r>
              <a:rPr lang="en-US" sz="1700"/>
              <a:t> các nhà phát triẻn</a:t>
            </a:r>
            <a:r>
              <a:rPr lang="vi-VN" sz="1700"/>
              <a:t> thì nhóm và khách hàng sẽ có sự chia sẻ hiểu biết về sản phẩm tốt hơn.</a:t>
            </a:r>
            <a:endParaRPr lang="en-US" sz="1700"/>
          </a:p>
          <a:p>
            <a:r>
              <a:rPr lang="en-US" sz="1700"/>
              <a:t>Thường được sử dụng trong các phương pháp luận Agile.</a:t>
            </a:r>
          </a:p>
          <a:p>
            <a:r>
              <a:rPr lang="en-US" sz="1700"/>
              <a:t>Mô tả hệ thống dưới cái nhìn của người dùng, nói cách khác là hệ thống cần đáp ứng cho họ những gì.</a:t>
            </a:r>
          </a:p>
          <a:p>
            <a:r>
              <a:rPr lang="en-US" sz="1700"/>
              <a:t>Thường có dạng:</a:t>
            </a:r>
          </a:p>
          <a:p>
            <a:pPr lvl="1"/>
            <a:r>
              <a:rPr lang="en-US"/>
              <a:t>“</a:t>
            </a:r>
            <a:r>
              <a:rPr lang="vi-VN"/>
              <a:t>Là </a:t>
            </a:r>
            <a:r>
              <a:rPr lang="vi-VN" i="1"/>
              <a:t>&lt;người dùng cụ thể</a:t>
            </a:r>
            <a:r>
              <a:rPr lang="en-US" i="1"/>
              <a:t>\</a:t>
            </a:r>
            <a:r>
              <a:rPr lang="vi-VN" i="1"/>
              <a:t>vai trò&gt;</a:t>
            </a:r>
            <a:r>
              <a:rPr lang="vi-VN"/>
              <a:t> , tôi muốn </a:t>
            </a:r>
            <a:r>
              <a:rPr lang="vi-VN" i="1"/>
              <a:t>&lt;làm gì đó&gt;</a:t>
            </a:r>
            <a:r>
              <a:rPr lang="vi-VN"/>
              <a:t> để </a:t>
            </a:r>
            <a:r>
              <a:rPr lang="vi-VN" i="1"/>
              <a:t>&lt;phục vụ mục đích nào đó&gt;</a:t>
            </a:r>
            <a:r>
              <a:rPr lang="en-US" i="1"/>
              <a:t>”</a:t>
            </a:r>
            <a:endParaRPr lang="en-US" sz="1400"/>
          </a:p>
          <a:p>
            <a:endParaRPr lang="en-US"/>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về một Use Story</a:t>
            </a:r>
          </a:p>
        </p:txBody>
      </p:sp>
      <p:pic>
        <p:nvPicPr>
          <p:cNvPr id="4" name="Content Placeholder 3"/>
          <p:cNvPicPr>
            <a:picLocks noChangeAspect="1"/>
          </p:cNvPicPr>
          <p:nvPr/>
        </p:nvPicPr>
        <p:blipFill>
          <a:blip r:embed="rId2"/>
          <a:stretch>
            <a:fillRect/>
          </a:stretch>
        </p:blipFill>
        <p:spPr>
          <a:xfrm>
            <a:off x="1251284" y="1828800"/>
            <a:ext cx="6641432" cy="4114800"/>
          </a:xfrm>
          <a:prstGeom prst="rect">
            <a:avLst/>
          </a:prstGeom>
        </p:spPr>
      </p:pic>
    </p:spTree>
    <p:extLst>
      <p:ext uri="{BB962C8B-B14F-4D97-AF65-F5344CB8AC3E}">
        <p14:creationId xmlns:p14="http://schemas.microsoft.com/office/powerpoint/2010/main" val="251020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Formal Methods</a:t>
            </a:r>
          </a:p>
        </p:txBody>
      </p:sp>
      <p:sp>
        <p:nvSpPr>
          <p:cNvPr id="3" name="Content Placeholder 2"/>
          <p:cNvSpPr>
            <a:spLocks noGrp="1"/>
          </p:cNvSpPr>
          <p:nvPr>
            <p:ph idx="1"/>
          </p:nvPr>
        </p:nvSpPr>
        <p:spPr/>
        <p:txBody>
          <a:bodyPr/>
          <a:lstStyle/>
          <a:p>
            <a:r>
              <a:rPr lang="en-US"/>
              <a:t>Phương pháp hình thức được sử dụng để cải thiện việc xây dựng các yêu cầu bằng cách áp dụng toán học và logic.</a:t>
            </a:r>
          </a:p>
          <a:p>
            <a:r>
              <a:rPr lang="en-US"/>
              <a:t>Phương pháp hình thức sử dụng một số sự kết hợp của:</a:t>
            </a:r>
          </a:p>
          <a:p>
            <a:pPr lvl="1"/>
            <a:r>
              <a:rPr lang="en-US"/>
              <a:t>Tính toán vị ngữ - predicate calculus (first order logic).</a:t>
            </a:r>
          </a:p>
          <a:p>
            <a:pPr lvl="1"/>
            <a:r>
              <a:rPr lang="en-US"/>
              <a:t>Lý thuyết hàm đệ quy - recursive function theory,</a:t>
            </a:r>
          </a:p>
          <a:p>
            <a:pPr lvl="1"/>
            <a:r>
              <a:rPr lang="en-US"/>
              <a:t>Tính toán Lambda - lambda calculus,</a:t>
            </a:r>
          </a:p>
          <a:p>
            <a:pPr lvl="1"/>
            <a:r>
              <a:rPr lang="en-US"/>
              <a:t>Ngữ nghĩa ngôn ngữ lập trình - programming language semantics,</a:t>
            </a:r>
          </a:p>
          <a:p>
            <a:pPr lvl="1"/>
            <a:r>
              <a:rPr lang="en-US"/>
              <a:t>Toán rời rạc - discrete mathematics,</a:t>
            </a:r>
          </a:p>
          <a:p>
            <a:pPr lvl="1"/>
            <a:r>
              <a:rPr lang="en-US"/>
              <a:t>Lý thuyết số - number theory,</a:t>
            </a:r>
          </a:p>
          <a:p>
            <a:pPr lvl="1"/>
            <a:r>
              <a:rPr lang="en-US"/>
              <a:t>Đại số trừu tượng - abstract algebra.</a:t>
            </a:r>
          </a:p>
          <a:p>
            <a:r>
              <a:rPr lang="en-US"/>
              <a:t>Cách tiếp cận này hấp dẫn bởi vì cung cấp một phương pháp khoa học cho việc đặc tả yêu cầu</a:t>
            </a:r>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Các ngôn ngữ thường dùng:</a:t>
            </a:r>
          </a:p>
          <a:p>
            <a:pPr lvl="1"/>
            <a:r>
              <a:rPr lang="en-US"/>
              <a:t>Ngôn ngữ Z</a:t>
            </a:r>
          </a:p>
          <a:p>
            <a:pPr lvl="1"/>
            <a:r>
              <a:rPr lang="en-US"/>
              <a:t>Ngôn ngữ VDM</a:t>
            </a:r>
          </a:p>
          <a:p>
            <a:pPr lvl="1"/>
            <a:r>
              <a:rPr lang="en-US"/>
              <a:t>CSP (cating sequential processes)</a:t>
            </a:r>
          </a:p>
          <a:p>
            <a:r>
              <a:rPr lang="en-US"/>
              <a:t>Được sử dụng trong:</a:t>
            </a:r>
          </a:p>
          <a:p>
            <a:pPr lvl="1"/>
            <a:r>
              <a:rPr lang="en-US"/>
              <a:t>Kiểm tra tính nhất quán – các  yêu cầu về hành vi hệ thống được mô tả dựa trên các ký hiệu toán học.</a:t>
            </a:r>
          </a:p>
          <a:p>
            <a:pPr lvl="1"/>
            <a:r>
              <a:rPr lang="en-US"/>
              <a:t>Kiểm tra mô hình – các trạng thái máy (state machine) được sử dụng để xác minh nếu một thuộc tính được cho là thỏa mãn mọi điều kiện</a:t>
            </a:r>
          </a:p>
          <a:p>
            <a:pPr lvl="1"/>
            <a:r>
              <a:rPr lang="en-US"/>
              <a:t>Chứng minh định lý – tiên đề của hành vi hệ thống được sử dụng để chứng minh rằng hệ thống sẽ hoạt động theo cách định sẵn.</a:t>
            </a:r>
          </a:p>
          <a:p>
            <a:endParaRPr lang="en-US"/>
          </a:p>
          <a:p>
            <a:endParaRPr lang="en-US"/>
          </a:p>
          <a:p>
            <a:endParaRPr lang="en-US"/>
          </a:p>
        </p:txBody>
      </p:sp>
    </p:spTree>
    <p:extLst>
      <p:ext uri="{BB962C8B-B14F-4D97-AF65-F5344CB8AC3E}">
        <p14:creationId xmlns:p14="http://schemas.microsoft.com/office/powerpoint/2010/main" val="196002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Ví dụ về ngôn ngữ Z</a:t>
            </a:r>
          </a:p>
        </p:txBody>
      </p:sp>
      <p:pic>
        <p:nvPicPr>
          <p:cNvPr id="4" name="Picture 14" descr="for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676400"/>
            <a:ext cx="4648200" cy="476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0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Informal/Semiformal Methods</a:t>
            </a:r>
          </a:p>
        </p:txBody>
      </p:sp>
      <p:sp>
        <p:nvSpPr>
          <p:cNvPr id="3" name="Content Placeholder 2"/>
          <p:cNvSpPr>
            <a:spLocks noGrp="1"/>
          </p:cNvSpPr>
          <p:nvPr>
            <p:ph idx="1"/>
          </p:nvPr>
        </p:nvSpPr>
        <p:spPr/>
        <p:txBody>
          <a:bodyPr/>
          <a:lstStyle/>
          <a:p>
            <a:r>
              <a:rPr lang="en-US"/>
              <a:t>Các cách tiếp cận khác không phải phải là phương pháp hình thức thì hoặc là informal (như các biểu đồ dòng chảy – flow-charting) hoặc là semiformal (như UML)</a:t>
            </a:r>
          </a:p>
          <a:p>
            <a:r>
              <a:rPr lang="en-US"/>
              <a:t>Cách tiếp cận semiformal có nghĩa là chúng không xuất hiện dưới dạng các kí hiệu toán học, mà các công cụ mô hình hóa có thể chuyển đổi một phần hoặc toàn bộ chúng thành các biễu diễn toán học khác nhau.</a:t>
            </a:r>
          </a:p>
          <a:p>
            <a:endParaRPr lang="en-US"/>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UML</a:t>
            </a:r>
          </a:p>
        </p:txBody>
      </p:sp>
      <p:sp>
        <p:nvSpPr>
          <p:cNvPr id="3" name="Content Placeholder 2"/>
          <p:cNvSpPr>
            <a:spLocks noGrp="1"/>
          </p:cNvSpPr>
          <p:nvPr>
            <p:ph idx="1"/>
          </p:nvPr>
        </p:nvSpPr>
        <p:spPr/>
        <p:txBody>
          <a:bodyPr/>
          <a:lstStyle/>
          <a:p>
            <a:r>
              <a:rPr lang="en-US"/>
              <a:t>UML</a:t>
            </a:r>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DFD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987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Petri net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47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dirty="0"/>
              <a:t>Sản phẩm:</a:t>
            </a:r>
          </a:p>
          <a:p>
            <a:pPr lvl="1"/>
            <a:r>
              <a:rPr lang="en-US" dirty="0"/>
              <a:t>Khách hàng mong muốn một sản phẩm có thể đáp ứng các nhu cầu của họ.</a:t>
            </a:r>
          </a:p>
          <a:p>
            <a:pPr lvl="1"/>
            <a:r>
              <a:rPr lang="en-US" dirty="0"/>
              <a:t>Các nhà phát triển khó có thể tạo ra một sản phẩm hoàn toàn phù hợp.</a:t>
            </a:r>
          </a:p>
          <a:p>
            <a:r>
              <a:rPr lang="en-US" dirty="0"/>
              <a:t>Phạm vi dự án:</a:t>
            </a:r>
          </a:p>
          <a:p>
            <a:pPr lvl="1"/>
            <a:r>
              <a:rPr lang="en-US" dirty="0"/>
              <a:t>Nếu nhỏ: Các yêu cầu thường đơn giản và dễ dàng phát triển.</a:t>
            </a:r>
          </a:p>
          <a:p>
            <a:pPr lvl="1"/>
            <a:r>
              <a:rPr lang="en-US" dirty="0"/>
              <a:t>Nếu lớn: Khó khăn, đôi khi là rất khó để tạo ra các sản phẩm sạch lỗi và đáp ứng được yêu cầu.</a:t>
            </a:r>
          </a:p>
          <a:p>
            <a:r>
              <a:rPr lang="en-US" dirty="0"/>
              <a:t>Kiến thức</a:t>
            </a:r>
          </a:p>
          <a:p>
            <a:pPr lvl="1"/>
            <a:r>
              <a:rPr lang="en-US" dirty="0"/>
              <a:t>Khách hàng: Chủ yếu là kiến thức nghiệp vụ (business) về lĩnh vực của họ.</a:t>
            </a:r>
          </a:p>
          <a:p>
            <a:pPr lvl="1"/>
            <a:r>
              <a:rPr lang="en-US" dirty="0"/>
              <a:t>Nhà phát triển: Kiến thức chuyên môn về công nghệ, kỹ thuật.</a:t>
            </a:r>
          </a:p>
          <a:p>
            <a:r>
              <a:rPr lang="en-US" dirty="0"/>
              <a:t>Yêu cầu:</a:t>
            </a:r>
          </a:p>
          <a:p>
            <a:pPr lvl="1"/>
            <a:r>
              <a:rPr lang="en-US" dirty="0"/>
              <a:t>Trong suy nghĩ của khách hàng về sản phẩm, yêu cầu đó là khả thi</a:t>
            </a:r>
          </a:p>
          <a:p>
            <a:pPr lvl="1"/>
            <a:r>
              <a:rPr lang="en-US" dirty="0"/>
              <a:t>Sự thay đổi yêu cầu của khách hàng.</a:t>
            </a:r>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dirty="0"/>
              <a:t>Kỹ thuật yêu cầu</a:t>
            </a:r>
            <a:br>
              <a:rPr lang="en-US" sz="3200" dirty="0"/>
            </a:br>
            <a:r>
              <a:rPr lang="en-US" sz="3200" dirty="0"/>
              <a:t>(Requirement Engineering)</a:t>
            </a:r>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dirty="0"/>
              <a:t>Yêu cầu</a:t>
            </a:r>
            <a:r>
              <a:rPr lang="en-US" dirty="0"/>
              <a:t> là gì?</a:t>
            </a:r>
          </a:p>
          <a:p>
            <a:pPr lvl="1"/>
            <a:r>
              <a:rPr lang="en-US" dirty="0"/>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dirty="0"/>
              <a:t>Bởi vì mục đích diễn tả khác nhau nên các yêu cầu có thể có mức độ chi tiết khác nhau.</a:t>
            </a:r>
          </a:p>
          <a:p>
            <a:r>
              <a:rPr lang="en-US" b="1" dirty="0"/>
              <a:t>Kỹ thuật Yêu cầu </a:t>
            </a:r>
            <a:r>
              <a:rPr lang="en-US" dirty="0"/>
              <a:t>(R.E) là gì?</a:t>
            </a:r>
          </a:p>
          <a:p>
            <a:pPr lvl="1"/>
            <a:r>
              <a:rPr lang="en-US" dirty="0"/>
              <a:t>Là một giai đoạn (subdiscipline) trong Công nghệ phần mềm.</a:t>
            </a:r>
          </a:p>
          <a:p>
            <a:pPr lvl="1"/>
            <a:r>
              <a:rPr lang="en-US" dirty="0"/>
              <a:t>Tập trung vào việc tìm ra các mục tiêu, chức năng, ràng buộc của hệ thống phần mềm.</a:t>
            </a:r>
          </a:p>
          <a:p>
            <a:pPr lvl="1"/>
            <a:r>
              <a:rPr lang="en-US" dirty="0"/>
              <a:t>Bao gồm các quá trình tìm hiểu, ghi chép, phân tích, phê chuẩn và quản lý các yêu cầu.</a:t>
            </a:r>
          </a:p>
          <a:p>
            <a:pPr lvl="1"/>
            <a:r>
              <a:rPr lang="en-US" dirty="0"/>
              <a:t>Có nhiều cách tiếp cận khác nhau, cách này có thể hoàn thiện hơn cách kia.</a:t>
            </a:r>
          </a:p>
          <a:p>
            <a:pPr lvl="1"/>
            <a:r>
              <a:rPr lang="en-US" dirty="0"/>
              <a:t>Tuy nhiên, bất kỳ cách thức nào cũng đều có phương pháp luận riêng được định nghĩa đầy đủ và các tài liệu cần có cho mỗi giai đoạn.</a:t>
            </a:r>
          </a:p>
          <a:p>
            <a:pPr lvl="1"/>
            <a:endParaRPr lang="en-US" dirty="0"/>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2688</TotalTime>
  <Words>5030</Words>
  <Application>Microsoft Office PowerPoint</Application>
  <PresentationFormat>On-screen Show (4:3)</PresentationFormat>
  <Paragraphs>556</Paragraphs>
  <Slides>58</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Constantia</vt:lpstr>
      <vt:lpstr>Tahoma</vt:lpstr>
      <vt:lpstr>Times New Roman</vt:lpstr>
      <vt:lpstr>Verdana</vt:lpstr>
      <vt:lpstr>WarnockPro-Bold</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Kỹ thuật yêu cầu (Requirement Engineering)</vt:lpstr>
      <vt:lpstr>Khái niệm</vt:lpstr>
      <vt:lpstr>Đặc điểm</vt:lpstr>
      <vt:lpstr>Vai trò</vt:lpstr>
      <vt:lpstr>Các hoạt động chính</vt:lpstr>
      <vt:lpstr>Thu thập yêu cầu</vt:lpstr>
      <vt:lpstr>Thiết kế ứng dụng chung (Joint Application Design)</vt:lpstr>
      <vt:lpstr>Triển khai chức năng chất lượng (Quality Function Deployment)</vt:lpstr>
      <vt:lpstr>Thiết kế như người học việc (Designer as apprentice)</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Phân tích</vt:lpstr>
      <vt:lpstr>Các loại yêu cầu thường gặp</vt:lpstr>
      <vt:lpstr>Đặc tả</vt:lpstr>
      <vt:lpstr>Ngôn ngữ đặc tả</vt:lpstr>
      <vt:lpstr>Các thành phần trong tài liệu SRS</vt:lpstr>
      <vt:lpstr>Yêu cầu chức năng</vt:lpstr>
      <vt:lpstr>Yêu cầu hiệu suất</vt:lpstr>
      <vt:lpstr>Ràng buộc về thiết kế</vt:lpstr>
      <vt:lpstr>Giao tiếp bên ngoài</vt:lpstr>
      <vt:lpstr>Cấu trúc tài liệu SRS</vt:lpstr>
      <vt:lpstr>Cấu trúc tài liệu SRS</vt:lpstr>
      <vt:lpstr>Thẩm định</vt:lpstr>
      <vt:lpstr>Các phương pháp đặc tả</vt:lpstr>
      <vt:lpstr>Phân loại</vt:lpstr>
      <vt:lpstr>Ngôn ngữ tự nhiên có cấu trúc</vt:lpstr>
      <vt:lpstr>Ví dụ:</vt:lpstr>
      <vt:lpstr>Ngôn ngữ thiết kế chương trình - PDL</vt:lpstr>
      <vt:lpstr>Ví dụ về PDL và Mã giả</vt:lpstr>
      <vt:lpstr>Use Case</vt:lpstr>
      <vt:lpstr>Ví dụ về Use case </vt:lpstr>
      <vt:lpstr>Use Stories</vt:lpstr>
      <vt:lpstr>Ví dụ về một Use Story</vt:lpstr>
      <vt:lpstr>Formal Methods</vt:lpstr>
      <vt:lpstr>PowerPoint Presentation</vt:lpstr>
      <vt:lpstr>Ví dụ về ngôn ngữ Z</vt:lpstr>
      <vt:lpstr>Informal/Semiformal Methods</vt:lpstr>
      <vt:lpstr>UML</vt:lpstr>
      <vt:lpstr>DFD</vt:lpstr>
      <vt:lpstr>Petri net</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Pham Ngoc Linh</cp:lastModifiedBy>
  <cp:revision>237</cp:revision>
  <dcterms:created xsi:type="dcterms:W3CDTF">2016-10-10T13:05:19Z</dcterms:created>
  <dcterms:modified xsi:type="dcterms:W3CDTF">2016-11-01T02:38:15Z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