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87" r:id="rId2"/>
    <p:sldId id="258" r:id="rId3"/>
    <p:sldId id="259" r:id="rId4"/>
    <p:sldId id="264" r:id="rId5"/>
    <p:sldId id="300" r:id="rId6"/>
    <p:sldId id="282" r:id="rId7"/>
    <p:sldId id="307" r:id="rId8"/>
    <p:sldId id="270" r:id="rId9"/>
    <p:sldId id="262" r:id="rId10"/>
    <p:sldId id="304" r:id="rId11"/>
    <p:sldId id="283" r:id="rId12"/>
    <p:sldId id="305" r:id="rId13"/>
    <p:sldId id="306" r:id="rId14"/>
    <p:sldId id="284" r:id="rId15"/>
    <p:sldId id="28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91919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429" autoAdjust="0"/>
  </p:normalViewPr>
  <p:slideViewPr>
    <p:cSldViewPr snapToGrid="0" showGuides="1">
      <p:cViewPr varScale="1">
        <p:scale>
          <a:sx n="82" d="100"/>
          <a:sy n="82" d="100"/>
        </p:scale>
        <p:origin x="725" y="62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5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64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4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18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3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68" r:id="rId13"/>
    <p:sldLayoutId id="2147483659" r:id="rId14"/>
    <p:sldLayoutId id="214748365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3147" y="3016143"/>
            <a:ext cx="595387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400" dirty="0">
                <a:solidFill>
                  <a:srgbClr val="191919"/>
                </a:solidFill>
              </a:rPr>
              <a:t>P7</a:t>
            </a:r>
            <a:r>
              <a:rPr lang="zh-CN" altLang="en-US" sz="4400" dirty="0">
                <a:solidFill>
                  <a:srgbClr val="191919"/>
                </a:solidFill>
              </a:rPr>
              <a:t>：科学文献管理系统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10531" y="2217699"/>
            <a:ext cx="6808274" cy="8002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600" dirty="0">
                <a:solidFill>
                  <a:srgbClr val="191919"/>
                </a:solidFill>
              </a:rPr>
              <a:t>2020</a:t>
            </a:r>
            <a:r>
              <a:rPr lang="zh-CN" altLang="en-US" sz="4600" dirty="0">
                <a:solidFill>
                  <a:srgbClr val="191919"/>
                </a:solidFill>
              </a:rPr>
              <a:t>数据结构大作业答辩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34625" y="3858438"/>
            <a:ext cx="370646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汇报人：黄佳俊 时间：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69051" y="4380431"/>
            <a:ext cx="402989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树部分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文章查询、作者查询部分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合作者查询、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Top100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查询部分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B+</a:t>
            </a:r>
            <a:r>
              <a:rPr lang="zh-CN" altLang="en-US" sz="2400" b="1" spc="300" dirty="0">
                <a:latin typeface="+mn-ea"/>
              </a:rPr>
              <a:t>树 缓存池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图片 1">
            <a:extLst>
              <a:ext uri="{FF2B5EF4-FFF2-40B4-BE49-F238E27FC236}">
                <a16:creationId xmlns:a16="http://schemas.microsoft.com/office/drawing/2014/main" id="{513915D6-0501-4D19-A229-2D0825680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53" y="777004"/>
            <a:ext cx="3535704" cy="60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2B6F120-4E5B-496D-957D-5CDB5E21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87" y="2176427"/>
            <a:ext cx="5588400" cy="250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481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b="1" dirty="0">
                <a:solidFill>
                  <a:srgbClr val="191919"/>
                </a:solidFill>
              </a:rPr>
              <a:t>FSOLVER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输入作者名，能展示该作者发表的所有论文信息。输入完整的论文的题目，能展示该论文的其他相关信息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F2.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相关搜索。输入作者名，能展示于该作者有合作关系的其他所以作者。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F2.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作者统计功能。输出写文章最多的前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名作者。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22730" y="315339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F1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4524F90-36FE-446F-ACB2-47CC1A25F195}"/>
              </a:ext>
            </a:extLst>
          </p:cNvPr>
          <p:cNvSpPr txBox="1"/>
          <p:nvPr/>
        </p:nvSpPr>
        <p:spPr>
          <a:xfrm>
            <a:off x="1754753" y="310583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getAuthorByName</a:t>
            </a:r>
            <a:endParaRPr lang="en-US" altLang="zh-CN" dirty="0"/>
          </a:p>
          <a:p>
            <a:r>
              <a:rPr lang="en-US" altLang="zh-CN" dirty="0" err="1"/>
              <a:t>getInfoByTitle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48F81A-4920-460E-B257-3BC9FC1DB407}"/>
              </a:ext>
            </a:extLst>
          </p:cNvPr>
          <p:cNvSpPr txBox="1"/>
          <p:nvPr/>
        </p:nvSpPr>
        <p:spPr>
          <a:xfrm>
            <a:off x="5387705" y="273650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Author_BPT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042BEB-3A9F-4E17-AB48-D30DA9AB5A5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824550" y="2921168"/>
            <a:ext cx="1563155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3F433A-BCC9-4D06-B7D5-32900CDA29C0}"/>
              </a:ext>
            </a:extLst>
          </p:cNvPr>
          <p:cNvSpPr txBox="1"/>
          <p:nvPr/>
        </p:nvSpPr>
        <p:spPr>
          <a:xfrm>
            <a:off x="5425025" y="324433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Info_BPT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9FABB6C-21DE-4771-895D-551299C024DC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824550" y="3428999"/>
            <a:ext cx="1600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8DD2CB-0481-4C19-AC84-CEEA07DA8D53}"/>
              </a:ext>
            </a:extLst>
          </p:cNvPr>
          <p:cNvSpPr txBox="1"/>
          <p:nvPr/>
        </p:nvSpPr>
        <p:spPr>
          <a:xfrm>
            <a:off x="8490857" y="3244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外存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AF3118D-163C-47CF-A368-B6863F7DD33C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6829125" y="2921168"/>
            <a:ext cx="1661732" cy="5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B1660AB-A18A-4C48-BCB5-2ACC5BEBBE0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571493" y="3428999"/>
            <a:ext cx="191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5B16BD6-A6DC-48BA-94F6-5660A2866EC4}"/>
              </a:ext>
            </a:extLst>
          </p:cNvPr>
          <p:cNvSpPr txBox="1"/>
          <p:nvPr/>
        </p:nvSpPr>
        <p:spPr>
          <a:xfrm>
            <a:off x="1466902" y="856507"/>
            <a:ext cx="6921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输入作者名，能展示该作者发表的所有论文信息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输入完整的论文的题目，能展示该论文的其他相关信息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相关搜索。输入作者名，能展示于该作者有合作关系的其他所以作者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31234-5EDE-4217-AF32-92FAF44A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5192"/>
            <a:ext cx="3693477" cy="2942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AD1EE-E33F-4048-950F-62B34E483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953" y="3915192"/>
            <a:ext cx="3693477" cy="29428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E8221C-530D-4369-86A0-F1FF563EB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476" y="3927700"/>
            <a:ext cx="3693477" cy="29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04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22730" y="315339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F2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746299B-271A-4D19-BE78-D8FBE49C8791}"/>
              </a:ext>
            </a:extLst>
          </p:cNvPr>
          <p:cNvSpPr txBox="1"/>
          <p:nvPr/>
        </p:nvSpPr>
        <p:spPr>
          <a:xfrm>
            <a:off x="1754753" y="183938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B+</a:t>
            </a:r>
            <a:r>
              <a:rPr lang="zh-CN" altLang="en-US" dirty="0"/>
              <a:t>树叶节点链表遍历</a:t>
            </a:r>
            <a:endParaRPr lang="en-US" altLang="zh-CN" dirty="0"/>
          </a:p>
          <a:p>
            <a:r>
              <a:rPr lang="zh-CN" altLang="en-US" dirty="0"/>
              <a:t>利用堆保留</a:t>
            </a:r>
            <a:r>
              <a:rPr lang="en-US" altLang="zh-CN" dirty="0"/>
              <a:t>Top100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1F7EE-8A50-493C-8C6D-7D22FDE0BD5B}"/>
              </a:ext>
            </a:extLst>
          </p:cNvPr>
          <p:cNvSpPr txBox="1"/>
          <p:nvPr/>
        </p:nvSpPr>
        <p:spPr>
          <a:xfrm>
            <a:off x="1754753" y="1244376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作者统计功能。输出写文章最多的前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名作者。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E821AE-17BE-4245-9414-B78CAEBF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11" y="3080731"/>
            <a:ext cx="550973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237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000" b="1" dirty="0">
                <a:solidFill>
                  <a:srgbClr val="191919"/>
                </a:solidFill>
              </a:rPr>
              <a:t>Q&amp;A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84604" y="45040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191919"/>
                </a:solidFill>
              </a:rPr>
              <a:t>谢谢观看！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1130060" cy="584775"/>
            <a:chOff x="6426646" y="1196311"/>
            <a:chExt cx="1130060" cy="584775"/>
          </a:xfrm>
        </p:grpSpPr>
        <p:grpSp>
          <p:nvGrpSpPr>
            <p:cNvPr id="3" name="组合 2"/>
            <p:cNvGrpSpPr/>
            <p:nvPr/>
          </p:nvGrpSpPr>
          <p:grpSpPr>
            <a:xfrm>
              <a:off x="6884727" y="1271088"/>
              <a:ext cx="671979" cy="457693"/>
              <a:chOff x="1943100" y="3022067"/>
              <a:chExt cx="671979" cy="45769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943100" y="3022067"/>
                <a:ext cx="671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总起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43100" y="3264316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选题</a:t>
                </a: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2849605"/>
            <a:ext cx="1517987" cy="584775"/>
            <a:chOff x="6426646" y="1196311"/>
            <a:chExt cx="1517987" cy="584775"/>
          </a:xfrm>
        </p:grpSpPr>
        <p:grpSp>
          <p:nvGrpSpPr>
            <p:cNvPr id="26" name="组合 25"/>
            <p:cNvGrpSpPr/>
            <p:nvPr/>
          </p:nvGrpSpPr>
          <p:grpSpPr>
            <a:xfrm>
              <a:off x="6884727" y="1271088"/>
              <a:ext cx="1059906" cy="457693"/>
              <a:chOff x="1943100" y="3022067"/>
              <a:chExt cx="1059906" cy="45769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1943100" y="3022067"/>
                <a:ext cx="7729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B+</a:t>
                </a:r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树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943100" y="3264316"/>
                <a:ext cx="10599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B+</a:t>
                </a: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树、内存缓存池</a:t>
                </a: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3663917"/>
            <a:ext cx="1663860" cy="584775"/>
            <a:chOff x="6426646" y="1196311"/>
            <a:chExt cx="1663860" cy="584775"/>
          </a:xfrm>
        </p:grpSpPr>
        <p:grpSp>
          <p:nvGrpSpPr>
            <p:cNvPr id="31" name="组合 30"/>
            <p:cNvGrpSpPr/>
            <p:nvPr/>
          </p:nvGrpSpPr>
          <p:grpSpPr>
            <a:xfrm>
              <a:off x="6884727" y="1271088"/>
              <a:ext cx="1205779" cy="457693"/>
              <a:chOff x="1943100" y="3022067"/>
              <a:chExt cx="1205779" cy="457693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943100" y="3022067"/>
                <a:ext cx="1205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b="1" spc="3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FSolver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943100" y="3264316"/>
                <a:ext cx="5277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F1</a:t>
                </a: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F2</a:t>
                </a: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1213416" cy="584775"/>
            <a:chOff x="6426646" y="1196311"/>
            <a:chExt cx="1213416" cy="584775"/>
          </a:xfrm>
        </p:grpSpPr>
        <p:grpSp>
          <p:nvGrpSpPr>
            <p:cNvPr id="36" name="组合 35"/>
            <p:cNvGrpSpPr/>
            <p:nvPr/>
          </p:nvGrpSpPr>
          <p:grpSpPr>
            <a:xfrm>
              <a:off x="6884727" y="1271088"/>
              <a:ext cx="755335" cy="457693"/>
              <a:chOff x="1943100" y="3022067"/>
              <a:chExt cx="755335" cy="457693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943100" y="3022067"/>
                <a:ext cx="7553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Q&amp;A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43100" y="3264316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录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总起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本部分用于描述科学文献管理系统的整体情况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DBLP.XML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C8ADF46-85FA-4A0B-BBF3-DBC30A329B47}"/>
              </a:ext>
            </a:extLst>
          </p:cNvPr>
          <p:cNvSpPr txBox="1"/>
          <p:nvPr/>
        </p:nvSpPr>
        <p:spPr>
          <a:xfrm>
            <a:off x="3359566" y="1604476"/>
            <a:ext cx="56252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Algerian" panose="04020705040A02060702" pitchFamily="82" charset="0"/>
              </a:rPr>
              <a:t>文件大小：</a:t>
            </a:r>
            <a:r>
              <a:rPr lang="en-US" altLang="zh-CN" sz="4800" dirty="0">
                <a:solidFill>
                  <a:srgbClr val="FF0000"/>
                </a:solidFill>
                <a:latin typeface="Algerian" panose="04020705040A02060702" pitchFamily="82" charset="0"/>
              </a:rPr>
              <a:t>2.8GB</a:t>
            </a:r>
            <a:r>
              <a:rPr lang="zh-CN" alt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！</a:t>
            </a:r>
            <a:endParaRPr lang="en-US" altLang="zh-C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zh-CN" altLang="en-US" sz="4800" dirty="0">
                <a:latin typeface="Algerian" panose="04020705040A02060702" pitchFamily="82" charset="0"/>
              </a:rPr>
              <a:t>记录数量：</a:t>
            </a:r>
            <a:r>
              <a:rPr lang="en-US" altLang="zh-CN" sz="4800" dirty="0">
                <a:solidFill>
                  <a:srgbClr val="FF0000"/>
                </a:solidFill>
                <a:latin typeface="Algerian" panose="04020705040A02060702" pitchFamily="82" charset="0"/>
              </a:rPr>
              <a:t>700W</a:t>
            </a:r>
            <a:r>
              <a:rPr lang="zh-CN" alt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！</a:t>
            </a:r>
            <a:endParaRPr lang="en-US" altLang="zh-C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zh-CN" altLang="en-US" sz="4800" dirty="0">
                <a:latin typeface="Algerian" panose="04020705040A02060702" pitchFamily="82" charset="0"/>
              </a:rPr>
              <a:t>论文数量：</a:t>
            </a:r>
            <a:r>
              <a:rPr lang="en-US" altLang="zh-CN" sz="4800" dirty="0">
                <a:solidFill>
                  <a:srgbClr val="FF0000"/>
                </a:solidFill>
                <a:latin typeface="Algerian" panose="04020705040A02060702" pitchFamily="82" charset="0"/>
              </a:rPr>
              <a:t>220W</a:t>
            </a:r>
            <a:r>
              <a:rPr lang="zh-CN" alt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！</a:t>
            </a:r>
            <a:endParaRPr lang="en-US" altLang="zh-C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zh-CN" altLang="en-US" sz="4800" dirty="0">
                <a:latin typeface="Algerian" panose="04020705040A02060702" pitchFamily="82" charset="0"/>
              </a:rPr>
              <a:t>论文作者：</a:t>
            </a:r>
            <a:r>
              <a:rPr lang="en-US" altLang="zh-CN" sz="4800" dirty="0">
                <a:solidFill>
                  <a:srgbClr val="FF0000"/>
                </a:solidFill>
                <a:latin typeface="Algerian" panose="04020705040A02060702" pitchFamily="82" charset="0"/>
              </a:rPr>
              <a:t>158W</a:t>
            </a:r>
            <a:r>
              <a:rPr lang="zh-CN" alt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！</a:t>
            </a:r>
          </a:p>
          <a:p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4B64F1-2166-4691-BE07-0D66EE5ECF05}"/>
              </a:ext>
            </a:extLst>
          </p:cNvPr>
          <p:cNvSpPr txBox="1"/>
          <p:nvPr/>
        </p:nvSpPr>
        <p:spPr>
          <a:xfrm>
            <a:off x="967886" y="4851519"/>
            <a:ext cx="10408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不能全部导入内存，需要在硬盘建立数据结构！</a:t>
            </a:r>
            <a:endParaRPr lang="en-US" altLang="zh-CN" sz="3200" dirty="0"/>
          </a:p>
          <a:p>
            <a:pPr algn="ctr"/>
            <a:r>
              <a:rPr lang="en-US" altLang="zh-CN" sz="3200" dirty="0" err="1"/>
              <a:t>XMLite</a:t>
            </a:r>
            <a:r>
              <a:rPr lang="zh-CN" altLang="en-US" sz="3200" dirty="0"/>
              <a:t>、</a:t>
            </a:r>
            <a:r>
              <a:rPr lang="en-US" altLang="zh-CN" sz="3200" dirty="0"/>
              <a:t>B+</a:t>
            </a:r>
            <a:r>
              <a:rPr lang="zh-CN" altLang="en-US" sz="3200" dirty="0"/>
              <a:t>树、程序缓存池、倒插索引、</a:t>
            </a:r>
            <a:r>
              <a:rPr lang="en-US" altLang="zh-CN" sz="3200" dirty="0"/>
              <a:t>hash</a:t>
            </a:r>
            <a:r>
              <a:rPr lang="zh-CN" altLang="en-US" sz="3200" dirty="0"/>
              <a:t>、图、</a:t>
            </a:r>
            <a:r>
              <a:rPr lang="en-US" altLang="zh-CN" sz="3200"/>
              <a:t>QT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具体工作完成情况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9946955-97FB-45AF-AD2A-4A0BBB9B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005"/>
            <a:ext cx="12192000" cy="593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13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B+</a:t>
            </a:r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非集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簇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、序列化、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树、缓存池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B+</a:t>
            </a:r>
            <a:r>
              <a:rPr lang="zh-CN" altLang="en-US" sz="2400" b="1" spc="300" dirty="0">
                <a:latin typeface="+mn-ea"/>
              </a:rPr>
              <a:t>树 非集簇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9C2041-43C0-470B-8C80-91BEAA55256F}"/>
              </a:ext>
            </a:extLst>
          </p:cNvPr>
          <p:cNvSpPr/>
          <p:nvPr/>
        </p:nvSpPr>
        <p:spPr>
          <a:xfrm>
            <a:off x="5382208" y="1390260"/>
            <a:ext cx="1427583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19F1170-DAF6-4663-9971-F79D3A4EAE28}"/>
              </a:ext>
            </a:extLst>
          </p:cNvPr>
          <p:cNvSpPr/>
          <p:nvPr/>
        </p:nvSpPr>
        <p:spPr>
          <a:xfrm>
            <a:off x="3147501" y="2491273"/>
            <a:ext cx="1032613" cy="45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1D11C9D-C3A6-4AD4-9BB3-4A5A1763FCD9}"/>
              </a:ext>
            </a:extLst>
          </p:cNvPr>
          <p:cNvSpPr/>
          <p:nvPr/>
        </p:nvSpPr>
        <p:spPr>
          <a:xfrm>
            <a:off x="9428824" y="4242318"/>
            <a:ext cx="1032613" cy="45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6ABC2F1-1B08-43F4-9902-A81637B2F1DA}"/>
              </a:ext>
            </a:extLst>
          </p:cNvPr>
          <p:cNvSpPr/>
          <p:nvPr/>
        </p:nvSpPr>
        <p:spPr>
          <a:xfrm>
            <a:off x="7828292" y="4242318"/>
            <a:ext cx="1032613" cy="45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39543B8-BA9B-4C67-81E0-6F87C0BD90F3}"/>
              </a:ext>
            </a:extLst>
          </p:cNvPr>
          <p:cNvSpPr/>
          <p:nvPr/>
        </p:nvSpPr>
        <p:spPr>
          <a:xfrm>
            <a:off x="6279372" y="4242318"/>
            <a:ext cx="1032613" cy="45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284455C-52CB-4304-83B7-2C91B758B092}"/>
              </a:ext>
            </a:extLst>
          </p:cNvPr>
          <p:cNvSpPr/>
          <p:nvPr/>
        </p:nvSpPr>
        <p:spPr>
          <a:xfrm>
            <a:off x="4670460" y="4242318"/>
            <a:ext cx="1032613" cy="45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5B96C54-E74F-4EA0-A9B0-1C954D8900FE}"/>
              </a:ext>
            </a:extLst>
          </p:cNvPr>
          <p:cNvSpPr/>
          <p:nvPr/>
        </p:nvSpPr>
        <p:spPr>
          <a:xfrm>
            <a:off x="3229490" y="4242318"/>
            <a:ext cx="1032613" cy="45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E35656A-7B0E-4962-8E6D-A96D95BB5955}"/>
              </a:ext>
            </a:extLst>
          </p:cNvPr>
          <p:cNvSpPr/>
          <p:nvPr/>
        </p:nvSpPr>
        <p:spPr>
          <a:xfrm>
            <a:off x="1730563" y="4242318"/>
            <a:ext cx="1032613" cy="45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594CD70-A4AD-4E8D-905E-1D071BA947AE}"/>
              </a:ext>
            </a:extLst>
          </p:cNvPr>
          <p:cNvSpPr/>
          <p:nvPr/>
        </p:nvSpPr>
        <p:spPr>
          <a:xfrm>
            <a:off x="7859483" y="2511833"/>
            <a:ext cx="1032613" cy="45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2B0E11-954F-4C2A-89B3-6C6A5F707625}"/>
              </a:ext>
            </a:extLst>
          </p:cNvPr>
          <p:cNvSpPr/>
          <p:nvPr/>
        </p:nvSpPr>
        <p:spPr>
          <a:xfrm>
            <a:off x="5579692" y="2507171"/>
            <a:ext cx="1032613" cy="4571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38127B0-2287-46A5-A0C3-DAC72253220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663808" y="1851925"/>
            <a:ext cx="2432192" cy="63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0F3B417-F335-4DB3-A424-B751C46DB30E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6095999" y="1851925"/>
            <a:ext cx="1" cy="655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3618139-479B-410B-A1A4-58F20C4939E8}"/>
              </a:ext>
            </a:extLst>
          </p:cNvPr>
          <p:cNvCxnSpPr>
            <a:stCxn id="2" idx="2"/>
            <a:endCxn id="17" idx="0"/>
          </p:cNvCxnSpPr>
          <p:nvPr/>
        </p:nvCxnSpPr>
        <p:spPr>
          <a:xfrm>
            <a:off x="6096000" y="1851925"/>
            <a:ext cx="2279790" cy="6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191596-91FE-4980-A706-A0D4C71677B2}"/>
              </a:ext>
            </a:extLst>
          </p:cNvPr>
          <p:cNvCxnSpPr>
            <a:stCxn id="3" idx="2"/>
            <a:endCxn id="16" idx="0"/>
          </p:cNvCxnSpPr>
          <p:nvPr/>
        </p:nvCxnSpPr>
        <p:spPr>
          <a:xfrm flipH="1">
            <a:off x="2246870" y="2948467"/>
            <a:ext cx="1416938" cy="129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F49D143-290B-4026-90EB-A48434DD6E0C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3663808" y="2948467"/>
            <a:ext cx="81989" cy="129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6D114C2-1FB8-41A7-B36D-1789BCE2FE48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 flipH="1">
            <a:off x="5186767" y="2964365"/>
            <a:ext cx="909232" cy="127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7000714-F34C-422E-BC62-CEFAE92DF780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6095999" y="2964365"/>
            <a:ext cx="699680" cy="127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6DB8837-40BA-4297-A9A4-E9F400CB1CDB}"/>
              </a:ext>
            </a:extLst>
          </p:cNvPr>
          <p:cNvCxnSpPr>
            <a:stCxn id="17" idx="2"/>
            <a:endCxn id="12" idx="0"/>
          </p:cNvCxnSpPr>
          <p:nvPr/>
        </p:nvCxnSpPr>
        <p:spPr>
          <a:xfrm flipH="1">
            <a:off x="8344599" y="2969027"/>
            <a:ext cx="31191" cy="127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903258F-4675-45A7-AF09-BC350882F256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>
            <a:off x="8375790" y="2969027"/>
            <a:ext cx="1569341" cy="127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8A97B7D-B582-441A-9A03-7DCE3AB9049E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6612305" y="2735768"/>
            <a:ext cx="1247178" cy="4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378CFF3-39D3-4752-92CC-E214E05E4614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4180114" y="2719870"/>
            <a:ext cx="1399578" cy="1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36009F6-E5FD-46B1-9125-F6D11E3B62B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2763176" y="4470915"/>
            <a:ext cx="4663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4C9A9F9-A34A-47B2-8761-2242EE638F9F}"/>
              </a:ext>
            </a:extLst>
          </p:cNvPr>
          <p:cNvCxnSpPr>
            <a:stCxn id="15" idx="3"/>
            <a:endCxn id="15" idx="3"/>
          </p:cNvCxnSpPr>
          <p:nvPr/>
        </p:nvCxnSpPr>
        <p:spPr>
          <a:xfrm>
            <a:off x="4262103" y="447091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D06916-26B0-4EC9-85CC-2C271697865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4262103" y="4470915"/>
            <a:ext cx="4083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F63EB94-8AB2-4F7C-8919-D86E7C3761CD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703073" y="4470915"/>
            <a:ext cx="576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5C0FD78-6583-4D2D-AD94-FBEE28B4D68B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311985" y="4470915"/>
            <a:ext cx="5163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D10B7B9-2975-47E4-8B1A-2F00E136FF48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8860905" y="4470915"/>
            <a:ext cx="567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矩形: 圆角 2064">
            <a:extLst>
              <a:ext uri="{FF2B5EF4-FFF2-40B4-BE49-F238E27FC236}">
                <a16:creationId xmlns:a16="http://schemas.microsoft.com/office/drawing/2014/main" id="{60137BDF-BC08-4482-8556-07AB59020995}"/>
              </a:ext>
            </a:extLst>
          </p:cNvPr>
          <p:cNvSpPr/>
          <p:nvPr/>
        </p:nvSpPr>
        <p:spPr>
          <a:xfrm>
            <a:off x="776277" y="5161376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63BC2F2-628F-499F-8DC1-8E9B4D008893}"/>
              </a:ext>
            </a:extLst>
          </p:cNvPr>
          <p:cNvSpPr/>
          <p:nvPr/>
        </p:nvSpPr>
        <p:spPr>
          <a:xfrm>
            <a:off x="776276" y="5606012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6D38A1CC-9A86-4E17-9820-797F63618574}"/>
              </a:ext>
            </a:extLst>
          </p:cNvPr>
          <p:cNvSpPr/>
          <p:nvPr/>
        </p:nvSpPr>
        <p:spPr>
          <a:xfrm>
            <a:off x="2046643" y="5161369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9EA0AEAD-5EBB-45EE-B427-F1E9D62E27E5}"/>
              </a:ext>
            </a:extLst>
          </p:cNvPr>
          <p:cNvSpPr/>
          <p:nvPr/>
        </p:nvSpPr>
        <p:spPr>
          <a:xfrm>
            <a:off x="776276" y="6036735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164B134-C6CA-472E-8FA4-4AA3C00AB743}"/>
              </a:ext>
            </a:extLst>
          </p:cNvPr>
          <p:cNvSpPr/>
          <p:nvPr/>
        </p:nvSpPr>
        <p:spPr>
          <a:xfrm>
            <a:off x="3279483" y="5161204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31183AB0-6469-4985-B253-1C24CDE960EC}"/>
              </a:ext>
            </a:extLst>
          </p:cNvPr>
          <p:cNvSpPr/>
          <p:nvPr/>
        </p:nvSpPr>
        <p:spPr>
          <a:xfrm>
            <a:off x="3279482" y="5606011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8632561F-23DB-453F-AB00-E4B261A19093}"/>
              </a:ext>
            </a:extLst>
          </p:cNvPr>
          <p:cNvSpPr/>
          <p:nvPr/>
        </p:nvSpPr>
        <p:spPr>
          <a:xfrm>
            <a:off x="7235894" y="5055559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4F1C15F8-8DF0-4B30-9B3E-B3DA846DD908}"/>
              </a:ext>
            </a:extLst>
          </p:cNvPr>
          <p:cNvSpPr/>
          <p:nvPr/>
        </p:nvSpPr>
        <p:spPr>
          <a:xfrm>
            <a:off x="5972622" y="5063084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AF540697-37DD-44AE-A85A-93E780914B09}"/>
              </a:ext>
            </a:extLst>
          </p:cNvPr>
          <p:cNvSpPr/>
          <p:nvPr/>
        </p:nvSpPr>
        <p:spPr>
          <a:xfrm>
            <a:off x="4670459" y="5991747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6F52248-B353-4CEE-A471-A661DFB283F8}"/>
              </a:ext>
            </a:extLst>
          </p:cNvPr>
          <p:cNvSpPr/>
          <p:nvPr/>
        </p:nvSpPr>
        <p:spPr>
          <a:xfrm>
            <a:off x="4670459" y="5534560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D609F3E-C441-425F-9945-F5A2A7475E96}"/>
              </a:ext>
            </a:extLst>
          </p:cNvPr>
          <p:cNvSpPr/>
          <p:nvPr/>
        </p:nvSpPr>
        <p:spPr>
          <a:xfrm>
            <a:off x="4670458" y="5077373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E326CFC-68B0-4723-AC69-A6E8192C110A}"/>
              </a:ext>
            </a:extLst>
          </p:cNvPr>
          <p:cNvSpPr/>
          <p:nvPr/>
        </p:nvSpPr>
        <p:spPr>
          <a:xfrm>
            <a:off x="5991222" y="5520271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7" name="直接箭头连接符 2066">
            <a:extLst>
              <a:ext uri="{FF2B5EF4-FFF2-40B4-BE49-F238E27FC236}">
                <a16:creationId xmlns:a16="http://schemas.microsoft.com/office/drawing/2014/main" id="{23CF30E6-5248-4F8F-B506-EE65403C5C6B}"/>
              </a:ext>
            </a:extLst>
          </p:cNvPr>
          <p:cNvCxnSpPr>
            <a:cxnSpLocks/>
            <a:stCxn id="16" idx="2"/>
            <a:endCxn id="2065" idx="0"/>
          </p:cNvCxnSpPr>
          <p:nvPr/>
        </p:nvCxnSpPr>
        <p:spPr>
          <a:xfrm flipH="1">
            <a:off x="1292584" y="4699512"/>
            <a:ext cx="954286" cy="46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直接箭头连接符 2069">
            <a:extLst>
              <a:ext uri="{FF2B5EF4-FFF2-40B4-BE49-F238E27FC236}">
                <a16:creationId xmlns:a16="http://schemas.microsoft.com/office/drawing/2014/main" id="{4681E386-F58B-4B5E-B0CA-371867824651}"/>
              </a:ext>
            </a:extLst>
          </p:cNvPr>
          <p:cNvCxnSpPr>
            <a:cxnSpLocks/>
            <a:stCxn id="16" idx="2"/>
            <a:endCxn id="83" idx="0"/>
          </p:cNvCxnSpPr>
          <p:nvPr/>
        </p:nvCxnSpPr>
        <p:spPr>
          <a:xfrm>
            <a:off x="2246870" y="4699512"/>
            <a:ext cx="316080" cy="4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直接箭头连接符 2073">
            <a:extLst>
              <a:ext uri="{FF2B5EF4-FFF2-40B4-BE49-F238E27FC236}">
                <a16:creationId xmlns:a16="http://schemas.microsoft.com/office/drawing/2014/main" id="{7F9A23A8-3A31-4C5A-B117-340FE103EFD4}"/>
              </a:ext>
            </a:extLst>
          </p:cNvPr>
          <p:cNvCxnSpPr>
            <a:cxnSpLocks/>
            <a:stCxn id="15" idx="2"/>
            <a:endCxn id="85" idx="0"/>
          </p:cNvCxnSpPr>
          <p:nvPr/>
        </p:nvCxnSpPr>
        <p:spPr>
          <a:xfrm>
            <a:off x="3745797" y="4699512"/>
            <a:ext cx="49993" cy="46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直接箭头连接符 2076">
            <a:extLst>
              <a:ext uri="{FF2B5EF4-FFF2-40B4-BE49-F238E27FC236}">
                <a16:creationId xmlns:a16="http://schemas.microsoft.com/office/drawing/2014/main" id="{7C73BE48-51A7-4978-8BED-F6CE1311CA59}"/>
              </a:ext>
            </a:extLst>
          </p:cNvPr>
          <p:cNvCxnSpPr>
            <a:cxnSpLocks/>
            <a:stCxn id="14" idx="2"/>
            <a:endCxn id="91" idx="0"/>
          </p:cNvCxnSpPr>
          <p:nvPr/>
        </p:nvCxnSpPr>
        <p:spPr>
          <a:xfrm flipH="1">
            <a:off x="5186765" y="4699512"/>
            <a:ext cx="2" cy="37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直接箭头连接符 2079">
            <a:extLst>
              <a:ext uri="{FF2B5EF4-FFF2-40B4-BE49-F238E27FC236}">
                <a16:creationId xmlns:a16="http://schemas.microsoft.com/office/drawing/2014/main" id="{AC2C3F41-8744-45C9-9837-29679E29AA0F}"/>
              </a:ext>
            </a:extLst>
          </p:cNvPr>
          <p:cNvCxnSpPr>
            <a:cxnSpLocks/>
            <a:stCxn id="13" idx="2"/>
            <a:endCxn id="88" idx="0"/>
          </p:cNvCxnSpPr>
          <p:nvPr/>
        </p:nvCxnSpPr>
        <p:spPr>
          <a:xfrm flipH="1">
            <a:off x="6488929" y="4699512"/>
            <a:ext cx="306750" cy="36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直接箭头连接符 2082">
            <a:extLst>
              <a:ext uri="{FF2B5EF4-FFF2-40B4-BE49-F238E27FC236}">
                <a16:creationId xmlns:a16="http://schemas.microsoft.com/office/drawing/2014/main" id="{04DBCB59-340C-4FBB-B856-01DB181F7112}"/>
              </a:ext>
            </a:extLst>
          </p:cNvPr>
          <p:cNvCxnSpPr>
            <a:cxnSpLocks/>
            <a:stCxn id="13" idx="2"/>
            <a:endCxn id="87" idx="0"/>
          </p:cNvCxnSpPr>
          <p:nvPr/>
        </p:nvCxnSpPr>
        <p:spPr>
          <a:xfrm>
            <a:off x="6795679" y="4699512"/>
            <a:ext cx="956522" cy="35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2CC0E65-6739-4155-B243-28066E7832F9}"/>
              </a:ext>
            </a:extLst>
          </p:cNvPr>
          <p:cNvSpPr/>
          <p:nvPr/>
        </p:nvSpPr>
        <p:spPr>
          <a:xfrm>
            <a:off x="10425692" y="5063084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CBE8170-3B4E-46AC-B90F-4057690E9B23}"/>
              </a:ext>
            </a:extLst>
          </p:cNvPr>
          <p:cNvSpPr/>
          <p:nvPr/>
        </p:nvSpPr>
        <p:spPr>
          <a:xfrm>
            <a:off x="9144864" y="5534560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02D8E862-58BB-4116-BBC6-73B8C58A38E0}"/>
              </a:ext>
            </a:extLst>
          </p:cNvPr>
          <p:cNvSpPr/>
          <p:nvPr/>
        </p:nvSpPr>
        <p:spPr>
          <a:xfrm>
            <a:off x="9144864" y="5077372"/>
            <a:ext cx="1032613" cy="4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6" name="直接箭头连接符 2085">
            <a:extLst>
              <a:ext uri="{FF2B5EF4-FFF2-40B4-BE49-F238E27FC236}">
                <a16:creationId xmlns:a16="http://schemas.microsoft.com/office/drawing/2014/main" id="{4F578F3F-597D-4504-8E48-59E8C8D4111A}"/>
              </a:ext>
            </a:extLst>
          </p:cNvPr>
          <p:cNvCxnSpPr>
            <a:cxnSpLocks/>
            <a:stCxn id="11" idx="2"/>
            <a:endCxn id="114" idx="0"/>
          </p:cNvCxnSpPr>
          <p:nvPr/>
        </p:nvCxnSpPr>
        <p:spPr>
          <a:xfrm flipH="1">
            <a:off x="9661171" y="4699512"/>
            <a:ext cx="283960" cy="37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直接箭头连接符 2088">
            <a:extLst>
              <a:ext uri="{FF2B5EF4-FFF2-40B4-BE49-F238E27FC236}">
                <a16:creationId xmlns:a16="http://schemas.microsoft.com/office/drawing/2014/main" id="{C3177362-ABA1-496B-8CAE-D6BCEC54797C}"/>
              </a:ext>
            </a:extLst>
          </p:cNvPr>
          <p:cNvCxnSpPr>
            <a:cxnSpLocks/>
            <a:stCxn id="11" idx="2"/>
            <a:endCxn id="112" idx="0"/>
          </p:cNvCxnSpPr>
          <p:nvPr/>
        </p:nvCxnSpPr>
        <p:spPr>
          <a:xfrm>
            <a:off x="9945131" y="4699512"/>
            <a:ext cx="996868" cy="36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763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序列化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1D6D5B0-71D3-486A-A716-0CFA6627C8D5}"/>
              </a:ext>
            </a:extLst>
          </p:cNvPr>
          <p:cNvSpPr txBox="1"/>
          <p:nvPr/>
        </p:nvSpPr>
        <p:spPr>
          <a:xfrm>
            <a:off x="1446245" y="3163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9128BC73-FE2F-42C8-99D7-636C85F9A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8227"/>
              </p:ext>
            </p:extLst>
          </p:nvPr>
        </p:nvGraphicFramePr>
        <p:xfrm>
          <a:off x="971600" y="1292136"/>
          <a:ext cx="3592286" cy="448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01">
                  <a:extLst>
                    <a:ext uri="{9D8B030D-6E8A-4147-A177-3AD203B41FA5}">
                      <a16:colId xmlns:a16="http://schemas.microsoft.com/office/drawing/2014/main" val="4151559277"/>
                    </a:ext>
                  </a:extLst>
                </a:gridCol>
                <a:gridCol w="2540885">
                  <a:extLst>
                    <a:ext uri="{9D8B030D-6E8A-4147-A177-3AD203B41FA5}">
                      <a16:colId xmlns:a16="http://schemas.microsoft.com/office/drawing/2014/main" val="16305889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 </a:t>
                      </a:r>
                      <a:r>
                        <a:rPr lang="en-US" altLang="zh-CN" dirty="0"/>
                        <a:t>BPT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4945"/>
                  </a:ext>
                </a:extLst>
              </a:tr>
              <a:tr h="914393">
                <a:tc>
                  <a:txBody>
                    <a:bodyPr/>
                    <a:lstStyle/>
                    <a:p>
                      <a:r>
                        <a:rPr lang="en-US" altLang="zh-CN" dirty="0"/>
                        <a:t>0-7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魔数</a:t>
                      </a:r>
                      <a:r>
                        <a:rPr lang="en-US" altLang="zh-CN" dirty="0"/>
                        <a:t>:”DS_2020\0”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602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8-11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节点块大小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387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12-15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数据块大小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862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16-23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根节点的文件偏移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761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24-27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02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28-31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节点数量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8751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32-39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叶子链表起始偏移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05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40-47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节点空块链表表头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585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48-55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叶子空块链表表头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84930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30F774D-4646-4BA7-B045-8AA2AC47A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58178"/>
              </p:ext>
            </p:extLst>
          </p:nvPr>
        </p:nvGraphicFramePr>
        <p:xfrm>
          <a:off x="4786605" y="1292136"/>
          <a:ext cx="3526972" cy="448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914">
                  <a:extLst>
                    <a:ext uri="{9D8B030D-6E8A-4147-A177-3AD203B41FA5}">
                      <a16:colId xmlns:a16="http://schemas.microsoft.com/office/drawing/2014/main" val="3771841097"/>
                    </a:ext>
                  </a:extLst>
                </a:gridCol>
                <a:gridCol w="2380058">
                  <a:extLst>
                    <a:ext uri="{9D8B030D-6E8A-4147-A177-3AD203B41FA5}">
                      <a16:colId xmlns:a16="http://schemas.microsoft.com/office/drawing/2014/main" val="1481059939"/>
                    </a:ext>
                  </a:extLst>
                </a:gridCol>
              </a:tblGrid>
              <a:tr h="365093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 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66661"/>
                  </a:ext>
                </a:extLst>
              </a:tr>
              <a:tr h="365093">
                <a:tc>
                  <a:txBody>
                    <a:bodyPr/>
                    <a:lstStyle/>
                    <a:p>
                      <a:r>
                        <a:rPr lang="en-US" altLang="zh-CN" dirty="0"/>
                        <a:t>0-7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自身的文件偏移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89314"/>
                  </a:ext>
                </a:extLst>
              </a:tr>
              <a:tr h="604034">
                <a:tc>
                  <a:txBody>
                    <a:bodyPr/>
                    <a:lstStyle/>
                    <a:p>
                      <a:r>
                        <a:rPr lang="en-US" altLang="zh-CN" dirty="0"/>
                        <a:t>8-15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父节点的文件偏移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6080"/>
                  </a:ext>
                </a:extLst>
              </a:tr>
              <a:tr h="604034">
                <a:tc>
                  <a:txBody>
                    <a:bodyPr/>
                    <a:lstStyle/>
                    <a:p>
                      <a:r>
                        <a:rPr lang="en-US" altLang="zh-CN" dirty="0"/>
                        <a:t>16-19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类型（内部、叶子）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70888"/>
                  </a:ext>
                </a:extLst>
              </a:tr>
              <a:tr h="365093">
                <a:tc>
                  <a:txBody>
                    <a:bodyPr/>
                    <a:lstStyle/>
                    <a:p>
                      <a:r>
                        <a:rPr lang="en-US" altLang="zh-CN" dirty="0"/>
                        <a:t>20-23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孩子个数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101815"/>
                  </a:ext>
                </a:extLst>
              </a:tr>
              <a:tr h="604034">
                <a:tc>
                  <a:txBody>
                    <a:bodyPr/>
                    <a:lstStyle/>
                    <a:p>
                      <a:r>
                        <a:rPr lang="en-US" altLang="zh-CN" dirty="0"/>
                        <a:t>24-31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同级链表前一个</a:t>
                      </a:r>
                      <a:r>
                        <a:rPr lang="en-US" altLang="zh-CN" dirty="0" err="1"/>
                        <a:t>prev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59577"/>
                  </a:ext>
                </a:extLst>
              </a:tr>
              <a:tr h="604034">
                <a:tc>
                  <a:txBody>
                    <a:bodyPr/>
                    <a:lstStyle/>
                    <a:p>
                      <a:r>
                        <a:rPr lang="en-US" altLang="zh-CN" dirty="0"/>
                        <a:t>32-39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同级链表后一个</a:t>
                      </a:r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319832"/>
                  </a:ext>
                </a:extLst>
              </a:tr>
              <a:tr h="365093">
                <a:tc>
                  <a:txBody>
                    <a:bodyPr/>
                    <a:lstStyle/>
                    <a:p>
                      <a:r>
                        <a:rPr lang="en-US" altLang="zh-CN" dirty="0"/>
                        <a:t>40-</a:t>
                      </a:r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03988"/>
                  </a:ext>
                </a:extLst>
              </a:tr>
              <a:tr h="604034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偏移数组（动态计算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845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EF310A84-68FD-472E-8428-231396E99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19834"/>
              </p:ext>
            </p:extLst>
          </p:nvPr>
        </p:nvGraphicFramePr>
        <p:xfrm>
          <a:off x="8440053" y="1292135"/>
          <a:ext cx="2780348" cy="246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74">
                  <a:extLst>
                    <a:ext uri="{9D8B030D-6E8A-4147-A177-3AD203B41FA5}">
                      <a16:colId xmlns:a16="http://schemas.microsoft.com/office/drawing/2014/main" val="3027360344"/>
                    </a:ext>
                  </a:extLst>
                </a:gridCol>
                <a:gridCol w="1390174">
                  <a:extLst>
                    <a:ext uri="{9D8B030D-6E8A-4147-A177-3AD203B41FA5}">
                      <a16:colId xmlns:a16="http://schemas.microsoft.com/office/drawing/2014/main" val="22911325"/>
                    </a:ext>
                  </a:extLst>
                </a:gridCol>
              </a:tblGrid>
              <a:tr h="593698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 数据块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41595"/>
                  </a:ext>
                </a:extLst>
              </a:tr>
              <a:tr h="593698">
                <a:tc>
                  <a:txBody>
                    <a:bodyPr/>
                    <a:lstStyle/>
                    <a:p>
                      <a:r>
                        <a:rPr lang="en-US" altLang="zh-CN" dirty="0"/>
                        <a:t>0-7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自身文件偏移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0064"/>
                  </a:ext>
                </a:extLst>
              </a:tr>
              <a:tr h="593698">
                <a:tc>
                  <a:txBody>
                    <a:bodyPr/>
                    <a:lstStyle/>
                    <a:p>
                      <a:r>
                        <a:rPr lang="en-US" altLang="zh-CN" dirty="0"/>
                        <a:t>8-15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下一个节点文件偏移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0619"/>
                  </a:ext>
                </a:extLst>
              </a:tr>
              <a:tr h="593698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4392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F705DA5-1CAE-4ADB-B0D0-462EB06CE17F}"/>
              </a:ext>
            </a:extLst>
          </p:cNvPr>
          <p:cNvSpPr txBox="1"/>
          <p:nvPr/>
        </p:nvSpPr>
        <p:spPr>
          <a:xfrm>
            <a:off x="8440053" y="413632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数据块本质上是一个链表</a:t>
            </a:r>
          </a:p>
        </p:txBody>
      </p:sp>
    </p:spTree>
    <p:extLst>
      <p:ext uri="{BB962C8B-B14F-4D97-AF65-F5344CB8AC3E}">
        <p14:creationId xmlns:p14="http://schemas.microsoft.com/office/powerpoint/2010/main" val="35102314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B+</a:t>
            </a:r>
            <a:r>
              <a:rPr lang="zh-CN" altLang="en-US" sz="2400" b="1" spc="300" dirty="0">
                <a:latin typeface="+mn-ea"/>
              </a:rPr>
              <a:t>树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32EF41-DCCD-4C9A-B600-87A8E535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53" y="777005"/>
            <a:ext cx="3148575" cy="595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0EF8CE74-FE43-44DF-AD74-7BC856A4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60" y="777005"/>
            <a:ext cx="3485918" cy="595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2658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宽屏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Algerian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简洁商务办公</dc:title>
  <dc:creator/>
  <cp:keywords>www.1ppt.com</cp:keywords>
  <dc:description>www.1ppt.com</dc:description>
  <cp:lastModifiedBy/>
  <cp:revision>1</cp:revision>
  <dcterms:created xsi:type="dcterms:W3CDTF">2018-09-30T02:58:39Z</dcterms:created>
  <dcterms:modified xsi:type="dcterms:W3CDTF">2020-05-29T13:35:12Z</dcterms:modified>
</cp:coreProperties>
</file>