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74" r:id="rId6"/>
    <p:sldId id="257" r:id="rId7"/>
    <p:sldId id="261" r:id="rId8"/>
    <p:sldId id="262" r:id="rId9"/>
    <p:sldId id="263" r:id="rId10"/>
    <p:sldId id="264" r:id="rId11"/>
    <p:sldId id="265" r:id="rId12"/>
    <p:sldId id="266" r:id="rId13"/>
    <p:sldId id="267" r:id="rId14"/>
    <p:sldId id="268" r:id="rId15"/>
    <p:sldId id="269" r:id="rId16"/>
    <p:sldId id="270" r:id="rId17"/>
    <p:sldId id="271" r:id="rId18"/>
    <p:sldId id="27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165EF8-E5DC-4555-BB77-3580427127A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DC2ADCF-CCC4-45C4-AF24-C6B662154F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D2E329D-AC02-416F-B252-F51DBDB0EE68}"/>
              </a:ext>
            </a:extLst>
          </p:cNvPr>
          <p:cNvSpPr>
            <a:spLocks noGrp="1"/>
          </p:cNvSpPr>
          <p:nvPr>
            <p:ph type="dt" sz="half" idx="10"/>
          </p:nvPr>
        </p:nvSpPr>
        <p:spPr/>
        <p:txBody>
          <a:bodyPr/>
          <a:lstStyle/>
          <a:p>
            <a:fld id="{044D4255-A181-4366-A4DF-6ADF1123E69E}" type="datetimeFigureOut">
              <a:rPr lang="zh-CN" altLang="en-US" smtClean="0"/>
              <a:t>2020/5/26</a:t>
            </a:fld>
            <a:endParaRPr lang="zh-CN" altLang="en-US"/>
          </a:p>
        </p:txBody>
      </p:sp>
      <p:sp>
        <p:nvSpPr>
          <p:cNvPr id="5" name="页脚占位符 4">
            <a:extLst>
              <a:ext uri="{FF2B5EF4-FFF2-40B4-BE49-F238E27FC236}">
                <a16:creationId xmlns:a16="http://schemas.microsoft.com/office/drawing/2014/main" id="{E1702E5C-08B3-4A5C-B3FD-8D306D055E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DF6BCB-9271-4937-875D-725688BBDB63}"/>
              </a:ext>
            </a:extLst>
          </p:cNvPr>
          <p:cNvSpPr>
            <a:spLocks noGrp="1"/>
          </p:cNvSpPr>
          <p:nvPr>
            <p:ph type="sldNum" sz="quarter" idx="12"/>
          </p:nvPr>
        </p:nvSpPr>
        <p:spPr/>
        <p:txBody>
          <a:bodyPr/>
          <a:lstStyle/>
          <a:p>
            <a:fld id="{CC3F4C19-C218-4D70-839E-74C702CC7396}" type="slidenum">
              <a:rPr lang="zh-CN" altLang="en-US" smtClean="0"/>
              <a:t>‹#›</a:t>
            </a:fld>
            <a:endParaRPr lang="zh-CN" altLang="en-US"/>
          </a:p>
        </p:txBody>
      </p:sp>
    </p:spTree>
    <p:extLst>
      <p:ext uri="{BB962C8B-B14F-4D97-AF65-F5344CB8AC3E}">
        <p14:creationId xmlns:p14="http://schemas.microsoft.com/office/powerpoint/2010/main" val="4151638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1EBA0F-70E4-463C-BA76-99CB2C0E032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CAB15E2-F5AD-4726-86BA-395AB121FBF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AD22009-8FC3-41C0-9F24-8B7321711558}"/>
              </a:ext>
            </a:extLst>
          </p:cNvPr>
          <p:cNvSpPr>
            <a:spLocks noGrp="1"/>
          </p:cNvSpPr>
          <p:nvPr>
            <p:ph type="dt" sz="half" idx="10"/>
          </p:nvPr>
        </p:nvSpPr>
        <p:spPr/>
        <p:txBody>
          <a:bodyPr/>
          <a:lstStyle/>
          <a:p>
            <a:fld id="{044D4255-A181-4366-A4DF-6ADF1123E69E}" type="datetimeFigureOut">
              <a:rPr lang="zh-CN" altLang="en-US" smtClean="0"/>
              <a:t>2020/5/26</a:t>
            </a:fld>
            <a:endParaRPr lang="zh-CN" altLang="en-US"/>
          </a:p>
        </p:txBody>
      </p:sp>
      <p:sp>
        <p:nvSpPr>
          <p:cNvPr id="5" name="页脚占位符 4">
            <a:extLst>
              <a:ext uri="{FF2B5EF4-FFF2-40B4-BE49-F238E27FC236}">
                <a16:creationId xmlns:a16="http://schemas.microsoft.com/office/drawing/2014/main" id="{7B6ADDEC-C367-4D59-98FB-B23E290C4D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B10745-4F0D-4725-90F5-1C44D82F73B1}"/>
              </a:ext>
            </a:extLst>
          </p:cNvPr>
          <p:cNvSpPr>
            <a:spLocks noGrp="1"/>
          </p:cNvSpPr>
          <p:nvPr>
            <p:ph type="sldNum" sz="quarter" idx="12"/>
          </p:nvPr>
        </p:nvSpPr>
        <p:spPr/>
        <p:txBody>
          <a:bodyPr/>
          <a:lstStyle/>
          <a:p>
            <a:fld id="{CC3F4C19-C218-4D70-839E-74C702CC7396}" type="slidenum">
              <a:rPr lang="zh-CN" altLang="en-US" smtClean="0"/>
              <a:t>‹#›</a:t>
            </a:fld>
            <a:endParaRPr lang="zh-CN" altLang="en-US"/>
          </a:p>
        </p:txBody>
      </p:sp>
    </p:spTree>
    <p:extLst>
      <p:ext uri="{BB962C8B-B14F-4D97-AF65-F5344CB8AC3E}">
        <p14:creationId xmlns:p14="http://schemas.microsoft.com/office/powerpoint/2010/main" val="3050941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0F0B28C-2134-4FB0-8F12-B9FEAF93E9E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02D026C-16BF-42E6-AFEA-36440FE4483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E64006A-4F16-4BE9-BAAC-381828062714}"/>
              </a:ext>
            </a:extLst>
          </p:cNvPr>
          <p:cNvSpPr>
            <a:spLocks noGrp="1"/>
          </p:cNvSpPr>
          <p:nvPr>
            <p:ph type="dt" sz="half" idx="10"/>
          </p:nvPr>
        </p:nvSpPr>
        <p:spPr/>
        <p:txBody>
          <a:bodyPr/>
          <a:lstStyle/>
          <a:p>
            <a:fld id="{044D4255-A181-4366-A4DF-6ADF1123E69E}" type="datetimeFigureOut">
              <a:rPr lang="zh-CN" altLang="en-US" smtClean="0"/>
              <a:t>2020/5/26</a:t>
            </a:fld>
            <a:endParaRPr lang="zh-CN" altLang="en-US"/>
          </a:p>
        </p:txBody>
      </p:sp>
      <p:sp>
        <p:nvSpPr>
          <p:cNvPr id="5" name="页脚占位符 4">
            <a:extLst>
              <a:ext uri="{FF2B5EF4-FFF2-40B4-BE49-F238E27FC236}">
                <a16:creationId xmlns:a16="http://schemas.microsoft.com/office/drawing/2014/main" id="{BC1FCAF3-6B1B-47BA-9CD3-DAF2449F32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420D75-DC2A-42F3-9D20-A38944F2AE8C}"/>
              </a:ext>
            </a:extLst>
          </p:cNvPr>
          <p:cNvSpPr>
            <a:spLocks noGrp="1"/>
          </p:cNvSpPr>
          <p:nvPr>
            <p:ph type="sldNum" sz="quarter" idx="12"/>
          </p:nvPr>
        </p:nvSpPr>
        <p:spPr/>
        <p:txBody>
          <a:bodyPr/>
          <a:lstStyle/>
          <a:p>
            <a:fld id="{CC3F4C19-C218-4D70-839E-74C702CC7396}" type="slidenum">
              <a:rPr lang="zh-CN" altLang="en-US" smtClean="0"/>
              <a:t>‹#›</a:t>
            </a:fld>
            <a:endParaRPr lang="zh-CN" altLang="en-US"/>
          </a:p>
        </p:txBody>
      </p:sp>
    </p:spTree>
    <p:extLst>
      <p:ext uri="{BB962C8B-B14F-4D97-AF65-F5344CB8AC3E}">
        <p14:creationId xmlns:p14="http://schemas.microsoft.com/office/powerpoint/2010/main" val="523971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835E6C-0747-4170-BC4A-D259B8B13E0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FBCAC1A-B637-43EA-A1D5-D03145671C8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AFC3C88-77A4-4E99-87AE-6862F6611BAC}"/>
              </a:ext>
            </a:extLst>
          </p:cNvPr>
          <p:cNvSpPr>
            <a:spLocks noGrp="1"/>
          </p:cNvSpPr>
          <p:nvPr>
            <p:ph type="dt" sz="half" idx="10"/>
          </p:nvPr>
        </p:nvSpPr>
        <p:spPr/>
        <p:txBody>
          <a:bodyPr/>
          <a:lstStyle/>
          <a:p>
            <a:fld id="{044D4255-A181-4366-A4DF-6ADF1123E69E}" type="datetimeFigureOut">
              <a:rPr lang="zh-CN" altLang="en-US" smtClean="0"/>
              <a:t>2020/5/26</a:t>
            </a:fld>
            <a:endParaRPr lang="zh-CN" altLang="en-US"/>
          </a:p>
        </p:txBody>
      </p:sp>
      <p:sp>
        <p:nvSpPr>
          <p:cNvPr id="5" name="页脚占位符 4">
            <a:extLst>
              <a:ext uri="{FF2B5EF4-FFF2-40B4-BE49-F238E27FC236}">
                <a16:creationId xmlns:a16="http://schemas.microsoft.com/office/drawing/2014/main" id="{16B124D1-6D5A-4B75-BBCE-CB648D3F6F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12B293-2189-491F-8C2C-8340152246BF}"/>
              </a:ext>
            </a:extLst>
          </p:cNvPr>
          <p:cNvSpPr>
            <a:spLocks noGrp="1"/>
          </p:cNvSpPr>
          <p:nvPr>
            <p:ph type="sldNum" sz="quarter" idx="12"/>
          </p:nvPr>
        </p:nvSpPr>
        <p:spPr/>
        <p:txBody>
          <a:bodyPr/>
          <a:lstStyle/>
          <a:p>
            <a:fld id="{CC3F4C19-C218-4D70-839E-74C702CC7396}" type="slidenum">
              <a:rPr lang="zh-CN" altLang="en-US" smtClean="0"/>
              <a:t>‹#›</a:t>
            </a:fld>
            <a:endParaRPr lang="zh-CN" altLang="en-US"/>
          </a:p>
        </p:txBody>
      </p:sp>
    </p:spTree>
    <p:extLst>
      <p:ext uri="{BB962C8B-B14F-4D97-AF65-F5344CB8AC3E}">
        <p14:creationId xmlns:p14="http://schemas.microsoft.com/office/powerpoint/2010/main" val="166990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C8803-F32C-4449-AB13-87BB532ACD3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F9E66F1-7324-4FB7-B6D1-AF7E369D00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753C330-ED0A-4E1C-929B-F97056226DB3}"/>
              </a:ext>
            </a:extLst>
          </p:cNvPr>
          <p:cNvSpPr>
            <a:spLocks noGrp="1"/>
          </p:cNvSpPr>
          <p:nvPr>
            <p:ph type="dt" sz="half" idx="10"/>
          </p:nvPr>
        </p:nvSpPr>
        <p:spPr/>
        <p:txBody>
          <a:bodyPr/>
          <a:lstStyle/>
          <a:p>
            <a:fld id="{044D4255-A181-4366-A4DF-6ADF1123E69E}" type="datetimeFigureOut">
              <a:rPr lang="zh-CN" altLang="en-US" smtClean="0"/>
              <a:t>2020/5/26</a:t>
            </a:fld>
            <a:endParaRPr lang="zh-CN" altLang="en-US"/>
          </a:p>
        </p:txBody>
      </p:sp>
      <p:sp>
        <p:nvSpPr>
          <p:cNvPr id="5" name="页脚占位符 4">
            <a:extLst>
              <a:ext uri="{FF2B5EF4-FFF2-40B4-BE49-F238E27FC236}">
                <a16:creationId xmlns:a16="http://schemas.microsoft.com/office/drawing/2014/main" id="{80436F0E-B952-433D-A9E9-E19115D8F9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41617A-0AEE-4CC0-9BF5-C5A670D51804}"/>
              </a:ext>
            </a:extLst>
          </p:cNvPr>
          <p:cNvSpPr>
            <a:spLocks noGrp="1"/>
          </p:cNvSpPr>
          <p:nvPr>
            <p:ph type="sldNum" sz="quarter" idx="12"/>
          </p:nvPr>
        </p:nvSpPr>
        <p:spPr/>
        <p:txBody>
          <a:bodyPr/>
          <a:lstStyle/>
          <a:p>
            <a:fld id="{CC3F4C19-C218-4D70-839E-74C702CC7396}" type="slidenum">
              <a:rPr lang="zh-CN" altLang="en-US" smtClean="0"/>
              <a:t>‹#›</a:t>
            </a:fld>
            <a:endParaRPr lang="zh-CN" altLang="en-US"/>
          </a:p>
        </p:txBody>
      </p:sp>
    </p:spTree>
    <p:extLst>
      <p:ext uri="{BB962C8B-B14F-4D97-AF65-F5344CB8AC3E}">
        <p14:creationId xmlns:p14="http://schemas.microsoft.com/office/powerpoint/2010/main" val="3006127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52310-8608-41AF-963D-B1B36D27A40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15E33CD-9B02-4F05-A014-BC2518A2787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5461051-B615-493F-B205-1F1C9DEE958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9FC7343-CBB7-4A1B-8216-EB60D6008E4A}"/>
              </a:ext>
            </a:extLst>
          </p:cNvPr>
          <p:cNvSpPr>
            <a:spLocks noGrp="1"/>
          </p:cNvSpPr>
          <p:nvPr>
            <p:ph type="dt" sz="half" idx="10"/>
          </p:nvPr>
        </p:nvSpPr>
        <p:spPr/>
        <p:txBody>
          <a:bodyPr/>
          <a:lstStyle/>
          <a:p>
            <a:fld id="{044D4255-A181-4366-A4DF-6ADF1123E69E}" type="datetimeFigureOut">
              <a:rPr lang="zh-CN" altLang="en-US" smtClean="0"/>
              <a:t>2020/5/26</a:t>
            </a:fld>
            <a:endParaRPr lang="zh-CN" altLang="en-US"/>
          </a:p>
        </p:txBody>
      </p:sp>
      <p:sp>
        <p:nvSpPr>
          <p:cNvPr id="6" name="页脚占位符 5">
            <a:extLst>
              <a:ext uri="{FF2B5EF4-FFF2-40B4-BE49-F238E27FC236}">
                <a16:creationId xmlns:a16="http://schemas.microsoft.com/office/drawing/2014/main" id="{EBDB605C-DD97-47E3-92D3-1220CAB2A0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AB9856-AD9E-4AEC-A0A6-61CC324C2313}"/>
              </a:ext>
            </a:extLst>
          </p:cNvPr>
          <p:cNvSpPr>
            <a:spLocks noGrp="1"/>
          </p:cNvSpPr>
          <p:nvPr>
            <p:ph type="sldNum" sz="quarter" idx="12"/>
          </p:nvPr>
        </p:nvSpPr>
        <p:spPr/>
        <p:txBody>
          <a:bodyPr/>
          <a:lstStyle/>
          <a:p>
            <a:fld id="{CC3F4C19-C218-4D70-839E-74C702CC7396}" type="slidenum">
              <a:rPr lang="zh-CN" altLang="en-US" smtClean="0"/>
              <a:t>‹#›</a:t>
            </a:fld>
            <a:endParaRPr lang="zh-CN" altLang="en-US"/>
          </a:p>
        </p:txBody>
      </p:sp>
    </p:spTree>
    <p:extLst>
      <p:ext uri="{BB962C8B-B14F-4D97-AF65-F5344CB8AC3E}">
        <p14:creationId xmlns:p14="http://schemas.microsoft.com/office/powerpoint/2010/main" val="2439034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1F1316-C020-4E14-A12D-485B8C97631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DECE8D8-7336-4517-906A-35D6BAC0F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ECA27FC-76AB-4435-BF28-30C07EAAB29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4BFDD33-1A43-45BC-B138-43E3B33CCD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D8CB7A7-A64E-4865-88B3-8F10B627461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F00D8CE-B2F9-4A10-89A2-C3BF4230692C}"/>
              </a:ext>
            </a:extLst>
          </p:cNvPr>
          <p:cNvSpPr>
            <a:spLocks noGrp="1"/>
          </p:cNvSpPr>
          <p:nvPr>
            <p:ph type="dt" sz="half" idx="10"/>
          </p:nvPr>
        </p:nvSpPr>
        <p:spPr/>
        <p:txBody>
          <a:bodyPr/>
          <a:lstStyle/>
          <a:p>
            <a:fld id="{044D4255-A181-4366-A4DF-6ADF1123E69E}" type="datetimeFigureOut">
              <a:rPr lang="zh-CN" altLang="en-US" smtClean="0"/>
              <a:t>2020/5/26</a:t>
            </a:fld>
            <a:endParaRPr lang="zh-CN" altLang="en-US"/>
          </a:p>
        </p:txBody>
      </p:sp>
      <p:sp>
        <p:nvSpPr>
          <p:cNvPr id="8" name="页脚占位符 7">
            <a:extLst>
              <a:ext uri="{FF2B5EF4-FFF2-40B4-BE49-F238E27FC236}">
                <a16:creationId xmlns:a16="http://schemas.microsoft.com/office/drawing/2014/main" id="{8C656568-84D9-4CD8-A493-8802A61C8F7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1B99B82-04B2-4608-8E10-1EB79F7C225B}"/>
              </a:ext>
            </a:extLst>
          </p:cNvPr>
          <p:cNvSpPr>
            <a:spLocks noGrp="1"/>
          </p:cNvSpPr>
          <p:nvPr>
            <p:ph type="sldNum" sz="quarter" idx="12"/>
          </p:nvPr>
        </p:nvSpPr>
        <p:spPr/>
        <p:txBody>
          <a:bodyPr/>
          <a:lstStyle/>
          <a:p>
            <a:fld id="{CC3F4C19-C218-4D70-839E-74C702CC7396}" type="slidenum">
              <a:rPr lang="zh-CN" altLang="en-US" smtClean="0"/>
              <a:t>‹#›</a:t>
            </a:fld>
            <a:endParaRPr lang="zh-CN" altLang="en-US"/>
          </a:p>
        </p:txBody>
      </p:sp>
    </p:spTree>
    <p:extLst>
      <p:ext uri="{BB962C8B-B14F-4D97-AF65-F5344CB8AC3E}">
        <p14:creationId xmlns:p14="http://schemas.microsoft.com/office/powerpoint/2010/main" val="35069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F74FF7-621D-4D4E-BA66-A57F8C4562B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530F892-C038-4524-9D94-5D19E6E36230}"/>
              </a:ext>
            </a:extLst>
          </p:cNvPr>
          <p:cNvSpPr>
            <a:spLocks noGrp="1"/>
          </p:cNvSpPr>
          <p:nvPr>
            <p:ph type="dt" sz="half" idx="10"/>
          </p:nvPr>
        </p:nvSpPr>
        <p:spPr/>
        <p:txBody>
          <a:bodyPr/>
          <a:lstStyle/>
          <a:p>
            <a:fld id="{044D4255-A181-4366-A4DF-6ADF1123E69E}" type="datetimeFigureOut">
              <a:rPr lang="zh-CN" altLang="en-US" smtClean="0"/>
              <a:t>2020/5/26</a:t>
            </a:fld>
            <a:endParaRPr lang="zh-CN" altLang="en-US"/>
          </a:p>
        </p:txBody>
      </p:sp>
      <p:sp>
        <p:nvSpPr>
          <p:cNvPr id="4" name="页脚占位符 3">
            <a:extLst>
              <a:ext uri="{FF2B5EF4-FFF2-40B4-BE49-F238E27FC236}">
                <a16:creationId xmlns:a16="http://schemas.microsoft.com/office/drawing/2014/main" id="{6BECB793-0393-4F44-9E37-C0085E69A2D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4D9DF88-7787-418F-98C0-D58505776037}"/>
              </a:ext>
            </a:extLst>
          </p:cNvPr>
          <p:cNvSpPr>
            <a:spLocks noGrp="1"/>
          </p:cNvSpPr>
          <p:nvPr>
            <p:ph type="sldNum" sz="quarter" idx="12"/>
          </p:nvPr>
        </p:nvSpPr>
        <p:spPr/>
        <p:txBody>
          <a:bodyPr/>
          <a:lstStyle/>
          <a:p>
            <a:fld id="{CC3F4C19-C218-4D70-839E-74C702CC7396}" type="slidenum">
              <a:rPr lang="zh-CN" altLang="en-US" smtClean="0"/>
              <a:t>‹#›</a:t>
            </a:fld>
            <a:endParaRPr lang="zh-CN" altLang="en-US"/>
          </a:p>
        </p:txBody>
      </p:sp>
    </p:spTree>
    <p:extLst>
      <p:ext uri="{BB962C8B-B14F-4D97-AF65-F5344CB8AC3E}">
        <p14:creationId xmlns:p14="http://schemas.microsoft.com/office/powerpoint/2010/main" val="2619901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03A17EE-9BA4-473F-B36F-2D4E6B9C3AA5}"/>
              </a:ext>
            </a:extLst>
          </p:cNvPr>
          <p:cNvSpPr>
            <a:spLocks noGrp="1"/>
          </p:cNvSpPr>
          <p:nvPr>
            <p:ph type="dt" sz="half" idx="10"/>
          </p:nvPr>
        </p:nvSpPr>
        <p:spPr/>
        <p:txBody>
          <a:bodyPr/>
          <a:lstStyle/>
          <a:p>
            <a:fld id="{044D4255-A181-4366-A4DF-6ADF1123E69E}" type="datetimeFigureOut">
              <a:rPr lang="zh-CN" altLang="en-US" smtClean="0"/>
              <a:t>2020/5/26</a:t>
            </a:fld>
            <a:endParaRPr lang="zh-CN" altLang="en-US"/>
          </a:p>
        </p:txBody>
      </p:sp>
      <p:sp>
        <p:nvSpPr>
          <p:cNvPr id="3" name="页脚占位符 2">
            <a:extLst>
              <a:ext uri="{FF2B5EF4-FFF2-40B4-BE49-F238E27FC236}">
                <a16:creationId xmlns:a16="http://schemas.microsoft.com/office/drawing/2014/main" id="{D00FB93A-B512-4400-A647-FFE510BB213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032F8EF-AA76-4497-A652-1FF7FCC1BCE6}"/>
              </a:ext>
            </a:extLst>
          </p:cNvPr>
          <p:cNvSpPr>
            <a:spLocks noGrp="1"/>
          </p:cNvSpPr>
          <p:nvPr>
            <p:ph type="sldNum" sz="quarter" idx="12"/>
          </p:nvPr>
        </p:nvSpPr>
        <p:spPr/>
        <p:txBody>
          <a:bodyPr/>
          <a:lstStyle/>
          <a:p>
            <a:fld id="{CC3F4C19-C218-4D70-839E-74C702CC7396}" type="slidenum">
              <a:rPr lang="zh-CN" altLang="en-US" smtClean="0"/>
              <a:t>‹#›</a:t>
            </a:fld>
            <a:endParaRPr lang="zh-CN" altLang="en-US"/>
          </a:p>
        </p:txBody>
      </p:sp>
    </p:spTree>
    <p:extLst>
      <p:ext uri="{BB962C8B-B14F-4D97-AF65-F5344CB8AC3E}">
        <p14:creationId xmlns:p14="http://schemas.microsoft.com/office/powerpoint/2010/main" val="3695833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E7B317-7B1C-4BCE-A909-4CE9265E35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A462CF5-C83C-4CCC-B98C-9C834B8C85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537F337-03BC-498B-A78C-4A4AA485E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B8B68B2-FF54-42F9-9410-BBAFDDF75F26}"/>
              </a:ext>
            </a:extLst>
          </p:cNvPr>
          <p:cNvSpPr>
            <a:spLocks noGrp="1"/>
          </p:cNvSpPr>
          <p:nvPr>
            <p:ph type="dt" sz="half" idx="10"/>
          </p:nvPr>
        </p:nvSpPr>
        <p:spPr/>
        <p:txBody>
          <a:bodyPr/>
          <a:lstStyle/>
          <a:p>
            <a:fld id="{044D4255-A181-4366-A4DF-6ADF1123E69E}" type="datetimeFigureOut">
              <a:rPr lang="zh-CN" altLang="en-US" smtClean="0"/>
              <a:t>2020/5/26</a:t>
            </a:fld>
            <a:endParaRPr lang="zh-CN" altLang="en-US"/>
          </a:p>
        </p:txBody>
      </p:sp>
      <p:sp>
        <p:nvSpPr>
          <p:cNvPr id="6" name="页脚占位符 5">
            <a:extLst>
              <a:ext uri="{FF2B5EF4-FFF2-40B4-BE49-F238E27FC236}">
                <a16:creationId xmlns:a16="http://schemas.microsoft.com/office/drawing/2014/main" id="{14419271-9F1D-4DC8-A611-8AC6CD21D7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A48325-FB43-4EB4-8CDA-66F6520C2918}"/>
              </a:ext>
            </a:extLst>
          </p:cNvPr>
          <p:cNvSpPr>
            <a:spLocks noGrp="1"/>
          </p:cNvSpPr>
          <p:nvPr>
            <p:ph type="sldNum" sz="quarter" idx="12"/>
          </p:nvPr>
        </p:nvSpPr>
        <p:spPr/>
        <p:txBody>
          <a:bodyPr/>
          <a:lstStyle/>
          <a:p>
            <a:fld id="{CC3F4C19-C218-4D70-839E-74C702CC7396}" type="slidenum">
              <a:rPr lang="zh-CN" altLang="en-US" smtClean="0"/>
              <a:t>‹#›</a:t>
            </a:fld>
            <a:endParaRPr lang="zh-CN" altLang="en-US"/>
          </a:p>
        </p:txBody>
      </p:sp>
    </p:spTree>
    <p:extLst>
      <p:ext uri="{BB962C8B-B14F-4D97-AF65-F5344CB8AC3E}">
        <p14:creationId xmlns:p14="http://schemas.microsoft.com/office/powerpoint/2010/main" val="4238020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B522C-DB44-4810-93EA-7085A7499B9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414BDAE-337C-4494-8583-2982B9784D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0E9C227-9ECB-4A39-A0AF-FE09D487AC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A4CDD8F-A699-4F95-A18A-8092C6FAA0CD}"/>
              </a:ext>
            </a:extLst>
          </p:cNvPr>
          <p:cNvSpPr>
            <a:spLocks noGrp="1"/>
          </p:cNvSpPr>
          <p:nvPr>
            <p:ph type="dt" sz="half" idx="10"/>
          </p:nvPr>
        </p:nvSpPr>
        <p:spPr/>
        <p:txBody>
          <a:bodyPr/>
          <a:lstStyle/>
          <a:p>
            <a:fld id="{044D4255-A181-4366-A4DF-6ADF1123E69E}" type="datetimeFigureOut">
              <a:rPr lang="zh-CN" altLang="en-US" smtClean="0"/>
              <a:t>2020/5/26</a:t>
            </a:fld>
            <a:endParaRPr lang="zh-CN" altLang="en-US"/>
          </a:p>
        </p:txBody>
      </p:sp>
      <p:sp>
        <p:nvSpPr>
          <p:cNvPr id="6" name="页脚占位符 5">
            <a:extLst>
              <a:ext uri="{FF2B5EF4-FFF2-40B4-BE49-F238E27FC236}">
                <a16:creationId xmlns:a16="http://schemas.microsoft.com/office/drawing/2014/main" id="{72035D7B-98D9-4E0E-A0E0-5CD28970D7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AE0E6F-C3AF-4E6E-AF42-CB261DCA387F}"/>
              </a:ext>
            </a:extLst>
          </p:cNvPr>
          <p:cNvSpPr>
            <a:spLocks noGrp="1"/>
          </p:cNvSpPr>
          <p:nvPr>
            <p:ph type="sldNum" sz="quarter" idx="12"/>
          </p:nvPr>
        </p:nvSpPr>
        <p:spPr/>
        <p:txBody>
          <a:bodyPr/>
          <a:lstStyle/>
          <a:p>
            <a:fld id="{CC3F4C19-C218-4D70-839E-74C702CC7396}" type="slidenum">
              <a:rPr lang="zh-CN" altLang="en-US" smtClean="0"/>
              <a:t>‹#›</a:t>
            </a:fld>
            <a:endParaRPr lang="zh-CN" altLang="en-US"/>
          </a:p>
        </p:txBody>
      </p:sp>
    </p:spTree>
    <p:extLst>
      <p:ext uri="{BB962C8B-B14F-4D97-AF65-F5344CB8AC3E}">
        <p14:creationId xmlns:p14="http://schemas.microsoft.com/office/powerpoint/2010/main" val="4167448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947B90F-5528-4A30-BEBA-257AF0CDA2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F42C651-10CB-401A-8DE0-366696B090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213C661-EC71-432C-A8DF-C8194F42D0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D4255-A181-4366-A4DF-6ADF1123E69E}" type="datetimeFigureOut">
              <a:rPr lang="zh-CN" altLang="en-US" smtClean="0"/>
              <a:t>2020/5/26</a:t>
            </a:fld>
            <a:endParaRPr lang="zh-CN" altLang="en-US"/>
          </a:p>
        </p:txBody>
      </p:sp>
      <p:sp>
        <p:nvSpPr>
          <p:cNvPr id="5" name="页脚占位符 4">
            <a:extLst>
              <a:ext uri="{FF2B5EF4-FFF2-40B4-BE49-F238E27FC236}">
                <a16:creationId xmlns:a16="http://schemas.microsoft.com/office/drawing/2014/main" id="{F6737445-4E23-4247-A4C6-AD6A26E681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A3B7558-775E-4DB1-93C4-1B4AD88E3C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3F4C19-C218-4D70-839E-74C702CC7396}" type="slidenum">
              <a:rPr lang="zh-CN" altLang="en-US" smtClean="0"/>
              <a:t>‹#›</a:t>
            </a:fld>
            <a:endParaRPr lang="zh-CN" altLang="en-US"/>
          </a:p>
        </p:txBody>
      </p:sp>
    </p:spTree>
    <p:extLst>
      <p:ext uri="{BB962C8B-B14F-4D97-AF65-F5344CB8AC3E}">
        <p14:creationId xmlns:p14="http://schemas.microsoft.com/office/powerpoint/2010/main" val="1055892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22D5D3-43F9-485B-A40B-7CE07CD3944B}"/>
              </a:ext>
            </a:extLst>
          </p:cNvPr>
          <p:cNvSpPr>
            <a:spLocks noGrp="1"/>
          </p:cNvSpPr>
          <p:nvPr>
            <p:ph type="ctrTitle"/>
          </p:nvPr>
        </p:nvSpPr>
        <p:spPr/>
        <p:txBody>
          <a:bodyPr/>
          <a:lstStyle/>
          <a:p>
            <a:r>
              <a:rPr lang="zh-CN" altLang="en-US" dirty="0"/>
              <a:t>数据结构大作业</a:t>
            </a:r>
          </a:p>
        </p:txBody>
      </p:sp>
      <p:sp>
        <p:nvSpPr>
          <p:cNvPr id="3" name="副标题 2">
            <a:extLst>
              <a:ext uri="{FF2B5EF4-FFF2-40B4-BE49-F238E27FC236}">
                <a16:creationId xmlns:a16="http://schemas.microsoft.com/office/drawing/2014/main" id="{59D0CF43-F7F8-44F9-A347-3D7B30BA2C59}"/>
              </a:ext>
            </a:extLst>
          </p:cNvPr>
          <p:cNvSpPr>
            <a:spLocks noGrp="1"/>
          </p:cNvSpPr>
          <p:nvPr>
            <p:ph type="subTitle" idx="1"/>
          </p:nvPr>
        </p:nvSpPr>
        <p:spPr/>
        <p:txBody>
          <a:bodyPr/>
          <a:lstStyle/>
          <a:p>
            <a:r>
              <a:rPr lang="en-US" altLang="zh-CN" dirty="0"/>
              <a:t>18</a:t>
            </a:r>
            <a:r>
              <a:rPr lang="zh-CN" altLang="en-US" dirty="0"/>
              <a:t>信息安全秦浩然</a:t>
            </a:r>
          </a:p>
        </p:txBody>
      </p:sp>
    </p:spTree>
    <p:extLst>
      <p:ext uri="{BB962C8B-B14F-4D97-AF65-F5344CB8AC3E}">
        <p14:creationId xmlns:p14="http://schemas.microsoft.com/office/powerpoint/2010/main" val="462746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9BAE96-549E-43B2-94A8-A933B0FCE543}"/>
              </a:ext>
            </a:extLst>
          </p:cNvPr>
          <p:cNvSpPr>
            <a:spLocks noGrp="1"/>
          </p:cNvSpPr>
          <p:nvPr>
            <p:ph type="title"/>
          </p:nvPr>
        </p:nvSpPr>
        <p:spPr/>
        <p:txBody>
          <a:bodyPr/>
          <a:lstStyle/>
          <a:p>
            <a:r>
              <a:rPr lang="en-US" altLang="zh-CN" dirty="0"/>
              <a:t>XML</a:t>
            </a:r>
            <a:r>
              <a:rPr lang="zh-CN" altLang="en-US" dirty="0"/>
              <a:t>引擎的选取和实现</a:t>
            </a:r>
            <a:r>
              <a:rPr lang="en-US" altLang="zh-CN" dirty="0"/>
              <a:t>SAX</a:t>
            </a:r>
            <a:r>
              <a:rPr lang="zh-CN" altLang="en-US" dirty="0"/>
              <a:t>方式的解析</a:t>
            </a:r>
          </a:p>
        </p:txBody>
      </p:sp>
      <p:sp>
        <p:nvSpPr>
          <p:cNvPr id="3" name="内容占位符 2">
            <a:extLst>
              <a:ext uri="{FF2B5EF4-FFF2-40B4-BE49-F238E27FC236}">
                <a16:creationId xmlns:a16="http://schemas.microsoft.com/office/drawing/2014/main" id="{D69FE9D9-2477-485A-9A13-B5D4FB8C0BB2}"/>
              </a:ext>
            </a:extLst>
          </p:cNvPr>
          <p:cNvSpPr>
            <a:spLocks noGrp="1"/>
          </p:cNvSpPr>
          <p:nvPr>
            <p:ph idx="1"/>
          </p:nvPr>
        </p:nvSpPr>
        <p:spPr/>
        <p:txBody>
          <a:bodyPr/>
          <a:lstStyle/>
          <a:p>
            <a:r>
              <a:rPr lang="en-US" altLang="zh-CN" dirty="0"/>
              <a:t>Why use SAX(Simple API for XML)?</a:t>
            </a:r>
          </a:p>
          <a:p>
            <a:pPr lvl="1"/>
            <a:r>
              <a:rPr lang="zh-CN" altLang="en-US" dirty="0"/>
              <a:t>数据量大</a:t>
            </a:r>
            <a:endParaRPr lang="en-US" altLang="zh-CN" dirty="0"/>
          </a:p>
          <a:p>
            <a:pPr lvl="1"/>
            <a:r>
              <a:rPr lang="zh-CN" altLang="en-US" dirty="0"/>
              <a:t>假如使用</a:t>
            </a:r>
            <a:r>
              <a:rPr lang="en-US" altLang="zh-CN" dirty="0"/>
              <a:t>DOM</a:t>
            </a:r>
            <a:r>
              <a:rPr lang="zh-CN" altLang="en-US" dirty="0"/>
              <a:t>解析</a:t>
            </a:r>
            <a:r>
              <a:rPr lang="en-US" altLang="zh-CN" dirty="0"/>
              <a:t>, </a:t>
            </a:r>
            <a:r>
              <a:rPr lang="zh-CN" altLang="en-US" dirty="0"/>
              <a:t>我们还需要将解析出来的</a:t>
            </a:r>
            <a:r>
              <a:rPr lang="en-US" altLang="zh-CN" dirty="0"/>
              <a:t>DOM</a:t>
            </a:r>
            <a:r>
              <a:rPr lang="zh-CN" altLang="en-US" dirty="0"/>
              <a:t>重新解析</a:t>
            </a:r>
            <a:endParaRPr lang="en-US" altLang="zh-CN" dirty="0"/>
          </a:p>
          <a:p>
            <a:pPr lvl="1"/>
            <a:r>
              <a:rPr lang="en-US" altLang="zh-CN" dirty="0"/>
              <a:t>SAX</a:t>
            </a:r>
            <a:r>
              <a:rPr lang="zh-CN" altLang="en-US" dirty="0"/>
              <a:t>相比</a:t>
            </a:r>
            <a:r>
              <a:rPr lang="en-US" altLang="zh-CN" dirty="0"/>
              <a:t>DOM</a:t>
            </a:r>
            <a:r>
              <a:rPr lang="zh-CN" altLang="en-US" dirty="0"/>
              <a:t>解析所需内存空间小</a:t>
            </a:r>
            <a:endParaRPr lang="en-US" altLang="zh-CN" dirty="0"/>
          </a:p>
          <a:p>
            <a:r>
              <a:rPr lang="en-US" altLang="zh-CN" dirty="0"/>
              <a:t>Why use </a:t>
            </a:r>
            <a:r>
              <a:rPr lang="en-US" altLang="zh-CN" dirty="0" err="1"/>
              <a:t>XMLLite</a:t>
            </a:r>
            <a:r>
              <a:rPr lang="en-US" altLang="zh-CN" dirty="0"/>
              <a:t>?</a:t>
            </a:r>
          </a:p>
          <a:p>
            <a:pPr lvl="1"/>
            <a:r>
              <a:rPr lang="en-US" altLang="zh-CN" dirty="0"/>
              <a:t>MS</a:t>
            </a:r>
            <a:r>
              <a:rPr lang="zh-CN" altLang="en-US" dirty="0"/>
              <a:t>支持</a:t>
            </a:r>
            <a:r>
              <a:rPr lang="en-US" altLang="zh-CN" dirty="0"/>
              <a:t>, </a:t>
            </a:r>
            <a:r>
              <a:rPr lang="zh-CN" altLang="en-US" dirty="0"/>
              <a:t>非小众库</a:t>
            </a:r>
            <a:endParaRPr lang="en-US" altLang="zh-CN" dirty="0"/>
          </a:p>
          <a:p>
            <a:pPr lvl="1"/>
            <a:r>
              <a:rPr lang="zh-CN" altLang="en-US" dirty="0"/>
              <a:t>支持</a:t>
            </a:r>
            <a:r>
              <a:rPr lang="en-US" altLang="zh-CN" dirty="0"/>
              <a:t>SAX</a:t>
            </a:r>
          </a:p>
          <a:p>
            <a:pPr lvl="1"/>
            <a:r>
              <a:rPr lang="zh-CN" altLang="en-US" dirty="0"/>
              <a:t>支持</a:t>
            </a:r>
            <a:r>
              <a:rPr lang="en-US" altLang="zh-CN" dirty="0"/>
              <a:t>DTD</a:t>
            </a:r>
            <a:r>
              <a:rPr lang="zh-CN" altLang="en-US" dirty="0"/>
              <a:t>属性</a:t>
            </a:r>
            <a:endParaRPr lang="en-US" altLang="zh-CN" dirty="0"/>
          </a:p>
          <a:p>
            <a:pPr lvl="1"/>
            <a:r>
              <a:rPr lang="zh-CN" altLang="en-US" dirty="0"/>
              <a:t>运行速度在</a:t>
            </a:r>
            <a:r>
              <a:rPr lang="en-US" altLang="zh-CN" dirty="0"/>
              <a:t>SAX</a:t>
            </a:r>
            <a:r>
              <a:rPr lang="zh-CN" altLang="en-US" dirty="0"/>
              <a:t>解析引擎中属于较快的</a:t>
            </a:r>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1804737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9BAE96-549E-43B2-94A8-A933B0FCE543}"/>
              </a:ext>
            </a:extLst>
          </p:cNvPr>
          <p:cNvSpPr>
            <a:spLocks noGrp="1"/>
          </p:cNvSpPr>
          <p:nvPr>
            <p:ph type="title"/>
          </p:nvPr>
        </p:nvSpPr>
        <p:spPr/>
        <p:txBody>
          <a:bodyPr/>
          <a:lstStyle/>
          <a:p>
            <a:r>
              <a:rPr lang="en-US" altLang="zh-CN" dirty="0"/>
              <a:t>XML</a:t>
            </a:r>
            <a:r>
              <a:rPr lang="zh-CN" altLang="en-US" dirty="0"/>
              <a:t>引擎的选取和实现</a:t>
            </a:r>
            <a:r>
              <a:rPr lang="en-US" altLang="zh-CN" dirty="0"/>
              <a:t>SAX</a:t>
            </a:r>
            <a:r>
              <a:rPr lang="zh-CN" altLang="en-US" dirty="0"/>
              <a:t>方式的解析</a:t>
            </a:r>
          </a:p>
        </p:txBody>
      </p:sp>
      <p:sp>
        <p:nvSpPr>
          <p:cNvPr id="3" name="内容占位符 2">
            <a:extLst>
              <a:ext uri="{FF2B5EF4-FFF2-40B4-BE49-F238E27FC236}">
                <a16:creationId xmlns:a16="http://schemas.microsoft.com/office/drawing/2014/main" id="{D69FE9D9-2477-485A-9A13-B5D4FB8C0BB2}"/>
              </a:ext>
            </a:extLst>
          </p:cNvPr>
          <p:cNvSpPr>
            <a:spLocks noGrp="1"/>
          </p:cNvSpPr>
          <p:nvPr>
            <p:ph idx="1"/>
          </p:nvPr>
        </p:nvSpPr>
        <p:spPr/>
        <p:txBody>
          <a:bodyPr/>
          <a:lstStyle/>
          <a:p>
            <a:pPr lvl="1"/>
            <a:r>
              <a:rPr lang="zh-CN" altLang="en-US" dirty="0"/>
              <a:t>解析思路</a:t>
            </a:r>
            <a:endParaRPr lang="en-US" altLang="zh-CN" dirty="0"/>
          </a:p>
          <a:p>
            <a:pPr lvl="2"/>
            <a:r>
              <a:rPr lang="zh-CN" altLang="en-US" dirty="0"/>
              <a:t>将对象解析为之前抽象出来的</a:t>
            </a:r>
            <a:r>
              <a:rPr lang="en-US" altLang="zh-CN" dirty="0"/>
              <a:t>Info</a:t>
            </a:r>
            <a:r>
              <a:rPr lang="zh-CN" altLang="en-US" dirty="0"/>
              <a:t>结构体</a:t>
            </a:r>
            <a:r>
              <a:rPr lang="en-US" altLang="zh-CN" dirty="0"/>
              <a:t>, </a:t>
            </a:r>
            <a:r>
              <a:rPr lang="zh-CN" altLang="en-US" dirty="0"/>
              <a:t>给其他需要的结构使用</a:t>
            </a:r>
            <a:endParaRPr lang="en-US" altLang="zh-CN" dirty="0"/>
          </a:p>
          <a:p>
            <a:pPr lvl="2"/>
            <a:r>
              <a:rPr lang="zh-CN" altLang="en-US" dirty="0"/>
              <a:t>抽象出一个</a:t>
            </a:r>
            <a:r>
              <a:rPr lang="en-US" altLang="zh-CN" dirty="0" err="1"/>
              <a:t>ISolver</a:t>
            </a:r>
            <a:r>
              <a:rPr lang="zh-CN" altLang="en-US" dirty="0"/>
              <a:t>接口</a:t>
            </a:r>
            <a:r>
              <a:rPr lang="en-US" altLang="zh-CN" dirty="0"/>
              <a:t>, </a:t>
            </a:r>
            <a:r>
              <a:rPr lang="zh-CN" altLang="en-US" dirty="0"/>
              <a:t>提供初始化函数和插入</a:t>
            </a:r>
            <a:r>
              <a:rPr lang="en-US" altLang="zh-CN" dirty="0"/>
              <a:t>Info</a:t>
            </a:r>
            <a:r>
              <a:rPr lang="zh-CN" altLang="en-US" dirty="0"/>
              <a:t>对象的函数供</a:t>
            </a:r>
            <a:r>
              <a:rPr lang="en-US" altLang="zh-CN" dirty="0"/>
              <a:t>Solver</a:t>
            </a:r>
            <a:r>
              <a:rPr lang="zh-CN" altLang="en-US" dirty="0"/>
              <a:t>类实现</a:t>
            </a:r>
            <a:endParaRPr lang="en-US" altLang="zh-CN" dirty="0"/>
          </a:p>
          <a:p>
            <a:pPr lvl="4"/>
            <a:endParaRPr lang="en-US" altLang="zh-CN" dirty="0"/>
          </a:p>
          <a:p>
            <a:pPr lvl="1"/>
            <a:r>
              <a:rPr lang="zh-CN" altLang="en-US" dirty="0"/>
              <a:t>具体实现方法</a:t>
            </a:r>
            <a:endParaRPr lang="en-US" altLang="zh-CN" dirty="0"/>
          </a:p>
          <a:p>
            <a:pPr lvl="2"/>
            <a:r>
              <a:rPr lang="en-US" altLang="zh-CN" dirty="0"/>
              <a:t>string</a:t>
            </a:r>
            <a:r>
              <a:rPr lang="zh-CN" altLang="en-US" dirty="0"/>
              <a:t>和</a:t>
            </a:r>
            <a:r>
              <a:rPr lang="en-US" altLang="zh-CN" dirty="0"/>
              <a:t>tag</a:t>
            </a:r>
            <a:r>
              <a:rPr lang="zh-CN" altLang="en-US" dirty="0"/>
              <a:t>匹配</a:t>
            </a:r>
            <a:r>
              <a:rPr lang="en-US" altLang="zh-CN" dirty="0"/>
              <a:t>, </a:t>
            </a:r>
            <a:r>
              <a:rPr lang="zh-CN" altLang="en-US" dirty="0"/>
              <a:t>当匹配到</a:t>
            </a:r>
            <a:r>
              <a:rPr lang="en-US" altLang="zh-CN" dirty="0" err="1"/>
              <a:t>clsid</a:t>
            </a:r>
            <a:r>
              <a:rPr lang="zh-CN" altLang="en-US" dirty="0"/>
              <a:t>对应的</a:t>
            </a:r>
            <a:r>
              <a:rPr lang="en-US" altLang="zh-CN" dirty="0"/>
              <a:t>tag</a:t>
            </a:r>
            <a:r>
              <a:rPr lang="zh-CN" altLang="en-US" dirty="0"/>
              <a:t>时</a:t>
            </a:r>
            <a:r>
              <a:rPr lang="en-US" altLang="zh-CN" dirty="0"/>
              <a:t>, </a:t>
            </a:r>
            <a:r>
              <a:rPr lang="zh-CN" altLang="en-US" dirty="0"/>
              <a:t>建立相对应的</a:t>
            </a:r>
            <a:r>
              <a:rPr lang="en-US" altLang="zh-CN" dirty="0"/>
              <a:t>Info, </a:t>
            </a:r>
            <a:r>
              <a:rPr lang="zh-CN" altLang="en-US" dirty="0"/>
              <a:t>完成</a:t>
            </a:r>
            <a:r>
              <a:rPr lang="en-US" altLang="zh-CN" dirty="0"/>
              <a:t>tag</a:t>
            </a:r>
            <a:r>
              <a:rPr lang="zh-CN" altLang="en-US" dirty="0"/>
              <a:t>配对后将</a:t>
            </a:r>
            <a:r>
              <a:rPr lang="en-US" altLang="zh-CN" dirty="0"/>
              <a:t>Info</a:t>
            </a:r>
            <a:r>
              <a:rPr lang="zh-CN" altLang="en-US" dirty="0"/>
              <a:t>结构传出</a:t>
            </a:r>
            <a:r>
              <a:rPr lang="en-US" altLang="zh-CN" dirty="0"/>
              <a:t>.</a:t>
            </a:r>
          </a:p>
          <a:p>
            <a:pPr lvl="2"/>
            <a:endParaRPr lang="en-US" altLang="zh-CN" dirty="0"/>
          </a:p>
          <a:p>
            <a:pPr lvl="2"/>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3885955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003D26-A418-4231-AC67-06DD940A8547}"/>
              </a:ext>
            </a:extLst>
          </p:cNvPr>
          <p:cNvSpPr>
            <a:spLocks noGrp="1"/>
          </p:cNvSpPr>
          <p:nvPr>
            <p:ph type="title"/>
          </p:nvPr>
        </p:nvSpPr>
        <p:spPr/>
        <p:txBody>
          <a:bodyPr>
            <a:normAutofit/>
          </a:bodyPr>
          <a:lstStyle/>
          <a:p>
            <a:r>
              <a:rPr lang="zh-CN" altLang="zh-CN" dirty="0"/>
              <a:t>分析</a:t>
            </a:r>
            <a:r>
              <a:rPr lang="zh-CN" altLang="en-US" dirty="0"/>
              <a:t>文章题目</a:t>
            </a:r>
            <a:r>
              <a:rPr lang="zh-CN" altLang="zh-CN" dirty="0"/>
              <a:t>频率排名前</a:t>
            </a:r>
            <a:r>
              <a:rPr lang="en-US" altLang="zh-CN" dirty="0"/>
              <a:t>10</a:t>
            </a:r>
            <a:r>
              <a:rPr lang="zh-CN" altLang="zh-CN" dirty="0"/>
              <a:t>的关键词</a:t>
            </a:r>
            <a:br>
              <a:rPr lang="zh-CN" altLang="zh-CN" dirty="0"/>
            </a:br>
            <a:endParaRPr lang="zh-CN" altLang="en-US" dirty="0"/>
          </a:p>
        </p:txBody>
      </p:sp>
      <p:sp>
        <p:nvSpPr>
          <p:cNvPr id="3" name="内容占位符 2">
            <a:extLst>
              <a:ext uri="{FF2B5EF4-FFF2-40B4-BE49-F238E27FC236}">
                <a16:creationId xmlns:a16="http://schemas.microsoft.com/office/drawing/2014/main" id="{FF58B6AA-ED7E-4876-A1EE-3D053356209E}"/>
              </a:ext>
            </a:extLst>
          </p:cNvPr>
          <p:cNvSpPr>
            <a:spLocks noGrp="1"/>
          </p:cNvSpPr>
          <p:nvPr>
            <p:ph idx="1"/>
          </p:nvPr>
        </p:nvSpPr>
        <p:spPr/>
        <p:txBody>
          <a:bodyPr/>
          <a:lstStyle/>
          <a:p>
            <a:r>
              <a:rPr lang="zh-CN" altLang="en-US" dirty="0"/>
              <a:t>解决思路</a:t>
            </a:r>
            <a:endParaRPr lang="en-US" altLang="zh-CN" dirty="0"/>
          </a:p>
          <a:p>
            <a:pPr lvl="1"/>
            <a:r>
              <a:rPr lang="zh-CN" altLang="en-US" dirty="0"/>
              <a:t>将</a:t>
            </a:r>
            <a:r>
              <a:rPr lang="en-US" altLang="zh-CN" dirty="0"/>
              <a:t>title</a:t>
            </a:r>
            <a:r>
              <a:rPr lang="zh-CN" altLang="en-US" dirty="0"/>
              <a:t>分词</a:t>
            </a:r>
            <a:r>
              <a:rPr lang="en-US" altLang="zh-CN" dirty="0"/>
              <a:t>, </a:t>
            </a:r>
            <a:r>
              <a:rPr lang="zh-CN" altLang="en-US" dirty="0"/>
              <a:t>按年份存入</a:t>
            </a:r>
            <a:r>
              <a:rPr lang="en-US" altLang="zh-CN" dirty="0"/>
              <a:t>map</a:t>
            </a:r>
            <a:r>
              <a:rPr lang="zh-CN" altLang="en-US" dirty="0"/>
              <a:t>中</a:t>
            </a:r>
            <a:r>
              <a:rPr lang="en-US" altLang="zh-CN" dirty="0"/>
              <a:t>, </a:t>
            </a:r>
            <a:r>
              <a:rPr lang="zh-CN" altLang="en-US" dirty="0"/>
              <a:t>排序输出</a:t>
            </a:r>
            <a:endParaRPr lang="en-US" altLang="zh-CN" dirty="0"/>
          </a:p>
          <a:p>
            <a:pPr lvl="1"/>
            <a:r>
              <a:rPr lang="zh-CN" altLang="en-US" dirty="0"/>
              <a:t>提供导入导出接口</a:t>
            </a:r>
            <a:r>
              <a:rPr lang="en-US" altLang="zh-CN" dirty="0"/>
              <a:t>, </a:t>
            </a:r>
            <a:r>
              <a:rPr lang="zh-CN" altLang="en-US" dirty="0"/>
              <a:t>允许</a:t>
            </a:r>
            <a:r>
              <a:rPr lang="en-US" altLang="zh-CN" dirty="0"/>
              <a:t>GUI</a:t>
            </a:r>
            <a:r>
              <a:rPr lang="zh-CN" altLang="en-US" dirty="0"/>
              <a:t>快速调用</a:t>
            </a:r>
            <a:endParaRPr lang="en-US" altLang="zh-CN" dirty="0"/>
          </a:p>
          <a:p>
            <a:pPr lvl="1"/>
            <a:endParaRPr lang="en-US" altLang="zh-CN" dirty="0"/>
          </a:p>
          <a:p>
            <a:r>
              <a:rPr lang="zh-CN" altLang="en-US" dirty="0"/>
              <a:t>具体实现</a:t>
            </a:r>
            <a:endParaRPr lang="en-US" altLang="zh-CN" dirty="0"/>
          </a:p>
          <a:p>
            <a:pPr lvl="1"/>
            <a:r>
              <a:rPr lang="zh-CN" altLang="en-US" dirty="0"/>
              <a:t>利用 </a:t>
            </a:r>
            <a:r>
              <a:rPr lang="en-US" altLang="zh-CN" dirty="0" err="1"/>
              <a:t>Cstring</a:t>
            </a:r>
            <a:r>
              <a:rPr lang="en-US" altLang="zh-CN" dirty="0"/>
              <a:t>::Left, </a:t>
            </a:r>
            <a:r>
              <a:rPr lang="en-US" altLang="zh-CN" dirty="0" err="1"/>
              <a:t>Cstring</a:t>
            </a:r>
            <a:r>
              <a:rPr lang="en-US" altLang="zh-CN" dirty="0"/>
              <a:t>::Right, </a:t>
            </a:r>
            <a:r>
              <a:rPr lang="en-US" altLang="zh-CN" dirty="0" err="1"/>
              <a:t>Cstring</a:t>
            </a:r>
            <a:r>
              <a:rPr lang="en-US" altLang="zh-CN" dirty="0"/>
              <a:t>::Find </a:t>
            </a:r>
            <a:r>
              <a:rPr lang="zh-CN" altLang="en-US" dirty="0"/>
              <a:t>三个函数分词</a:t>
            </a:r>
            <a:endParaRPr lang="en-US" altLang="zh-CN" dirty="0"/>
          </a:p>
          <a:p>
            <a:pPr lvl="1"/>
            <a:r>
              <a:rPr lang="zh-CN" altLang="en-US" dirty="0"/>
              <a:t>直接插入到</a:t>
            </a:r>
            <a:r>
              <a:rPr lang="en-US" altLang="zh-CN" dirty="0"/>
              <a:t>map&lt;</a:t>
            </a:r>
            <a:r>
              <a:rPr lang="en-US" altLang="zh-CN" dirty="0" err="1"/>
              <a:t>bstr_t</a:t>
            </a:r>
            <a:r>
              <a:rPr lang="en-US" altLang="zh-CN" dirty="0"/>
              <a:t>, std::map&lt;</a:t>
            </a:r>
            <a:r>
              <a:rPr lang="en-US" altLang="zh-CN" dirty="0" err="1"/>
              <a:t>bstr_t</a:t>
            </a:r>
            <a:r>
              <a:rPr lang="en-US" altLang="zh-CN" dirty="0"/>
              <a:t>, uint64_t&gt;&gt; </a:t>
            </a:r>
            <a:r>
              <a:rPr lang="zh-CN" altLang="en-US" dirty="0"/>
              <a:t>中</a:t>
            </a:r>
            <a:endParaRPr lang="en-US" altLang="zh-CN" dirty="0"/>
          </a:p>
          <a:p>
            <a:pPr lvl="1"/>
            <a:endParaRPr lang="zh-CN" altLang="en-US" dirty="0"/>
          </a:p>
        </p:txBody>
      </p:sp>
    </p:spTree>
    <p:extLst>
      <p:ext uri="{BB962C8B-B14F-4D97-AF65-F5344CB8AC3E}">
        <p14:creationId xmlns:p14="http://schemas.microsoft.com/office/powerpoint/2010/main" val="927157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003D26-A418-4231-AC67-06DD940A8547}"/>
              </a:ext>
            </a:extLst>
          </p:cNvPr>
          <p:cNvSpPr>
            <a:spLocks noGrp="1"/>
          </p:cNvSpPr>
          <p:nvPr>
            <p:ph type="title"/>
          </p:nvPr>
        </p:nvSpPr>
        <p:spPr/>
        <p:txBody>
          <a:bodyPr>
            <a:normAutofit/>
          </a:bodyPr>
          <a:lstStyle/>
          <a:p>
            <a:r>
              <a:rPr lang="zh-CN" altLang="zh-CN" dirty="0"/>
              <a:t>分析</a:t>
            </a:r>
            <a:r>
              <a:rPr lang="zh-CN" altLang="en-US" dirty="0"/>
              <a:t>文章题目</a:t>
            </a:r>
            <a:r>
              <a:rPr lang="zh-CN" altLang="zh-CN" dirty="0"/>
              <a:t>频率排名前</a:t>
            </a:r>
            <a:r>
              <a:rPr lang="en-US" altLang="zh-CN" dirty="0"/>
              <a:t>10</a:t>
            </a:r>
            <a:r>
              <a:rPr lang="zh-CN" altLang="zh-CN" dirty="0"/>
              <a:t>的关键词</a:t>
            </a:r>
            <a:br>
              <a:rPr lang="zh-CN" altLang="zh-CN" dirty="0"/>
            </a:br>
            <a:endParaRPr lang="zh-CN" altLang="en-US" dirty="0"/>
          </a:p>
        </p:txBody>
      </p:sp>
      <p:sp>
        <p:nvSpPr>
          <p:cNvPr id="3" name="内容占位符 2">
            <a:extLst>
              <a:ext uri="{FF2B5EF4-FFF2-40B4-BE49-F238E27FC236}">
                <a16:creationId xmlns:a16="http://schemas.microsoft.com/office/drawing/2014/main" id="{FF58B6AA-ED7E-4876-A1EE-3D053356209E}"/>
              </a:ext>
            </a:extLst>
          </p:cNvPr>
          <p:cNvSpPr>
            <a:spLocks noGrp="1"/>
          </p:cNvSpPr>
          <p:nvPr>
            <p:ph idx="1"/>
          </p:nvPr>
        </p:nvSpPr>
        <p:spPr/>
        <p:txBody>
          <a:bodyPr/>
          <a:lstStyle/>
          <a:p>
            <a:r>
              <a:rPr lang="zh-CN" altLang="en-US" dirty="0"/>
              <a:t>分析结果</a:t>
            </a:r>
            <a:endParaRPr lang="en-US" altLang="zh-CN" dirty="0"/>
          </a:p>
          <a:p>
            <a:pPr lvl="1"/>
            <a:r>
              <a:rPr lang="zh-CN" altLang="en-US" dirty="0"/>
              <a:t>很多无实际含义的单词被加入到</a:t>
            </a:r>
            <a:r>
              <a:rPr lang="en-US" altLang="zh-CN" dirty="0"/>
              <a:t>TOP10</a:t>
            </a:r>
          </a:p>
          <a:p>
            <a:pPr lvl="1"/>
            <a:endParaRPr lang="en-US" altLang="zh-CN" dirty="0"/>
          </a:p>
          <a:p>
            <a:r>
              <a:rPr lang="zh-CN" altLang="en-US" dirty="0"/>
              <a:t>解决方案</a:t>
            </a:r>
            <a:endParaRPr lang="en-US" altLang="zh-CN" dirty="0"/>
          </a:p>
          <a:p>
            <a:pPr lvl="1"/>
            <a:r>
              <a:rPr lang="zh-CN" altLang="en-US" dirty="0"/>
              <a:t>在分析过程中加入</a:t>
            </a:r>
            <a:r>
              <a:rPr lang="en-US" altLang="zh-CN" dirty="0"/>
              <a:t>ignore</a:t>
            </a:r>
            <a:r>
              <a:rPr lang="zh-CN" altLang="en-US" dirty="0"/>
              <a:t>列表</a:t>
            </a:r>
            <a:r>
              <a:rPr lang="en-US" altLang="zh-CN" dirty="0"/>
              <a:t>, </a:t>
            </a:r>
            <a:r>
              <a:rPr lang="zh-CN" altLang="en-US" dirty="0"/>
              <a:t>重复分析</a:t>
            </a:r>
            <a:r>
              <a:rPr lang="en-US" altLang="zh-CN" dirty="0"/>
              <a:t>, </a:t>
            </a:r>
          </a:p>
          <a:p>
            <a:pPr lvl="1"/>
            <a:r>
              <a:rPr lang="zh-CN" altLang="en-US" dirty="0"/>
              <a:t>筛选出无意义的单词加入到忽略列表中</a:t>
            </a:r>
            <a:endParaRPr lang="en-US" altLang="zh-CN" dirty="0"/>
          </a:p>
        </p:txBody>
      </p:sp>
      <p:pic>
        <p:nvPicPr>
          <p:cNvPr id="4" name="图片 3">
            <a:extLst>
              <a:ext uri="{FF2B5EF4-FFF2-40B4-BE49-F238E27FC236}">
                <a16:creationId xmlns:a16="http://schemas.microsoft.com/office/drawing/2014/main" id="{110213DD-DF10-4A7B-9CC8-7A155EB1F9E6}"/>
              </a:ext>
            </a:extLst>
          </p:cNvPr>
          <p:cNvPicPr>
            <a:picLocks noChangeAspect="1"/>
          </p:cNvPicPr>
          <p:nvPr/>
        </p:nvPicPr>
        <p:blipFill>
          <a:blip r:embed="rId2"/>
          <a:stretch>
            <a:fillRect/>
          </a:stretch>
        </p:blipFill>
        <p:spPr>
          <a:xfrm>
            <a:off x="7872464" y="1229138"/>
            <a:ext cx="3812641" cy="5411491"/>
          </a:xfrm>
          <a:prstGeom prst="rect">
            <a:avLst/>
          </a:prstGeom>
        </p:spPr>
      </p:pic>
    </p:spTree>
    <p:extLst>
      <p:ext uri="{BB962C8B-B14F-4D97-AF65-F5344CB8AC3E}">
        <p14:creationId xmlns:p14="http://schemas.microsoft.com/office/powerpoint/2010/main" val="3100667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CEC53-1906-4335-929E-29334D4FB604}"/>
              </a:ext>
            </a:extLst>
          </p:cNvPr>
          <p:cNvSpPr>
            <a:spLocks noGrp="1"/>
          </p:cNvSpPr>
          <p:nvPr>
            <p:ph type="title"/>
          </p:nvPr>
        </p:nvSpPr>
        <p:spPr/>
        <p:txBody>
          <a:bodyPr>
            <a:normAutofit fontScale="90000"/>
          </a:bodyPr>
          <a:lstStyle/>
          <a:p>
            <a:r>
              <a:rPr lang="zh-CN" altLang="en-US" dirty="0"/>
              <a:t>对抽象出来的结构体实现序列化和反序列化</a:t>
            </a:r>
            <a:br>
              <a:rPr lang="en-US" altLang="zh-CN" dirty="0"/>
            </a:br>
            <a:endParaRPr lang="zh-CN" altLang="en-US" dirty="0"/>
          </a:p>
        </p:txBody>
      </p:sp>
      <p:sp>
        <p:nvSpPr>
          <p:cNvPr id="3" name="内容占位符 2">
            <a:extLst>
              <a:ext uri="{FF2B5EF4-FFF2-40B4-BE49-F238E27FC236}">
                <a16:creationId xmlns:a16="http://schemas.microsoft.com/office/drawing/2014/main" id="{63BBF40E-D4E6-4B91-B361-EB9C467290C1}"/>
              </a:ext>
            </a:extLst>
          </p:cNvPr>
          <p:cNvSpPr>
            <a:spLocks noGrp="1"/>
          </p:cNvSpPr>
          <p:nvPr>
            <p:ph idx="1"/>
          </p:nvPr>
        </p:nvSpPr>
        <p:spPr/>
        <p:txBody>
          <a:bodyPr/>
          <a:lstStyle/>
          <a:p>
            <a:r>
              <a:rPr lang="zh-CN" altLang="en-US" dirty="0"/>
              <a:t>解决思路</a:t>
            </a:r>
            <a:endParaRPr lang="en-US" altLang="zh-CN" dirty="0"/>
          </a:p>
          <a:p>
            <a:pPr lvl="1"/>
            <a:r>
              <a:rPr lang="zh-CN" altLang="en-US" dirty="0"/>
              <a:t>利用</a:t>
            </a:r>
            <a:r>
              <a:rPr lang="en-US" altLang="zh-CN" dirty="0"/>
              <a:t>xml, </a:t>
            </a:r>
            <a:r>
              <a:rPr lang="zh-CN" altLang="en-US" dirty="0"/>
              <a:t>对结构体的关键信息进行存储和解析</a:t>
            </a:r>
            <a:endParaRPr lang="en-US" altLang="zh-CN" dirty="0"/>
          </a:p>
          <a:p>
            <a:pPr lvl="1"/>
            <a:r>
              <a:rPr lang="zh-CN" altLang="en-US" dirty="0"/>
              <a:t>为了支持中文和各种特殊符号</a:t>
            </a:r>
            <a:r>
              <a:rPr lang="en-US" altLang="zh-CN" dirty="0"/>
              <a:t>, </a:t>
            </a:r>
            <a:r>
              <a:rPr lang="zh-CN" altLang="en-US" dirty="0"/>
              <a:t>使用了</a:t>
            </a:r>
            <a:r>
              <a:rPr lang="en-US" altLang="zh-CN" dirty="0"/>
              <a:t>windows</a:t>
            </a:r>
            <a:r>
              <a:rPr lang="zh-CN" altLang="en-US" dirty="0"/>
              <a:t>常见的</a:t>
            </a:r>
            <a:r>
              <a:rPr lang="en-US" altLang="zh-CN" dirty="0"/>
              <a:t>UTF-16</a:t>
            </a:r>
            <a:r>
              <a:rPr lang="zh-CN" altLang="en-US" dirty="0"/>
              <a:t>进行编码</a:t>
            </a:r>
          </a:p>
        </p:txBody>
      </p:sp>
      <p:pic>
        <p:nvPicPr>
          <p:cNvPr id="4" name="图片 3">
            <a:extLst>
              <a:ext uri="{FF2B5EF4-FFF2-40B4-BE49-F238E27FC236}">
                <a16:creationId xmlns:a16="http://schemas.microsoft.com/office/drawing/2014/main" id="{2A6C9C2E-BCA1-4BBF-995C-60782AE89F9E}"/>
              </a:ext>
            </a:extLst>
          </p:cNvPr>
          <p:cNvPicPr>
            <a:picLocks noChangeAspect="1"/>
          </p:cNvPicPr>
          <p:nvPr/>
        </p:nvPicPr>
        <p:blipFill>
          <a:blip r:embed="rId2"/>
          <a:stretch>
            <a:fillRect/>
          </a:stretch>
        </p:blipFill>
        <p:spPr>
          <a:xfrm>
            <a:off x="1015744" y="3429000"/>
            <a:ext cx="5080256" cy="2507974"/>
          </a:xfrm>
          <a:prstGeom prst="rect">
            <a:avLst/>
          </a:prstGeom>
        </p:spPr>
      </p:pic>
    </p:spTree>
    <p:extLst>
      <p:ext uri="{BB962C8B-B14F-4D97-AF65-F5344CB8AC3E}">
        <p14:creationId xmlns:p14="http://schemas.microsoft.com/office/powerpoint/2010/main" val="1980625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CEC53-1906-4335-929E-29334D4FB604}"/>
              </a:ext>
            </a:extLst>
          </p:cNvPr>
          <p:cNvSpPr>
            <a:spLocks noGrp="1"/>
          </p:cNvSpPr>
          <p:nvPr>
            <p:ph type="title"/>
          </p:nvPr>
        </p:nvSpPr>
        <p:spPr/>
        <p:txBody>
          <a:bodyPr>
            <a:normAutofit fontScale="90000"/>
          </a:bodyPr>
          <a:lstStyle/>
          <a:p>
            <a:r>
              <a:rPr lang="zh-CN" altLang="en-US" dirty="0"/>
              <a:t>对抽象出来的结构体实现序列化和反序列化</a:t>
            </a:r>
            <a:br>
              <a:rPr lang="en-US" altLang="zh-CN" dirty="0"/>
            </a:br>
            <a:endParaRPr lang="zh-CN" altLang="en-US" dirty="0"/>
          </a:p>
        </p:txBody>
      </p:sp>
      <p:sp>
        <p:nvSpPr>
          <p:cNvPr id="3" name="内容占位符 2">
            <a:extLst>
              <a:ext uri="{FF2B5EF4-FFF2-40B4-BE49-F238E27FC236}">
                <a16:creationId xmlns:a16="http://schemas.microsoft.com/office/drawing/2014/main" id="{63BBF40E-D4E6-4B91-B361-EB9C467290C1}"/>
              </a:ext>
            </a:extLst>
          </p:cNvPr>
          <p:cNvSpPr>
            <a:spLocks noGrp="1"/>
          </p:cNvSpPr>
          <p:nvPr>
            <p:ph idx="1"/>
          </p:nvPr>
        </p:nvSpPr>
        <p:spPr/>
        <p:txBody>
          <a:bodyPr/>
          <a:lstStyle/>
          <a:p>
            <a:r>
              <a:rPr lang="zh-CN" altLang="en-US" dirty="0"/>
              <a:t>遇到的问题</a:t>
            </a:r>
            <a:endParaRPr lang="en-US" altLang="zh-CN" dirty="0"/>
          </a:p>
          <a:p>
            <a:pPr lvl="1"/>
            <a:r>
              <a:rPr lang="en-US" altLang="zh-CN" dirty="0"/>
              <a:t>XML</a:t>
            </a:r>
            <a:r>
              <a:rPr lang="zh-CN" altLang="en-US" dirty="0"/>
              <a:t>规范</a:t>
            </a:r>
            <a:r>
              <a:rPr lang="en-US" altLang="zh-CN" dirty="0"/>
              <a:t>, </a:t>
            </a:r>
            <a:r>
              <a:rPr lang="zh-CN" altLang="en-US" dirty="0"/>
              <a:t>规定必须有一个</a:t>
            </a:r>
            <a:r>
              <a:rPr lang="en-US" altLang="zh-CN" dirty="0"/>
              <a:t>root, </a:t>
            </a:r>
            <a:r>
              <a:rPr lang="zh-CN" altLang="en-US" dirty="0"/>
              <a:t>也就是不允许多个结构体</a:t>
            </a:r>
            <a:r>
              <a:rPr lang="en-US" altLang="zh-CN" dirty="0"/>
              <a:t>(</a:t>
            </a:r>
            <a:r>
              <a:rPr lang="zh-CN" altLang="en-US" dirty="0"/>
              <a:t>反</a:t>
            </a:r>
            <a:r>
              <a:rPr lang="en-US" altLang="zh-CN" dirty="0"/>
              <a:t>)</a:t>
            </a:r>
            <a:r>
              <a:rPr lang="zh-CN" altLang="en-US" dirty="0"/>
              <a:t>序列化</a:t>
            </a:r>
            <a:endParaRPr lang="en-US" altLang="zh-CN" dirty="0"/>
          </a:p>
          <a:p>
            <a:endParaRPr lang="en-US" altLang="zh-CN" dirty="0"/>
          </a:p>
          <a:p>
            <a:r>
              <a:rPr lang="zh-CN" altLang="en-US" dirty="0"/>
              <a:t>解决方案</a:t>
            </a:r>
            <a:endParaRPr lang="en-US" altLang="zh-CN" dirty="0"/>
          </a:p>
          <a:p>
            <a:pPr lvl="1"/>
            <a:r>
              <a:rPr lang="zh-CN" altLang="en-US" dirty="0"/>
              <a:t>自己构造一个</a:t>
            </a:r>
            <a:r>
              <a:rPr lang="en-US" altLang="zh-CN" dirty="0"/>
              <a:t>root, </a:t>
            </a:r>
            <a:r>
              <a:rPr lang="zh-CN" altLang="en-US" dirty="0"/>
              <a:t>将多个结构体放在一个</a:t>
            </a:r>
            <a:r>
              <a:rPr lang="en-US" altLang="zh-CN" dirty="0"/>
              <a:t>root</a:t>
            </a:r>
            <a:r>
              <a:rPr lang="zh-CN" altLang="en-US" dirty="0"/>
              <a:t>中</a:t>
            </a:r>
            <a:r>
              <a:rPr lang="en-US" altLang="zh-CN" dirty="0"/>
              <a:t>, </a:t>
            </a:r>
            <a:r>
              <a:rPr lang="zh-CN" altLang="en-US" dirty="0"/>
              <a:t>统一进行反序列化</a:t>
            </a:r>
            <a:endParaRPr lang="en-US" altLang="zh-CN" dirty="0"/>
          </a:p>
        </p:txBody>
      </p:sp>
    </p:spTree>
    <p:extLst>
      <p:ext uri="{BB962C8B-B14F-4D97-AF65-F5344CB8AC3E}">
        <p14:creationId xmlns:p14="http://schemas.microsoft.com/office/powerpoint/2010/main" val="3630832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E32CB0-8D02-477B-9FC5-9D40E0692CAB}"/>
              </a:ext>
            </a:extLst>
          </p:cNvPr>
          <p:cNvSpPr>
            <a:spLocks noGrp="1"/>
          </p:cNvSpPr>
          <p:nvPr>
            <p:ph type="title"/>
          </p:nvPr>
        </p:nvSpPr>
        <p:spPr/>
        <p:txBody>
          <a:bodyPr/>
          <a:lstStyle/>
          <a:p>
            <a:r>
              <a:rPr lang="en-US" altLang="zh-CN" dirty="0" err="1"/>
              <a:t>Misc</a:t>
            </a:r>
            <a:endParaRPr lang="zh-CN" altLang="en-US" dirty="0"/>
          </a:p>
        </p:txBody>
      </p:sp>
      <p:sp>
        <p:nvSpPr>
          <p:cNvPr id="3" name="内容占位符 2">
            <a:extLst>
              <a:ext uri="{FF2B5EF4-FFF2-40B4-BE49-F238E27FC236}">
                <a16:creationId xmlns:a16="http://schemas.microsoft.com/office/drawing/2014/main" id="{C9398CF6-0FF2-4EE6-9981-C1C312535826}"/>
              </a:ext>
            </a:extLst>
          </p:cNvPr>
          <p:cNvSpPr>
            <a:spLocks noGrp="1"/>
          </p:cNvSpPr>
          <p:nvPr>
            <p:ph idx="1"/>
          </p:nvPr>
        </p:nvSpPr>
        <p:spPr/>
        <p:txBody>
          <a:bodyPr/>
          <a:lstStyle/>
          <a:p>
            <a:r>
              <a:rPr lang="zh-CN" altLang="en-US" dirty="0"/>
              <a:t>建立合作文档</a:t>
            </a:r>
            <a:r>
              <a:rPr lang="en-US" altLang="zh-CN" dirty="0"/>
              <a:t>, </a:t>
            </a:r>
            <a:r>
              <a:rPr lang="zh-CN" altLang="en-US" dirty="0"/>
              <a:t>统计并解决遇到的一些环境搭建之类的问题</a:t>
            </a:r>
            <a:endParaRPr lang="en-US" altLang="zh-CN" dirty="0"/>
          </a:p>
          <a:p>
            <a:r>
              <a:rPr lang="zh-CN" altLang="en-US" dirty="0"/>
              <a:t>解决大佬们遇到的一些非代码方面的问题</a:t>
            </a:r>
            <a:endParaRPr lang="en-US" altLang="zh-CN" dirty="0"/>
          </a:p>
          <a:p>
            <a:r>
              <a:rPr lang="zh-CN" altLang="en-US" dirty="0"/>
              <a:t>帮大佬们完善代码的一些细节和交互</a:t>
            </a:r>
            <a:endParaRPr lang="en-US" altLang="zh-CN" dirty="0"/>
          </a:p>
          <a:p>
            <a:r>
              <a:rPr lang="zh-CN" altLang="en-US" dirty="0"/>
              <a:t>部分代码的测试部分</a:t>
            </a:r>
            <a:endParaRPr lang="en-US" altLang="zh-CN" dirty="0"/>
          </a:p>
          <a:p>
            <a:r>
              <a:rPr lang="en-US" altLang="zh-CN" dirty="0"/>
              <a:t>……</a:t>
            </a:r>
          </a:p>
          <a:p>
            <a:r>
              <a:rPr lang="en-US" altLang="zh-CN" dirty="0"/>
              <a:t>(</a:t>
            </a:r>
            <a:r>
              <a:rPr lang="zh-CN" altLang="en-US" dirty="0"/>
              <a:t>端茶倒水</a:t>
            </a:r>
            <a:r>
              <a:rPr lang="en-US" altLang="zh-CN" dirty="0"/>
              <a:t>)</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069587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8E0D4B-DD40-4186-8A84-15FF93D3F933}"/>
              </a:ext>
            </a:extLst>
          </p:cNvPr>
          <p:cNvSpPr>
            <a:spLocks noGrp="1"/>
          </p:cNvSpPr>
          <p:nvPr>
            <p:ph type="title"/>
          </p:nvPr>
        </p:nvSpPr>
        <p:spPr>
          <a:xfrm>
            <a:off x="838200" y="2766218"/>
            <a:ext cx="10515600" cy="1325563"/>
          </a:xfrm>
        </p:spPr>
        <p:txBody>
          <a:bodyPr/>
          <a:lstStyle/>
          <a:p>
            <a:pPr algn="ctr"/>
            <a:r>
              <a:rPr lang="en-US" altLang="zh-CN" dirty="0"/>
              <a:t>Q&amp;A</a:t>
            </a:r>
            <a:endParaRPr lang="zh-CN" altLang="en-US" dirty="0"/>
          </a:p>
        </p:txBody>
      </p:sp>
    </p:spTree>
    <p:extLst>
      <p:ext uri="{BB962C8B-B14F-4D97-AF65-F5344CB8AC3E}">
        <p14:creationId xmlns:p14="http://schemas.microsoft.com/office/powerpoint/2010/main" val="3147845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8E0D4B-DD40-4186-8A84-15FF93D3F933}"/>
              </a:ext>
            </a:extLst>
          </p:cNvPr>
          <p:cNvSpPr>
            <a:spLocks noGrp="1"/>
          </p:cNvSpPr>
          <p:nvPr>
            <p:ph type="title"/>
          </p:nvPr>
        </p:nvSpPr>
        <p:spPr>
          <a:xfrm>
            <a:off x="838200" y="2766218"/>
            <a:ext cx="10515600" cy="1325563"/>
          </a:xfrm>
        </p:spPr>
        <p:txBody>
          <a:bodyPr/>
          <a:lstStyle/>
          <a:p>
            <a:pPr algn="ctr"/>
            <a:r>
              <a:rPr lang="en-US" altLang="zh-CN" dirty="0"/>
              <a:t>Thanks~~~</a:t>
            </a:r>
            <a:endParaRPr lang="zh-CN" altLang="en-US" dirty="0"/>
          </a:p>
        </p:txBody>
      </p:sp>
    </p:spTree>
    <p:extLst>
      <p:ext uri="{BB962C8B-B14F-4D97-AF65-F5344CB8AC3E}">
        <p14:creationId xmlns:p14="http://schemas.microsoft.com/office/powerpoint/2010/main" val="2435386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A082F-A182-4C91-A3D6-82C069997CDC}"/>
              </a:ext>
            </a:extLst>
          </p:cNvPr>
          <p:cNvSpPr>
            <a:spLocks noGrp="1"/>
          </p:cNvSpPr>
          <p:nvPr>
            <p:ph type="title"/>
          </p:nvPr>
        </p:nvSpPr>
        <p:spPr/>
        <p:txBody>
          <a:bodyPr/>
          <a:lstStyle/>
          <a:p>
            <a:r>
              <a:rPr lang="zh-CN" altLang="en-US" dirty="0"/>
              <a:t>小组课题</a:t>
            </a:r>
          </a:p>
        </p:txBody>
      </p:sp>
      <p:sp>
        <p:nvSpPr>
          <p:cNvPr id="3" name="内容占位符 2">
            <a:extLst>
              <a:ext uri="{FF2B5EF4-FFF2-40B4-BE49-F238E27FC236}">
                <a16:creationId xmlns:a16="http://schemas.microsoft.com/office/drawing/2014/main" id="{34466128-69C6-4E39-8B6F-078F46AD7389}"/>
              </a:ext>
            </a:extLst>
          </p:cNvPr>
          <p:cNvSpPr>
            <a:spLocks noGrp="1"/>
          </p:cNvSpPr>
          <p:nvPr>
            <p:ph idx="1"/>
          </p:nvPr>
        </p:nvSpPr>
        <p:spPr/>
        <p:txBody>
          <a:bodyPr/>
          <a:lstStyle/>
          <a:p>
            <a:r>
              <a:rPr lang="zh-CN" altLang="zh-CN" dirty="0"/>
              <a:t>科学文献管理系统</a:t>
            </a:r>
            <a:endParaRPr lang="en-US" altLang="zh-CN" dirty="0"/>
          </a:p>
          <a:p>
            <a:pPr lvl="1"/>
            <a:endParaRPr lang="zh-CN" altLang="en-US" dirty="0"/>
          </a:p>
        </p:txBody>
      </p:sp>
    </p:spTree>
    <p:extLst>
      <p:ext uri="{BB962C8B-B14F-4D97-AF65-F5344CB8AC3E}">
        <p14:creationId xmlns:p14="http://schemas.microsoft.com/office/powerpoint/2010/main" val="2035159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A082F-A182-4C91-A3D6-82C069997CDC}"/>
              </a:ext>
            </a:extLst>
          </p:cNvPr>
          <p:cNvSpPr>
            <a:spLocks noGrp="1"/>
          </p:cNvSpPr>
          <p:nvPr>
            <p:ph type="title"/>
          </p:nvPr>
        </p:nvSpPr>
        <p:spPr/>
        <p:txBody>
          <a:bodyPr/>
          <a:lstStyle/>
          <a:p>
            <a:r>
              <a:rPr lang="zh-CN" altLang="en-US" dirty="0"/>
              <a:t>功能要求</a:t>
            </a:r>
          </a:p>
        </p:txBody>
      </p:sp>
      <p:sp>
        <p:nvSpPr>
          <p:cNvPr id="3" name="内容占位符 2">
            <a:extLst>
              <a:ext uri="{FF2B5EF4-FFF2-40B4-BE49-F238E27FC236}">
                <a16:creationId xmlns:a16="http://schemas.microsoft.com/office/drawing/2014/main" id="{34466128-69C6-4E39-8B6F-078F46AD7389}"/>
              </a:ext>
            </a:extLst>
          </p:cNvPr>
          <p:cNvSpPr>
            <a:spLocks noGrp="1"/>
          </p:cNvSpPr>
          <p:nvPr>
            <p:ph idx="1"/>
          </p:nvPr>
        </p:nvSpPr>
        <p:spPr/>
        <p:txBody>
          <a:bodyPr>
            <a:normAutofit/>
          </a:bodyPr>
          <a:lstStyle/>
          <a:p>
            <a:r>
              <a:rPr lang="en-US" altLang="zh-CN" dirty="0"/>
              <a:t>F1. </a:t>
            </a:r>
            <a:r>
              <a:rPr lang="zh-CN" altLang="zh-CN" dirty="0"/>
              <a:t>（必须实现） 基本搜索功能。输入作者名，能展示该作者发表的所有论文信息。输入完整的论文的题目，能展示该论文的其他相关信息</a:t>
            </a:r>
          </a:p>
          <a:p>
            <a:r>
              <a:rPr lang="en-US" altLang="zh-CN" dirty="0"/>
              <a:t>F2. </a:t>
            </a:r>
            <a:r>
              <a:rPr lang="zh-CN" altLang="zh-CN" dirty="0"/>
              <a:t>（必须实现） 相关搜索。输入作者名，能展示于该作者有合作关系的其他所以作者。</a:t>
            </a:r>
          </a:p>
          <a:p>
            <a:r>
              <a:rPr lang="en-US" altLang="zh-CN" dirty="0"/>
              <a:t>F2. </a:t>
            </a:r>
            <a:r>
              <a:rPr lang="zh-CN" altLang="zh-CN" dirty="0"/>
              <a:t>（必须实现） 作者统计功能。输出写文章最多的前</a:t>
            </a:r>
            <a:r>
              <a:rPr lang="en-US" altLang="zh-CN" dirty="0"/>
              <a:t>100</a:t>
            </a:r>
            <a:r>
              <a:rPr lang="zh-CN" altLang="zh-CN" dirty="0"/>
              <a:t>名作者。</a:t>
            </a:r>
          </a:p>
          <a:p>
            <a:r>
              <a:rPr lang="en-US" altLang="zh-CN" dirty="0"/>
              <a:t>F3.  (</a:t>
            </a:r>
            <a:r>
              <a:rPr lang="zh-CN" altLang="zh-CN" dirty="0"/>
              <a:t>扩展实现</a:t>
            </a:r>
            <a:r>
              <a:rPr lang="en-US" altLang="zh-CN" dirty="0"/>
              <a:t>)   </a:t>
            </a:r>
            <a:r>
              <a:rPr lang="zh-CN" altLang="zh-CN" dirty="0"/>
              <a:t>热点分析功能。分析每一年发表的文章中，题目所包含的单词中，出现频率排名前</a:t>
            </a:r>
            <a:r>
              <a:rPr lang="en-US" altLang="zh-CN" dirty="0"/>
              <a:t>10</a:t>
            </a:r>
            <a:r>
              <a:rPr lang="zh-CN" altLang="zh-CN" dirty="0"/>
              <a:t>的关键词。</a:t>
            </a:r>
          </a:p>
          <a:p>
            <a:endParaRPr lang="zh-CN" altLang="en-US" dirty="0"/>
          </a:p>
        </p:txBody>
      </p:sp>
    </p:spTree>
    <p:extLst>
      <p:ext uri="{BB962C8B-B14F-4D97-AF65-F5344CB8AC3E}">
        <p14:creationId xmlns:p14="http://schemas.microsoft.com/office/powerpoint/2010/main" val="2178212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A082F-A182-4C91-A3D6-82C069997CDC}"/>
              </a:ext>
            </a:extLst>
          </p:cNvPr>
          <p:cNvSpPr>
            <a:spLocks noGrp="1"/>
          </p:cNvSpPr>
          <p:nvPr>
            <p:ph type="title"/>
          </p:nvPr>
        </p:nvSpPr>
        <p:spPr/>
        <p:txBody>
          <a:bodyPr/>
          <a:lstStyle/>
          <a:p>
            <a:r>
              <a:rPr lang="zh-CN" altLang="en-US" dirty="0"/>
              <a:t>功能要求</a:t>
            </a:r>
          </a:p>
        </p:txBody>
      </p:sp>
      <p:sp>
        <p:nvSpPr>
          <p:cNvPr id="3" name="内容占位符 2">
            <a:extLst>
              <a:ext uri="{FF2B5EF4-FFF2-40B4-BE49-F238E27FC236}">
                <a16:creationId xmlns:a16="http://schemas.microsoft.com/office/drawing/2014/main" id="{34466128-69C6-4E39-8B6F-078F46AD7389}"/>
              </a:ext>
            </a:extLst>
          </p:cNvPr>
          <p:cNvSpPr>
            <a:spLocks noGrp="1"/>
          </p:cNvSpPr>
          <p:nvPr>
            <p:ph idx="1"/>
          </p:nvPr>
        </p:nvSpPr>
        <p:spPr/>
        <p:txBody>
          <a:bodyPr>
            <a:normAutofit/>
          </a:bodyPr>
          <a:lstStyle/>
          <a:p>
            <a:r>
              <a:rPr lang="en-US" altLang="zh-CN" dirty="0"/>
              <a:t>F4.  (</a:t>
            </a:r>
            <a:r>
              <a:rPr lang="zh-CN" altLang="zh-CN" dirty="0"/>
              <a:t>扩展实现</a:t>
            </a:r>
            <a:r>
              <a:rPr lang="en-US" altLang="zh-CN" dirty="0"/>
              <a:t>)  </a:t>
            </a:r>
            <a:r>
              <a:rPr lang="zh-CN" altLang="zh-CN" dirty="0"/>
              <a:t>部分匹配搜索功能。给定若干个关键字，能快速搜索到题目中包含该关键字的文章信息</a:t>
            </a:r>
          </a:p>
          <a:p>
            <a:r>
              <a:rPr lang="en-US" altLang="zh-CN" dirty="0"/>
              <a:t>F5.  (</a:t>
            </a:r>
            <a:r>
              <a:rPr lang="zh-CN" altLang="zh-CN" dirty="0"/>
              <a:t>扩展实现</a:t>
            </a:r>
            <a:r>
              <a:rPr lang="en-US" altLang="zh-CN" dirty="0"/>
              <a:t>) </a:t>
            </a:r>
            <a:r>
              <a:rPr lang="zh-CN" altLang="zh-CN" dirty="0"/>
              <a:t>聚团分析。作者之间的合作关系可以看成是一个图，每个作者对应一个顶点，任两个作者之间如果存在合作关系，则在两个顶点之间建立连边。这个图中的每一个完全子图我们称为一个聚团（所谓完全子图指的是该子图的任意顶点都和该子图的其他顶点有连边，完全子图的顶点个数称为该完全子图的阶数），请统计整个图中各阶完全子图的个数。</a:t>
            </a:r>
          </a:p>
          <a:p>
            <a:r>
              <a:rPr lang="en-US" altLang="zh-CN" dirty="0"/>
              <a:t>F6.  (</a:t>
            </a:r>
            <a:r>
              <a:rPr lang="zh-CN" altLang="zh-CN" dirty="0"/>
              <a:t>扩展实现</a:t>
            </a:r>
            <a:r>
              <a:rPr lang="en-US" altLang="zh-CN" dirty="0"/>
              <a:t>) </a:t>
            </a:r>
            <a:r>
              <a:rPr lang="zh-CN" altLang="zh-CN" dirty="0"/>
              <a:t>可视化显示。通过图形化界面，展示作者之间合作关系图及其相关文章信息。</a:t>
            </a:r>
          </a:p>
          <a:p>
            <a:endParaRPr lang="zh-CN" altLang="en-US" dirty="0"/>
          </a:p>
        </p:txBody>
      </p:sp>
    </p:spTree>
    <p:extLst>
      <p:ext uri="{BB962C8B-B14F-4D97-AF65-F5344CB8AC3E}">
        <p14:creationId xmlns:p14="http://schemas.microsoft.com/office/powerpoint/2010/main" val="4125049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A3E1B-9BB5-44A1-944A-FB55D0A76B01}"/>
              </a:ext>
            </a:extLst>
          </p:cNvPr>
          <p:cNvSpPr>
            <a:spLocks noGrp="1"/>
          </p:cNvSpPr>
          <p:nvPr>
            <p:ph type="title"/>
          </p:nvPr>
        </p:nvSpPr>
        <p:spPr>
          <a:xfrm>
            <a:off x="0" y="79887"/>
            <a:ext cx="8067261" cy="510871"/>
          </a:xfrm>
        </p:spPr>
        <p:txBody>
          <a:bodyPr>
            <a:normAutofit fontScale="90000"/>
          </a:bodyPr>
          <a:lstStyle/>
          <a:p>
            <a:r>
              <a:rPr lang="zh-CN" altLang="en-US" dirty="0"/>
              <a:t>项目结构</a:t>
            </a:r>
          </a:p>
        </p:txBody>
      </p:sp>
      <p:pic>
        <p:nvPicPr>
          <p:cNvPr id="5" name="内容占位符 4">
            <a:extLst>
              <a:ext uri="{FF2B5EF4-FFF2-40B4-BE49-F238E27FC236}">
                <a16:creationId xmlns:a16="http://schemas.microsoft.com/office/drawing/2014/main" id="{B259F1B5-EA38-4E28-AE76-912F21CE86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3757" y="590758"/>
            <a:ext cx="9064486" cy="5692891"/>
          </a:xfrm>
        </p:spPr>
      </p:pic>
    </p:spTree>
    <p:extLst>
      <p:ext uri="{BB962C8B-B14F-4D97-AF65-F5344CB8AC3E}">
        <p14:creationId xmlns:p14="http://schemas.microsoft.com/office/powerpoint/2010/main" val="703886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A082F-A182-4C91-A3D6-82C069997CDC}"/>
              </a:ext>
            </a:extLst>
          </p:cNvPr>
          <p:cNvSpPr>
            <a:spLocks noGrp="1"/>
          </p:cNvSpPr>
          <p:nvPr>
            <p:ph type="title"/>
          </p:nvPr>
        </p:nvSpPr>
        <p:spPr/>
        <p:txBody>
          <a:bodyPr/>
          <a:lstStyle/>
          <a:p>
            <a:r>
              <a:rPr lang="zh-CN" altLang="en-US" dirty="0"/>
              <a:t>我完成的内容</a:t>
            </a:r>
          </a:p>
        </p:txBody>
      </p:sp>
      <p:sp>
        <p:nvSpPr>
          <p:cNvPr id="3" name="内容占位符 2">
            <a:extLst>
              <a:ext uri="{FF2B5EF4-FFF2-40B4-BE49-F238E27FC236}">
                <a16:creationId xmlns:a16="http://schemas.microsoft.com/office/drawing/2014/main" id="{34466128-69C6-4E39-8B6F-078F46AD7389}"/>
              </a:ext>
            </a:extLst>
          </p:cNvPr>
          <p:cNvSpPr>
            <a:spLocks noGrp="1"/>
          </p:cNvSpPr>
          <p:nvPr>
            <p:ph idx="1"/>
          </p:nvPr>
        </p:nvSpPr>
        <p:spPr/>
        <p:txBody>
          <a:bodyPr/>
          <a:lstStyle/>
          <a:p>
            <a:r>
              <a:rPr lang="zh-CN" altLang="en-US" dirty="0"/>
              <a:t>对</a:t>
            </a:r>
            <a:r>
              <a:rPr lang="en-US" altLang="zh-CN" dirty="0"/>
              <a:t>dblp.xml</a:t>
            </a:r>
            <a:r>
              <a:rPr lang="zh-CN" altLang="en-US" dirty="0"/>
              <a:t>中数据结构的抽象</a:t>
            </a:r>
            <a:endParaRPr lang="en-US" altLang="zh-CN" dirty="0"/>
          </a:p>
          <a:p>
            <a:r>
              <a:rPr lang="en-US" altLang="zh-CN" dirty="0"/>
              <a:t>XML</a:t>
            </a:r>
            <a:r>
              <a:rPr lang="zh-CN" altLang="en-US" dirty="0"/>
              <a:t>引擎的选取和实现</a:t>
            </a:r>
            <a:r>
              <a:rPr lang="en-US" altLang="zh-CN" dirty="0"/>
              <a:t>SAX</a:t>
            </a:r>
            <a:r>
              <a:rPr lang="zh-CN" altLang="en-US" dirty="0"/>
              <a:t>方式的解析</a:t>
            </a:r>
            <a:endParaRPr lang="en-US" altLang="zh-CN" dirty="0"/>
          </a:p>
          <a:p>
            <a:r>
              <a:rPr lang="en-US" altLang="zh-CN" dirty="0"/>
              <a:t>F3.  (</a:t>
            </a:r>
            <a:r>
              <a:rPr lang="zh-CN" altLang="zh-CN" dirty="0"/>
              <a:t>扩展实现</a:t>
            </a:r>
            <a:r>
              <a:rPr lang="en-US" altLang="zh-CN" dirty="0"/>
              <a:t>)   </a:t>
            </a:r>
            <a:r>
              <a:rPr lang="zh-CN" altLang="zh-CN" dirty="0"/>
              <a:t>热点分析功能。分析每一年发表的文章中，题目所包含的单词中，出现频率排名前</a:t>
            </a:r>
            <a:r>
              <a:rPr lang="en-US" altLang="zh-CN" dirty="0"/>
              <a:t>10</a:t>
            </a:r>
            <a:r>
              <a:rPr lang="zh-CN" altLang="zh-CN" dirty="0"/>
              <a:t>的关键词。</a:t>
            </a:r>
          </a:p>
          <a:p>
            <a:r>
              <a:rPr lang="zh-CN" altLang="en-US" dirty="0"/>
              <a:t>对抽象出来的结构体实现序列化和反序列化</a:t>
            </a:r>
            <a:endParaRPr lang="en-US" altLang="zh-CN" dirty="0"/>
          </a:p>
          <a:p>
            <a:r>
              <a:rPr lang="en-US" altLang="zh-CN" dirty="0"/>
              <a:t>Misc...</a:t>
            </a:r>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232665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A082F-A182-4C91-A3D6-82C069997CDC}"/>
              </a:ext>
            </a:extLst>
          </p:cNvPr>
          <p:cNvSpPr>
            <a:spLocks noGrp="1"/>
          </p:cNvSpPr>
          <p:nvPr>
            <p:ph type="title"/>
          </p:nvPr>
        </p:nvSpPr>
        <p:spPr/>
        <p:txBody>
          <a:bodyPr/>
          <a:lstStyle/>
          <a:p>
            <a:r>
              <a:rPr lang="zh-CN" altLang="en-US" dirty="0"/>
              <a:t>对</a:t>
            </a:r>
            <a:r>
              <a:rPr lang="en-US" altLang="zh-CN" dirty="0"/>
              <a:t>dblp.xml</a:t>
            </a:r>
            <a:r>
              <a:rPr lang="zh-CN" altLang="en-US" dirty="0"/>
              <a:t>中数据结构的抽象</a:t>
            </a:r>
            <a:endParaRPr lang="en-US" altLang="zh-CN" dirty="0"/>
          </a:p>
        </p:txBody>
      </p:sp>
      <p:sp>
        <p:nvSpPr>
          <p:cNvPr id="3" name="内容占位符 2">
            <a:extLst>
              <a:ext uri="{FF2B5EF4-FFF2-40B4-BE49-F238E27FC236}">
                <a16:creationId xmlns:a16="http://schemas.microsoft.com/office/drawing/2014/main" id="{34466128-69C6-4E39-8B6F-078F46AD7389}"/>
              </a:ext>
            </a:extLst>
          </p:cNvPr>
          <p:cNvSpPr>
            <a:spLocks noGrp="1"/>
          </p:cNvSpPr>
          <p:nvPr>
            <p:ph idx="1"/>
          </p:nvPr>
        </p:nvSpPr>
        <p:spPr/>
        <p:txBody>
          <a:bodyPr/>
          <a:lstStyle/>
          <a:p>
            <a:r>
              <a:rPr lang="en-US" altLang="zh-CN" dirty="0"/>
              <a:t>class Article? ×</a:t>
            </a:r>
          </a:p>
          <a:p>
            <a:pPr lvl="1"/>
            <a:r>
              <a:rPr lang="en-US" altLang="zh-CN" dirty="0"/>
              <a:t>Properties:</a:t>
            </a:r>
          </a:p>
          <a:p>
            <a:pPr lvl="2"/>
            <a:r>
              <a:rPr lang="en-US" altLang="zh-CN" dirty="0"/>
              <a:t>Title</a:t>
            </a:r>
          </a:p>
          <a:p>
            <a:pPr lvl="2"/>
            <a:r>
              <a:rPr lang="en-US" altLang="zh-CN" dirty="0"/>
              <a:t>Author</a:t>
            </a:r>
          </a:p>
          <a:p>
            <a:pPr lvl="2"/>
            <a:r>
              <a:rPr lang="en-US" altLang="zh-CN" dirty="0" err="1"/>
              <a:t>Ee</a:t>
            </a:r>
            <a:endParaRPr lang="en-US" altLang="zh-CN" dirty="0"/>
          </a:p>
          <a:p>
            <a:pPr lvl="2"/>
            <a:r>
              <a:rPr lang="en-US" altLang="zh-CN" dirty="0"/>
              <a:t>Date</a:t>
            </a:r>
          </a:p>
          <a:p>
            <a:pPr lvl="2"/>
            <a:r>
              <a:rPr lang="en-US" altLang="zh-CN" dirty="0"/>
              <a:t>……</a:t>
            </a:r>
          </a:p>
          <a:p>
            <a:r>
              <a:rPr lang="en-US" altLang="zh-CN" dirty="0"/>
              <a:t>class Info </a:t>
            </a:r>
            <a:r>
              <a:rPr lang="zh-CN" altLang="en-US" dirty="0"/>
              <a:t>√</a:t>
            </a:r>
            <a:r>
              <a:rPr lang="en-US" altLang="zh-CN" dirty="0"/>
              <a:t> </a:t>
            </a:r>
          </a:p>
          <a:p>
            <a:pPr lvl="1"/>
            <a:r>
              <a:rPr lang="en-US" altLang="zh-CN" dirty="0"/>
              <a:t>Properties: </a:t>
            </a:r>
          </a:p>
          <a:p>
            <a:pPr lvl="2"/>
            <a:r>
              <a:rPr lang="en-US" altLang="zh-CN" dirty="0"/>
              <a:t>MYSTR </a:t>
            </a:r>
            <a:r>
              <a:rPr lang="en-US" altLang="zh-CN" dirty="0" err="1"/>
              <a:t>clsid</a:t>
            </a:r>
            <a:r>
              <a:rPr lang="en-US" altLang="zh-CN" dirty="0"/>
              <a:t>;</a:t>
            </a:r>
          </a:p>
          <a:p>
            <a:pPr lvl="2"/>
            <a:r>
              <a:rPr lang="en-US" altLang="zh-CN" dirty="0"/>
              <a:t>std::map&lt;MYSTR, std::vector&lt;MYSTR&gt;&gt; properties;</a:t>
            </a:r>
          </a:p>
        </p:txBody>
      </p:sp>
    </p:spTree>
    <p:extLst>
      <p:ext uri="{BB962C8B-B14F-4D97-AF65-F5344CB8AC3E}">
        <p14:creationId xmlns:p14="http://schemas.microsoft.com/office/powerpoint/2010/main" val="3563479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A082F-A182-4C91-A3D6-82C069997CDC}"/>
              </a:ext>
            </a:extLst>
          </p:cNvPr>
          <p:cNvSpPr>
            <a:spLocks noGrp="1"/>
          </p:cNvSpPr>
          <p:nvPr>
            <p:ph type="title"/>
          </p:nvPr>
        </p:nvSpPr>
        <p:spPr/>
        <p:txBody>
          <a:bodyPr/>
          <a:lstStyle/>
          <a:p>
            <a:r>
              <a:rPr lang="zh-CN" altLang="en-US" dirty="0"/>
              <a:t>对</a:t>
            </a:r>
            <a:r>
              <a:rPr lang="en-US" altLang="zh-CN" dirty="0"/>
              <a:t>dblp.xml</a:t>
            </a:r>
            <a:r>
              <a:rPr lang="zh-CN" altLang="en-US" dirty="0"/>
              <a:t>中数据结构的抽象</a:t>
            </a:r>
            <a:endParaRPr lang="en-US" altLang="zh-CN" dirty="0"/>
          </a:p>
        </p:txBody>
      </p:sp>
      <p:sp>
        <p:nvSpPr>
          <p:cNvPr id="3" name="内容占位符 2">
            <a:extLst>
              <a:ext uri="{FF2B5EF4-FFF2-40B4-BE49-F238E27FC236}">
                <a16:creationId xmlns:a16="http://schemas.microsoft.com/office/drawing/2014/main" id="{34466128-69C6-4E39-8B6F-078F46AD7389}"/>
              </a:ext>
            </a:extLst>
          </p:cNvPr>
          <p:cNvSpPr>
            <a:spLocks noGrp="1"/>
          </p:cNvSpPr>
          <p:nvPr>
            <p:ph idx="1"/>
          </p:nvPr>
        </p:nvSpPr>
        <p:spPr>
          <a:xfrm>
            <a:off x="838200" y="1825625"/>
            <a:ext cx="10515600" cy="4351338"/>
          </a:xfrm>
        </p:spPr>
        <p:txBody>
          <a:bodyPr>
            <a:normAutofit/>
          </a:bodyPr>
          <a:lstStyle/>
          <a:p>
            <a:r>
              <a:rPr lang="en-US" altLang="zh-CN" dirty="0"/>
              <a:t>Why use Info?</a:t>
            </a:r>
          </a:p>
          <a:p>
            <a:pPr lvl="1"/>
            <a:r>
              <a:rPr lang="en-US" altLang="zh-CN" dirty="0"/>
              <a:t>Type of CLSID</a:t>
            </a:r>
          </a:p>
          <a:p>
            <a:pPr lvl="2"/>
            <a:r>
              <a:rPr lang="en-US" altLang="zh-CN" dirty="0"/>
              <a:t>#define </a:t>
            </a:r>
            <a:r>
              <a:rPr lang="en-US" altLang="zh-CN" dirty="0" err="1"/>
              <a:t>XMLPARSETYPE_article</a:t>
            </a:r>
            <a:r>
              <a:rPr lang="en-US" altLang="zh-CN" dirty="0"/>
              <a:t>  1</a:t>
            </a:r>
          </a:p>
          <a:p>
            <a:pPr lvl="2"/>
            <a:r>
              <a:rPr lang="en-US" altLang="zh-CN" dirty="0"/>
              <a:t>#define </a:t>
            </a:r>
            <a:r>
              <a:rPr lang="en-US" altLang="zh-CN" dirty="0" err="1"/>
              <a:t>XMLPARSETYPE_book</a:t>
            </a:r>
            <a:r>
              <a:rPr lang="en-US" altLang="zh-CN" dirty="0"/>
              <a:t> 2</a:t>
            </a:r>
          </a:p>
          <a:p>
            <a:pPr lvl="2"/>
            <a:r>
              <a:rPr lang="en-US" altLang="zh-CN" dirty="0"/>
              <a:t>#define </a:t>
            </a:r>
            <a:r>
              <a:rPr lang="en-US" altLang="zh-CN" dirty="0" err="1"/>
              <a:t>XMLPARSETYPE_incollection</a:t>
            </a:r>
            <a:r>
              <a:rPr lang="en-US" altLang="zh-CN" dirty="0"/>
              <a:t> 4</a:t>
            </a:r>
          </a:p>
          <a:p>
            <a:pPr lvl="2"/>
            <a:r>
              <a:rPr lang="en-US" altLang="zh-CN" dirty="0"/>
              <a:t>#define </a:t>
            </a:r>
            <a:r>
              <a:rPr lang="en-US" altLang="zh-CN" dirty="0" err="1"/>
              <a:t>XMLPARSETYPE_inproceedings</a:t>
            </a:r>
            <a:r>
              <a:rPr lang="en-US" altLang="zh-CN" dirty="0"/>
              <a:t> 8</a:t>
            </a:r>
          </a:p>
          <a:p>
            <a:pPr lvl="2"/>
            <a:r>
              <a:rPr lang="en-US" altLang="zh-CN" dirty="0"/>
              <a:t>#define </a:t>
            </a:r>
            <a:r>
              <a:rPr lang="en-US" altLang="zh-CN" dirty="0" err="1"/>
              <a:t>XMLPARSETYPE_mastersthesis</a:t>
            </a:r>
            <a:r>
              <a:rPr lang="en-US" altLang="zh-CN" dirty="0"/>
              <a:t> 16</a:t>
            </a:r>
          </a:p>
          <a:p>
            <a:pPr lvl="2"/>
            <a:r>
              <a:rPr lang="en-US" altLang="zh-CN" dirty="0"/>
              <a:t>#define </a:t>
            </a:r>
            <a:r>
              <a:rPr lang="en-US" altLang="zh-CN" dirty="0" err="1"/>
              <a:t>XMLPARSETYPE_phdthesis</a:t>
            </a:r>
            <a:r>
              <a:rPr lang="en-US" altLang="zh-CN" dirty="0"/>
              <a:t> 32</a:t>
            </a:r>
          </a:p>
          <a:p>
            <a:pPr lvl="2"/>
            <a:r>
              <a:rPr lang="en-US" altLang="zh-CN" dirty="0"/>
              <a:t>#define </a:t>
            </a:r>
            <a:r>
              <a:rPr lang="en-US" altLang="zh-CN" dirty="0" err="1"/>
              <a:t>XMLPARSETYPE_proceedings</a:t>
            </a:r>
            <a:r>
              <a:rPr lang="en-US" altLang="zh-CN" dirty="0"/>
              <a:t> 64</a:t>
            </a:r>
          </a:p>
          <a:p>
            <a:pPr lvl="2"/>
            <a:r>
              <a:rPr lang="en-US" altLang="zh-CN" dirty="0"/>
              <a:t>#define </a:t>
            </a:r>
            <a:r>
              <a:rPr lang="en-US" altLang="zh-CN" dirty="0" err="1"/>
              <a:t>XMLPARSETYPE_www</a:t>
            </a:r>
            <a:r>
              <a:rPr lang="en-US" altLang="zh-CN" dirty="0"/>
              <a:t> 128</a:t>
            </a:r>
          </a:p>
        </p:txBody>
      </p:sp>
    </p:spTree>
    <p:extLst>
      <p:ext uri="{BB962C8B-B14F-4D97-AF65-F5344CB8AC3E}">
        <p14:creationId xmlns:p14="http://schemas.microsoft.com/office/powerpoint/2010/main" val="3094453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9BAE96-549E-43B2-94A8-A933B0FCE543}"/>
              </a:ext>
            </a:extLst>
          </p:cNvPr>
          <p:cNvSpPr>
            <a:spLocks noGrp="1"/>
          </p:cNvSpPr>
          <p:nvPr>
            <p:ph type="title"/>
          </p:nvPr>
        </p:nvSpPr>
        <p:spPr/>
        <p:txBody>
          <a:bodyPr/>
          <a:lstStyle/>
          <a:p>
            <a:r>
              <a:rPr lang="en-US" altLang="zh-CN" dirty="0"/>
              <a:t>XML</a:t>
            </a:r>
            <a:r>
              <a:rPr lang="zh-CN" altLang="en-US" dirty="0"/>
              <a:t>引擎的选取和实现</a:t>
            </a:r>
            <a:r>
              <a:rPr lang="en-US" altLang="zh-CN" dirty="0"/>
              <a:t>SAX</a:t>
            </a:r>
            <a:r>
              <a:rPr lang="zh-CN" altLang="en-US" dirty="0"/>
              <a:t>方式的解析</a:t>
            </a:r>
          </a:p>
        </p:txBody>
      </p:sp>
      <p:sp>
        <p:nvSpPr>
          <p:cNvPr id="3" name="内容占位符 2">
            <a:extLst>
              <a:ext uri="{FF2B5EF4-FFF2-40B4-BE49-F238E27FC236}">
                <a16:creationId xmlns:a16="http://schemas.microsoft.com/office/drawing/2014/main" id="{D69FE9D9-2477-485A-9A13-B5D4FB8C0BB2}"/>
              </a:ext>
            </a:extLst>
          </p:cNvPr>
          <p:cNvSpPr>
            <a:spLocks noGrp="1"/>
          </p:cNvSpPr>
          <p:nvPr>
            <p:ph idx="1"/>
          </p:nvPr>
        </p:nvSpPr>
        <p:spPr/>
        <p:txBody>
          <a:bodyPr/>
          <a:lstStyle/>
          <a:p>
            <a:r>
              <a:rPr lang="en-US" altLang="zh-CN" dirty="0"/>
              <a:t>pugixml-1.10</a:t>
            </a:r>
          </a:p>
          <a:p>
            <a:r>
              <a:rPr lang="en-US" altLang="zh-CN" dirty="0"/>
              <a:t>rapidxml-1.13</a:t>
            </a:r>
          </a:p>
          <a:p>
            <a:r>
              <a:rPr lang="en-US" altLang="zh-CN" dirty="0"/>
              <a:t>Tinyxml2</a:t>
            </a:r>
          </a:p>
          <a:p>
            <a:r>
              <a:rPr lang="en-US" altLang="zh-CN" dirty="0"/>
              <a:t>xerces-c-3.2.2</a:t>
            </a:r>
          </a:p>
          <a:p>
            <a:r>
              <a:rPr lang="en-US" altLang="zh-CN" b="1" dirty="0" err="1"/>
              <a:t>Xmllite</a:t>
            </a:r>
            <a:endParaRPr lang="en-US" altLang="zh-CN" b="1" dirty="0"/>
          </a:p>
          <a:p>
            <a:r>
              <a:rPr lang="en-US" altLang="zh-CN" dirty="0"/>
              <a:t>…</a:t>
            </a:r>
          </a:p>
          <a:p>
            <a:endParaRPr lang="zh-CN" altLang="en-US" dirty="0"/>
          </a:p>
        </p:txBody>
      </p:sp>
    </p:spTree>
    <p:extLst>
      <p:ext uri="{BB962C8B-B14F-4D97-AF65-F5344CB8AC3E}">
        <p14:creationId xmlns:p14="http://schemas.microsoft.com/office/powerpoint/2010/main" val="1277007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907</Words>
  <Application>Microsoft Office PowerPoint</Application>
  <PresentationFormat>宽屏</PresentationFormat>
  <Paragraphs>107</Paragraphs>
  <Slides>18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等线</vt:lpstr>
      <vt:lpstr>等线 Light</vt:lpstr>
      <vt:lpstr>Arial</vt:lpstr>
      <vt:lpstr>Office 主题​​</vt:lpstr>
      <vt:lpstr>数据结构大作业</vt:lpstr>
      <vt:lpstr>小组课题</vt:lpstr>
      <vt:lpstr>功能要求</vt:lpstr>
      <vt:lpstr>功能要求</vt:lpstr>
      <vt:lpstr>项目结构</vt:lpstr>
      <vt:lpstr>我完成的内容</vt:lpstr>
      <vt:lpstr>对dblp.xml中数据结构的抽象</vt:lpstr>
      <vt:lpstr>对dblp.xml中数据结构的抽象</vt:lpstr>
      <vt:lpstr>XML引擎的选取和实现SAX方式的解析</vt:lpstr>
      <vt:lpstr>XML引擎的选取和实现SAX方式的解析</vt:lpstr>
      <vt:lpstr>XML引擎的选取和实现SAX方式的解析</vt:lpstr>
      <vt:lpstr>分析文章题目频率排名前10的关键词 </vt:lpstr>
      <vt:lpstr>分析文章题目频率排名前10的关键词 </vt:lpstr>
      <vt:lpstr>对抽象出来的结构体实现序列化和反序列化 </vt:lpstr>
      <vt:lpstr>对抽象出来的结构体实现序列化和反序列化 </vt:lpstr>
      <vt:lpstr>Misc</vt:lpstr>
      <vt:lpstr>Q&amp;A</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数据结构大作业</dc:title>
  <dc:creator>浩然 秦</dc:creator>
  <cp:lastModifiedBy>浩然 秦</cp:lastModifiedBy>
  <cp:revision>239</cp:revision>
  <dcterms:created xsi:type="dcterms:W3CDTF">2020-05-26T01:17:31Z</dcterms:created>
  <dcterms:modified xsi:type="dcterms:W3CDTF">2020-05-26T02:59:12Z</dcterms:modified>
</cp:coreProperties>
</file>