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409" r:id="rId3"/>
    <p:sldId id="410" r:id="rId4"/>
    <p:sldId id="412" r:id="rId5"/>
    <p:sldId id="411" r:id="rId6"/>
    <p:sldId id="413" r:id="rId7"/>
    <p:sldId id="414" r:id="rId8"/>
    <p:sldId id="415" r:id="rId9"/>
    <p:sldId id="416" r:id="rId10"/>
    <p:sldId id="417" r:id="rId11"/>
    <p:sldId id="420" r:id="rId12"/>
    <p:sldId id="421" r:id="rId13"/>
    <p:sldId id="422" r:id="rId14"/>
    <p:sldId id="419" r:id="rId15"/>
    <p:sldId id="418"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54"/>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8.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0.xml"/><Relationship Id="rId3" Type="http://schemas.openxmlformats.org/officeDocument/2006/relationships/image" Target="../media/image3.png"/><Relationship Id="rId2" Type="http://schemas.openxmlformats.org/officeDocument/2006/relationships/tags" Target="../tags/tag69.xml"/><Relationship Id="rId1" Type="http://schemas.openxmlformats.org/officeDocument/2006/relationships/slide" Target="slide9.xml"/></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slide" Target="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173147" y="3016143"/>
            <a:ext cx="5953874" cy="769441"/>
          </a:xfrm>
          <a:prstGeom prst="rect">
            <a:avLst/>
          </a:prstGeom>
          <a:noFill/>
        </p:spPr>
        <p:txBody>
          <a:bodyPr wrap="none" rtlCol="0">
            <a:spAutoFit/>
            <a:scene3d>
              <a:camera prst="orthographicFront"/>
              <a:lightRig rig="threePt" dir="t"/>
            </a:scene3d>
            <a:sp3d contourW="12700"/>
          </a:bodyPr>
          <a:p>
            <a:pPr algn="r"/>
            <a:r>
              <a:rPr lang="en-US" altLang="zh-CN" sz="4400" dirty="0">
                <a:solidFill>
                  <a:srgbClr val="191919"/>
                </a:solidFill>
              </a:rPr>
              <a:t>P7</a:t>
            </a:r>
            <a:r>
              <a:rPr lang="zh-CN" altLang="en-US" sz="4400" dirty="0">
                <a:solidFill>
                  <a:srgbClr val="191919"/>
                </a:solidFill>
              </a:rPr>
              <a:t>：科学文献管理系统</a:t>
            </a:r>
            <a:endParaRPr lang="zh-CN" altLang="en-US" sz="4400" dirty="0">
              <a:solidFill>
                <a:srgbClr val="191919"/>
              </a:solidFill>
            </a:endParaRPr>
          </a:p>
        </p:txBody>
      </p:sp>
      <p:sp>
        <p:nvSpPr>
          <p:cNvPr id="7" name="文本框 6"/>
          <p:cNvSpPr txBox="1"/>
          <p:nvPr/>
        </p:nvSpPr>
        <p:spPr>
          <a:xfrm>
            <a:off x="4310531" y="2217699"/>
            <a:ext cx="6808274" cy="800219"/>
          </a:xfrm>
          <a:prstGeom prst="rect">
            <a:avLst/>
          </a:prstGeom>
          <a:noFill/>
        </p:spPr>
        <p:txBody>
          <a:bodyPr wrap="none" rtlCol="0">
            <a:spAutoFit/>
            <a:scene3d>
              <a:camera prst="orthographicFront"/>
              <a:lightRig rig="threePt" dir="t"/>
            </a:scene3d>
            <a:sp3d contourW="12700"/>
          </a:bodyPr>
          <a:p>
            <a:pPr algn="r"/>
            <a:r>
              <a:rPr lang="en-US" altLang="zh-CN" sz="4600" dirty="0">
                <a:solidFill>
                  <a:srgbClr val="191919"/>
                </a:solidFill>
              </a:rPr>
              <a:t>2020</a:t>
            </a:r>
            <a:r>
              <a:rPr lang="zh-CN" altLang="en-US" sz="4600" dirty="0">
                <a:solidFill>
                  <a:srgbClr val="191919"/>
                </a:solidFill>
              </a:rPr>
              <a:t>数据结构大作业答辩</a:t>
            </a:r>
            <a:endParaRPr lang="zh-CN" altLang="en-US" sz="4600" dirty="0">
              <a:solidFill>
                <a:srgbClr val="191919"/>
              </a:solidFill>
            </a:endParaRPr>
          </a:p>
        </p:txBody>
      </p:sp>
      <p:cxnSp>
        <p:nvCxnSpPr>
          <p:cNvPr id="8" name="直接连接符 7"/>
          <p:cNvCxnSpPr/>
          <p:nvPr/>
        </p:nvCxnSpPr>
        <p:spPr>
          <a:xfrm>
            <a:off x="6970640" y="4213375"/>
            <a:ext cx="404396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412369" y="3858438"/>
            <a:ext cx="3728720" cy="337185"/>
          </a:xfrm>
          <a:prstGeom prst="rect">
            <a:avLst/>
          </a:prstGeom>
          <a:noFill/>
        </p:spPr>
        <p:txBody>
          <a:bodyPr wrap="none" rtlCol="0">
            <a:spAutoFit/>
            <a:scene3d>
              <a:camera prst="orthographicFront"/>
              <a:lightRig rig="threePt" dir="t"/>
            </a:scene3d>
            <a:sp3d contourW="12700"/>
          </a:bodyPr>
          <a:p>
            <a:pPr algn="r"/>
            <a:r>
              <a:rPr lang="zh-CN" altLang="en-US" sz="1600" dirty="0">
                <a:solidFill>
                  <a:schemeClr val="tx1">
                    <a:lumMod val="75000"/>
                    <a:lumOff val="25000"/>
                  </a:schemeClr>
                </a:solidFill>
              </a:rPr>
              <a:t>汇报人：欧幸绮  时间：</a:t>
            </a:r>
            <a:r>
              <a:rPr lang="en-US" altLang="zh-CN" sz="1600" dirty="0">
                <a:solidFill>
                  <a:schemeClr val="tx1">
                    <a:lumMod val="75000"/>
                    <a:lumOff val="25000"/>
                  </a:schemeClr>
                </a:solidFill>
              </a:rPr>
              <a:t>2020</a:t>
            </a:r>
            <a:r>
              <a:rPr lang="zh-CN" altLang="en-US" sz="1600" dirty="0">
                <a:solidFill>
                  <a:schemeClr val="tx1">
                    <a:lumMod val="75000"/>
                    <a:lumOff val="25000"/>
                  </a:schemeClr>
                </a:solidFill>
              </a:rPr>
              <a:t>年</a:t>
            </a:r>
            <a:r>
              <a:rPr lang="en-US" altLang="zh-CN" sz="1600" dirty="0">
                <a:solidFill>
                  <a:schemeClr val="tx1">
                    <a:lumMod val="75000"/>
                    <a:lumOff val="25000"/>
                  </a:schemeClr>
                </a:solidFill>
              </a:rPr>
              <a:t>5</a:t>
            </a:r>
            <a:r>
              <a:rPr lang="zh-CN" altLang="en-US" sz="1600" dirty="0">
                <a:solidFill>
                  <a:schemeClr val="tx1">
                    <a:lumMod val="75000"/>
                    <a:lumOff val="25000"/>
                  </a:schemeClr>
                </a:solidFill>
              </a:rPr>
              <a:t>月</a:t>
            </a:r>
            <a:r>
              <a:rPr lang="en-US" altLang="zh-CN" sz="1600" dirty="0">
                <a:solidFill>
                  <a:schemeClr val="tx1">
                    <a:lumMod val="75000"/>
                    <a:lumOff val="25000"/>
                  </a:schemeClr>
                </a:solidFill>
              </a:rPr>
              <a:t>31</a:t>
            </a:r>
            <a:r>
              <a:rPr lang="zh-CN" altLang="en-US" sz="1600" dirty="0">
                <a:solidFill>
                  <a:schemeClr val="tx1">
                    <a:lumMod val="75000"/>
                    <a:lumOff val="25000"/>
                  </a:schemeClr>
                </a:solidFill>
              </a:rPr>
              <a:t>日</a:t>
            </a:r>
            <a:endParaRPr lang="zh-CN" altLang="en-US" sz="1600" dirty="0">
              <a:solidFill>
                <a:schemeClr val="tx1">
                  <a:lumMod val="75000"/>
                  <a:lumOff val="25000"/>
                </a:schemeClr>
              </a:solidFill>
            </a:endParaRPr>
          </a:p>
        </p:txBody>
      </p:sp>
      <p:sp>
        <p:nvSpPr>
          <p:cNvPr id="10" name="文本框 9"/>
          <p:cNvSpPr txBox="1"/>
          <p:nvPr/>
        </p:nvSpPr>
        <p:spPr>
          <a:xfrm>
            <a:off x="7069051" y="4380431"/>
            <a:ext cx="4029898" cy="460375"/>
          </a:xfrm>
          <a:prstGeom prst="rect">
            <a:avLst/>
          </a:prstGeom>
          <a:noFill/>
        </p:spPr>
        <p:txBody>
          <a:bodyPr wrap="square" rtlCol="0">
            <a:spAutoFit/>
            <a:scene3d>
              <a:camera prst="orthographicFront"/>
              <a:lightRig rig="threePt" dir="t"/>
            </a:scene3d>
            <a:sp3d contourW="12700"/>
          </a:bodyPr>
          <a:p>
            <a:pPr algn="r"/>
            <a:r>
              <a:rPr lang="en-US" altLang="zh-CN" sz="1200" dirty="0">
                <a:solidFill>
                  <a:schemeClr val="tx1">
                    <a:lumMod val="75000"/>
                    <a:lumOff val="25000"/>
                  </a:schemeClr>
                </a:solidFill>
              </a:rPr>
              <a:t>F</a:t>
            </a:r>
            <a:r>
              <a:rPr lang="en-US" sz="1200" dirty="0">
                <a:solidFill>
                  <a:schemeClr val="tx1">
                    <a:lumMod val="75000"/>
                    <a:lumOff val="25000"/>
                  </a:schemeClr>
                </a:solidFill>
              </a:rPr>
              <a:t>5</a:t>
            </a:r>
            <a:r>
              <a:rPr lang="zh-CN" altLang="en-US" sz="1200" dirty="0">
                <a:solidFill>
                  <a:schemeClr val="tx1">
                    <a:lumMod val="75000"/>
                    <a:lumOff val="25000"/>
                  </a:schemeClr>
                </a:solidFill>
              </a:rPr>
              <a:t>聚团分析</a:t>
            </a:r>
            <a:r>
              <a:rPr lang="zh-CN" altLang="en-US" sz="1200" dirty="0">
                <a:solidFill>
                  <a:schemeClr val="tx1">
                    <a:lumMod val="75000"/>
                    <a:lumOff val="25000"/>
                  </a:schemeClr>
                </a:solidFill>
              </a:rPr>
              <a:t>部分</a:t>
            </a:r>
            <a:endParaRPr lang="en-US" altLang="zh-CN" sz="1200" dirty="0">
              <a:solidFill>
                <a:schemeClr val="tx1">
                  <a:lumMod val="75000"/>
                  <a:lumOff val="25000"/>
                </a:schemeClr>
              </a:solidFill>
            </a:endParaRPr>
          </a:p>
          <a:p>
            <a:pPr algn="r"/>
            <a:r>
              <a:rPr lang="en-US" altLang="zh-CN" sz="1200" dirty="0">
                <a:solidFill>
                  <a:schemeClr val="tx1">
                    <a:lumMod val="75000"/>
                    <a:lumOff val="25000"/>
                  </a:schemeClr>
                </a:solidFill>
              </a:rPr>
              <a:t>GUI</a:t>
            </a:r>
            <a:r>
              <a:rPr lang="zh-CN" altLang="en-US" sz="1200" dirty="0">
                <a:solidFill>
                  <a:schemeClr val="tx1">
                    <a:lumMod val="75000"/>
                    <a:lumOff val="25000"/>
                  </a:schemeClr>
                </a:solidFill>
              </a:rPr>
              <a:t>部分</a:t>
            </a:r>
            <a:endParaRPr lang="en-US" altLang="zh-CN" sz="1200" dirty="0">
              <a:solidFill>
                <a:schemeClr val="tx1">
                  <a:lumMod val="75000"/>
                  <a:lumOff val="25000"/>
                </a:schemeClr>
              </a:solidFill>
            </a:endParaRPr>
          </a:p>
        </p:txBody>
      </p:sp>
      <p:sp>
        <p:nvSpPr>
          <p:cNvPr id="12" name="椭圆 11"/>
          <p:cNvSpPr/>
          <p:nvPr/>
        </p:nvSpPr>
        <p:spPr>
          <a:xfrm>
            <a:off x="1252773" y="4903268"/>
            <a:ext cx="677676" cy="677676"/>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1792678" y="1742755"/>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4" name="组合 13"/>
          <p:cNvGrpSpPr/>
          <p:nvPr/>
        </p:nvGrpSpPr>
        <p:grpSpPr>
          <a:xfrm>
            <a:off x="3531946" y="5506477"/>
            <a:ext cx="301060" cy="301060"/>
            <a:chOff x="304800" y="673100"/>
            <a:chExt cx="4000500" cy="4000500"/>
          </a:xfrm>
          <a:effectLst>
            <a:outerShdw blurRad="381000" dist="152400" dir="8100000" algn="tr" rotWithShape="0">
              <a:prstClr val="black">
                <a:alpha val="70000"/>
              </a:prstClr>
            </a:outerShdw>
          </a:effectLst>
        </p:grpSpPr>
        <p:sp>
          <p:nvSpPr>
            <p:cNvPr id="15" name="同心圆 1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6" name="椭圆 15"/>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7" name="组合 16"/>
          <p:cNvGrpSpPr/>
          <p:nvPr/>
        </p:nvGrpSpPr>
        <p:grpSpPr>
          <a:xfrm>
            <a:off x="2752625" y="1334347"/>
            <a:ext cx="623903" cy="623903"/>
            <a:chOff x="304800" y="673100"/>
            <a:chExt cx="4000500" cy="4000500"/>
          </a:xfrm>
          <a:effectLst>
            <a:outerShdw blurRad="317500" dist="1905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9" name="椭圆 1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0" name="组合 19"/>
          <p:cNvGrpSpPr/>
          <p:nvPr/>
        </p:nvGrpSpPr>
        <p:grpSpPr>
          <a:xfrm>
            <a:off x="2413055" y="5489131"/>
            <a:ext cx="219777" cy="219777"/>
            <a:chOff x="304800" y="673100"/>
            <a:chExt cx="4000500" cy="4000500"/>
          </a:xfrm>
          <a:effectLst>
            <a:outerShdw blurRad="381000" dist="152400" dir="8100000" algn="tr" rotWithShape="0">
              <a:prstClr val="black">
                <a:alpha val="70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2" name="椭圆 21"/>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3" name="组合 22"/>
          <p:cNvGrpSpPr/>
          <p:nvPr/>
        </p:nvGrpSpPr>
        <p:grpSpPr>
          <a:xfrm>
            <a:off x="977358" y="4209907"/>
            <a:ext cx="287919" cy="287919"/>
            <a:chOff x="304800" y="673100"/>
            <a:chExt cx="4000500" cy="4000500"/>
          </a:xfrm>
          <a:effectLst>
            <a:outerShdw blurRad="381000" dist="152400" dir="8100000" algn="tr" rotWithShape="0">
              <a:prstClr val="black">
                <a:alpha val="7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5" name="椭圆 2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6" name="椭圆 25"/>
          <p:cNvSpPr/>
          <p:nvPr/>
        </p:nvSpPr>
        <p:spPr>
          <a:xfrm>
            <a:off x="4112368" y="1282277"/>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p:nvPr/>
        </p:nvSpPr>
        <p:spPr>
          <a:xfrm>
            <a:off x="3362694" y="4703647"/>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8" name="组合 27"/>
          <p:cNvGrpSpPr/>
          <p:nvPr/>
        </p:nvGrpSpPr>
        <p:grpSpPr>
          <a:xfrm>
            <a:off x="3915269" y="5214686"/>
            <a:ext cx="452191" cy="452191"/>
            <a:chOff x="304800" y="673100"/>
            <a:chExt cx="4000500" cy="4000500"/>
          </a:xfrm>
          <a:effectLst>
            <a:outerShdw blurRad="317500" dist="1905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0" name="椭圆 2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8" name="椭圆 37"/>
          <p:cNvSpPr/>
          <p:nvPr/>
        </p:nvSpPr>
        <p:spPr>
          <a:xfrm>
            <a:off x="499474" y="5623156"/>
            <a:ext cx="379661" cy="379661"/>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9" name="组合 38"/>
          <p:cNvGrpSpPr/>
          <p:nvPr/>
        </p:nvGrpSpPr>
        <p:grpSpPr>
          <a:xfrm>
            <a:off x="2818244" y="4536029"/>
            <a:ext cx="301060" cy="301060"/>
            <a:chOff x="304800" y="673100"/>
            <a:chExt cx="4000500" cy="4000500"/>
          </a:xfrm>
          <a:effectLst>
            <a:outerShdw blurRad="381000" dist="152400" dir="8100000" algn="tr" rotWithShape="0">
              <a:prstClr val="black">
                <a:alpha val="70000"/>
              </a:prstClr>
            </a:outerShdw>
          </a:effectLst>
        </p:grpSpPr>
        <p:sp>
          <p:nvSpPr>
            <p:cNvPr id="40" name="同心圆 3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41" name="椭圆 4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42" name="组合 41"/>
          <p:cNvGrpSpPr/>
          <p:nvPr/>
        </p:nvGrpSpPr>
        <p:grpSpPr>
          <a:xfrm>
            <a:off x="2675936" y="518912"/>
            <a:ext cx="219777" cy="219777"/>
            <a:chOff x="304800" y="673100"/>
            <a:chExt cx="4000500" cy="4000500"/>
          </a:xfrm>
          <a:effectLst>
            <a:outerShdw blurRad="381000" dist="152400" dir="8100000" algn="tr" rotWithShape="0">
              <a:prstClr val="black">
                <a:alpha val="70000"/>
              </a:prstClr>
            </a:outerShdw>
          </a:effectLst>
        </p:grpSpPr>
        <p:sp>
          <p:nvSpPr>
            <p:cNvPr id="43" name="同心圆 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44" name="椭圆 4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45" name="组合 44"/>
          <p:cNvGrpSpPr/>
          <p:nvPr/>
        </p:nvGrpSpPr>
        <p:grpSpPr>
          <a:xfrm>
            <a:off x="1085850" y="1167130"/>
            <a:ext cx="416560" cy="408940"/>
            <a:chOff x="304800" y="673100"/>
            <a:chExt cx="4000500" cy="4000500"/>
          </a:xfrm>
          <a:effectLst>
            <a:outerShdw blurRad="381000" dist="152400" dir="8100000" algn="tr" rotWithShape="0">
              <a:prstClr val="black">
                <a:alpha val="70000"/>
              </a:prstClr>
            </a:outerShdw>
          </a:effectLst>
        </p:grpSpPr>
        <p:sp>
          <p:nvSpPr>
            <p:cNvPr id="46"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47" name="椭圆 4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8" name="椭圆 47"/>
          <p:cNvSpPr/>
          <p:nvPr/>
        </p:nvSpPr>
        <p:spPr>
          <a:xfrm>
            <a:off x="2221689" y="955568"/>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9" name="组合 48"/>
          <p:cNvGrpSpPr/>
          <p:nvPr/>
        </p:nvGrpSpPr>
        <p:grpSpPr>
          <a:xfrm>
            <a:off x="452120" y="1716405"/>
            <a:ext cx="882015" cy="864235"/>
            <a:chOff x="304800" y="673100"/>
            <a:chExt cx="4000500" cy="4000500"/>
          </a:xfrm>
          <a:effectLst>
            <a:outerShdw blurRad="317500" dist="1905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51" name="椭圆 5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52" name="组合 51"/>
          <p:cNvGrpSpPr/>
          <p:nvPr/>
        </p:nvGrpSpPr>
        <p:grpSpPr>
          <a:xfrm>
            <a:off x="3539058" y="943222"/>
            <a:ext cx="287919" cy="287919"/>
            <a:chOff x="304800" y="673100"/>
            <a:chExt cx="4000500" cy="4000500"/>
          </a:xfrm>
          <a:effectLst>
            <a:outerShdw blurRad="381000" dist="152400" dir="8100000" algn="tr" rotWithShape="0">
              <a:prstClr val="black">
                <a:alpha val="7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54" name="椭圆 5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5" name="椭圆 54"/>
          <p:cNvSpPr/>
          <p:nvPr/>
        </p:nvSpPr>
        <p:spPr>
          <a:xfrm>
            <a:off x="684148" y="3790315"/>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2" name="组合 31"/>
          <p:cNvGrpSpPr/>
          <p:nvPr/>
        </p:nvGrpSpPr>
        <p:grpSpPr>
          <a:xfrm rot="0">
            <a:off x="1587500" y="2366010"/>
            <a:ext cx="1870710" cy="1870710"/>
            <a:chOff x="304800" y="673100"/>
            <a:chExt cx="4000500" cy="4000500"/>
          </a:xfrm>
          <a:effectLst>
            <a:outerShdw blurRad="444500" dist="254000" dir="8100000" algn="tr" rotWithShape="0">
              <a:prstClr val="black">
                <a:alpha val="50000"/>
              </a:prstClr>
            </a:outerShdw>
          </a:effectLst>
        </p:grpSpPr>
        <p:sp>
          <p:nvSpPr>
            <p:cNvPr id="33" name="同心圆 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4" name="椭圆 3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11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6"/>
                                        </p:tgtEl>
                                        <p:attrNameLst>
                                          <p:attrName>ppt_y</p:attrName>
                                        </p:attrNameLst>
                                      </p:cBhvr>
                                      <p:tavLst>
                                        <p:tav tm="0">
                                          <p:val>
                                            <p:strVal val="#ppt_y"/>
                                          </p:val>
                                        </p:tav>
                                        <p:tav tm="100000">
                                          <p:val>
                                            <p:strVal val="#ppt_y"/>
                                          </p:val>
                                        </p:tav>
                                      </p:tavLst>
                                    </p:anim>
                                    <p:anim calcmode="lin" valueType="num">
                                      <p:cBhvr>
                                        <p:cTn id="15"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6"/>
                                        </p:tgtEl>
                                      </p:cBhvr>
                                    </p:animEffect>
                                  </p:childTnLst>
                                </p:cTn>
                              </p:par>
                              <p:par>
                                <p:cTn id="18" presetID="1" presetClass="entr" presetSubtype="0" fill="hold" grpId="0" nodeType="withEffect">
                                  <p:stCondLst>
                                    <p:cond delay="200"/>
                                  </p:stCondLst>
                                  <p:childTnLst>
                                    <p:set>
                                      <p:cBhvr>
                                        <p:cTn id="19" dur="1" fill="hold">
                                          <p:stCondLst>
                                            <p:cond delay="0"/>
                                          </p:stCondLst>
                                        </p:cTn>
                                        <p:tgtEl>
                                          <p:spTgt spid="12"/>
                                        </p:tgtEl>
                                        <p:attrNameLst>
                                          <p:attrName>style.visibility</p:attrName>
                                        </p:attrNameLst>
                                      </p:cBhvr>
                                      <p:to>
                                        <p:strVal val="visible"/>
                                      </p:to>
                                    </p:set>
                                  </p:childTnLst>
                                </p:cTn>
                              </p:par>
                              <p:par>
                                <p:cTn id="20" presetID="53" presetClass="entr" presetSubtype="16" fill="hold" grpId="1" nodeType="withEffect">
                                  <p:stCondLst>
                                    <p:cond delay="20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par>
                                <p:cTn id="25" presetID="64" presetClass="path" presetSubtype="0" fill="hold" grpId="2" nodeType="withEffect">
                                  <p:stCondLst>
                                    <p:cond delay="200"/>
                                  </p:stCondLst>
                                  <p:childTnLst>
                                    <p:animMotion origin="layout" path="M 8.33333E-7 -7.40741E-7 L 0.05121 -0.31451 " pathEditMode="relative" rAng="0" ptsTypes="AA">
                                      <p:cBhvr>
                                        <p:cTn id="26" dur="500" spd="-100000" fill="hold"/>
                                        <p:tgtEl>
                                          <p:spTgt spid="12"/>
                                        </p:tgtEl>
                                        <p:attrNameLst>
                                          <p:attrName>ppt_x</p:attrName>
                                          <p:attrName>ppt_y</p:attrName>
                                        </p:attrNameLst>
                                      </p:cBhvr>
                                      <p:rCtr x="2552" y="-15741"/>
                                    </p:animMotion>
                                  </p:childTnLst>
                                </p:cTn>
                              </p:par>
                              <p:par>
                                <p:cTn id="27" presetID="1" presetClass="entr" presetSubtype="0" fill="hold" nodeType="withEffect">
                                  <p:stCondLst>
                                    <p:cond delay="600"/>
                                  </p:stCondLst>
                                  <p:childTnLst>
                                    <p:set>
                                      <p:cBhvr>
                                        <p:cTn id="28" dur="1" fill="hold">
                                          <p:stCondLst>
                                            <p:cond delay="0"/>
                                          </p:stCondLst>
                                        </p:cTn>
                                        <p:tgtEl>
                                          <p:spTgt spid="14"/>
                                        </p:tgtEl>
                                        <p:attrNameLst>
                                          <p:attrName>style.visibility</p:attrName>
                                        </p:attrNameLst>
                                      </p:cBhvr>
                                      <p:to>
                                        <p:strVal val="visible"/>
                                      </p:to>
                                    </p:set>
                                  </p:childTnLst>
                                </p:cTn>
                              </p:par>
                              <p:par>
                                <p:cTn id="29" presetID="53" presetClass="entr" presetSubtype="16" fill="hold" nodeType="withEffect">
                                  <p:stCondLst>
                                    <p:cond delay="60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64" presetClass="path" presetSubtype="0" fill="hold" nodeType="withEffect">
                                  <p:stCondLst>
                                    <p:cond delay="600"/>
                                  </p:stCondLst>
                                  <p:childTnLst>
                                    <p:animMotion origin="layout" path="M 8.33333E-7 -2.59259E-6 L -0.13889 -0.41882 " pathEditMode="relative" rAng="0" ptsTypes="AA">
                                      <p:cBhvr>
                                        <p:cTn id="35" dur="500" spd="-100000" fill="hold"/>
                                        <p:tgtEl>
                                          <p:spTgt spid="14"/>
                                        </p:tgtEl>
                                        <p:attrNameLst>
                                          <p:attrName>ppt_x</p:attrName>
                                          <p:attrName>ppt_y</p:attrName>
                                        </p:attrNameLst>
                                      </p:cBhvr>
                                      <p:rCtr x="-6944" y="-20957"/>
                                    </p:animMotion>
                                  </p:childTnLst>
                                </p:cTn>
                              </p:par>
                              <p:par>
                                <p:cTn id="36" presetID="1" presetClass="entr" presetSubtype="0" fill="hold" nodeType="withEffect">
                                  <p:stCondLst>
                                    <p:cond delay="200"/>
                                  </p:stCondLst>
                                  <p:childTnLst>
                                    <p:set>
                                      <p:cBhvr>
                                        <p:cTn id="37" dur="1" fill="hold">
                                          <p:stCondLst>
                                            <p:cond delay="0"/>
                                          </p:stCondLst>
                                        </p:cTn>
                                        <p:tgtEl>
                                          <p:spTgt spid="20"/>
                                        </p:tgtEl>
                                        <p:attrNameLst>
                                          <p:attrName>style.visibility</p:attrName>
                                        </p:attrNameLst>
                                      </p:cBhvr>
                                      <p:to>
                                        <p:strVal val="visible"/>
                                      </p:to>
                                    </p:set>
                                  </p:childTnLst>
                                </p:cTn>
                              </p:par>
                              <p:par>
                                <p:cTn id="38" presetID="53" presetClass="entr" presetSubtype="16" fill="hold" nodeType="withEffect">
                                  <p:stCondLst>
                                    <p:cond delay="200"/>
                                  </p:stCondLst>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ppt_w</p:attrName>
                                        </p:attrNameLst>
                                      </p:cBhvr>
                                      <p:tavLst>
                                        <p:tav tm="0">
                                          <p:val>
                                            <p:fltVal val="0"/>
                                          </p:val>
                                        </p:tav>
                                        <p:tav tm="100000">
                                          <p:val>
                                            <p:strVal val="#ppt_w"/>
                                          </p:val>
                                        </p:tav>
                                      </p:tavLst>
                                    </p:anim>
                                    <p:anim calcmode="lin" valueType="num">
                                      <p:cBhvr>
                                        <p:cTn id="41" dur="500" fill="hold"/>
                                        <p:tgtEl>
                                          <p:spTgt spid="20"/>
                                        </p:tgtEl>
                                        <p:attrNameLst>
                                          <p:attrName>ppt_h</p:attrName>
                                        </p:attrNameLst>
                                      </p:cBhvr>
                                      <p:tavLst>
                                        <p:tav tm="0">
                                          <p:val>
                                            <p:fltVal val="0"/>
                                          </p:val>
                                        </p:tav>
                                        <p:tav tm="100000">
                                          <p:val>
                                            <p:strVal val="#ppt_h"/>
                                          </p:val>
                                        </p:tav>
                                      </p:tavLst>
                                    </p:anim>
                                    <p:animEffect transition="in" filter="fade">
                                      <p:cBhvr>
                                        <p:cTn id="42" dur="500"/>
                                        <p:tgtEl>
                                          <p:spTgt spid="20"/>
                                        </p:tgtEl>
                                      </p:cBhvr>
                                    </p:animEffect>
                                  </p:childTnLst>
                                </p:cTn>
                              </p:par>
                              <p:par>
                                <p:cTn id="43" presetID="64" presetClass="path" presetSubtype="0" fill="hold" nodeType="withEffect">
                                  <p:stCondLst>
                                    <p:cond delay="200"/>
                                  </p:stCondLst>
                                  <p:childTnLst>
                                    <p:animMotion origin="layout" path="M -3.05556E-6 -1.48148E-6 L -0.0125 -0.41667 " pathEditMode="relative" rAng="0" ptsTypes="AA">
                                      <p:cBhvr>
                                        <p:cTn id="44" dur="500" spd="-100000" fill="hold"/>
                                        <p:tgtEl>
                                          <p:spTgt spid="20"/>
                                        </p:tgtEl>
                                        <p:attrNameLst>
                                          <p:attrName>ppt_x</p:attrName>
                                          <p:attrName>ppt_y</p:attrName>
                                        </p:attrNameLst>
                                      </p:cBhvr>
                                      <p:rCtr x="-625" y="-20833"/>
                                    </p:animMotion>
                                  </p:childTnLst>
                                </p:cTn>
                              </p:par>
                              <p:par>
                                <p:cTn id="45" presetID="1" presetClass="entr" presetSubtype="0" fill="hold" grpId="0" nodeType="withEffect">
                                  <p:stCondLst>
                                    <p:cond delay="600"/>
                                  </p:stCondLst>
                                  <p:childTnLst>
                                    <p:set>
                                      <p:cBhvr>
                                        <p:cTn id="46" dur="1" fill="hold">
                                          <p:stCondLst>
                                            <p:cond delay="0"/>
                                          </p:stCondLst>
                                        </p:cTn>
                                        <p:tgtEl>
                                          <p:spTgt spid="27"/>
                                        </p:tgtEl>
                                        <p:attrNameLst>
                                          <p:attrName>style.visibility</p:attrName>
                                        </p:attrNameLst>
                                      </p:cBhvr>
                                      <p:to>
                                        <p:strVal val="visible"/>
                                      </p:to>
                                    </p:set>
                                  </p:childTnLst>
                                </p:cTn>
                              </p:par>
                              <p:par>
                                <p:cTn id="47" presetID="53" presetClass="entr" presetSubtype="16" fill="hold" grpId="1" nodeType="withEffect">
                                  <p:stCondLst>
                                    <p:cond delay="60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par>
                                <p:cTn id="52" presetID="64" presetClass="path" presetSubtype="0" fill="hold" grpId="2" nodeType="withEffect">
                                  <p:stCondLst>
                                    <p:cond delay="600"/>
                                  </p:stCondLst>
                                  <p:childTnLst>
                                    <p:animMotion origin="layout" path="M -4.44444E-6 -3.45679E-6 L -0.10381 -0.2787 " pathEditMode="relative" rAng="0" ptsTypes="AA">
                                      <p:cBhvr>
                                        <p:cTn id="53" dur="500" spd="-100000" fill="hold"/>
                                        <p:tgtEl>
                                          <p:spTgt spid="27"/>
                                        </p:tgtEl>
                                        <p:attrNameLst>
                                          <p:attrName>ppt_x</p:attrName>
                                          <p:attrName>ppt_y</p:attrName>
                                        </p:attrNameLst>
                                      </p:cBhvr>
                                      <p:rCtr x="-5191" y="-13951"/>
                                    </p:animMotion>
                                  </p:childTnLst>
                                </p:cTn>
                              </p:par>
                              <p:par>
                                <p:cTn id="54" presetID="1" presetClass="entr" presetSubtype="0" fill="hold" nodeType="withEffect">
                                  <p:stCondLst>
                                    <p:cond delay="400"/>
                                  </p:stCondLst>
                                  <p:childTnLst>
                                    <p:set>
                                      <p:cBhvr>
                                        <p:cTn id="55" dur="1" fill="hold">
                                          <p:stCondLst>
                                            <p:cond delay="0"/>
                                          </p:stCondLst>
                                        </p:cTn>
                                        <p:tgtEl>
                                          <p:spTgt spid="28"/>
                                        </p:tgtEl>
                                        <p:attrNameLst>
                                          <p:attrName>style.visibility</p:attrName>
                                        </p:attrNameLst>
                                      </p:cBhvr>
                                      <p:to>
                                        <p:strVal val="visible"/>
                                      </p:to>
                                    </p:set>
                                  </p:childTnLst>
                                </p:cTn>
                              </p:par>
                              <p:par>
                                <p:cTn id="56" presetID="53" presetClass="entr" presetSubtype="16" fill="hold" nodeType="withEffect">
                                  <p:stCondLst>
                                    <p:cond delay="400"/>
                                  </p:stCondLst>
                                  <p:childTnLst>
                                    <p:set>
                                      <p:cBhvr>
                                        <p:cTn id="57" dur="1" fill="hold">
                                          <p:stCondLst>
                                            <p:cond delay="0"/>
                                          </p:stCondLst>
                                        </p:cTn>
                                        <p:tgtEl>
                                          <p:spTgt spid="28"/>
                                        </p:tgtEl>
                                        <p:attrNameLst>
                                          <p:attrName>style.visibility</p:attrName>
                                        </p:attrNameLst>
                                      </p:cBhvr>
                                      <p:to>
                                        <p:strVal val="visible"/>
                                      </p:to>
                                    </p:set>
                                    <p:anim calcmode="lin" valueType="num">
                                      <p:cBhvr>
                                        <p:cTn id="58" dur="500" fill="hold"/>
                                        <p:tgtEl>
                                          <p:spTgt spid="28"/>
                                        </p:tgtEl>
                                        <p:attrNameLst>
                                          <p:attrName>ppt_w</p:attrName>
                                        </p:attrNameLst>
                                      </p:cBhvr>
                                      <p:tavLst>
                                        <p:tav tm="0">
                                          <p:val>
                                            <p:fltVal val="0"/>
                                          </p:val>
                                        </p:tav>
                                        <p:tav tm="100000">
                                          <p:val>
                                            <p:strVal val="#ppt_w"/>
                                          </p:val>
                                        </p:tav>
                                      </p:tavLst>
                                    </p:anim>
                                    <p:anim calcmode="lin" valueType="num">
                                      <p:cBhvr>
                                        <p:cTn id="59" dur="500" fill="hold"/>
                                        <p:tgtEl>
                                          <p:spTgt spid="28"/>
                                        </p:tgtEl>
                                        <p:attrNameLst>
                                          <p:attrName>ppt_h</p:attrName>
                                        </p:attrNameLst>
                                      </p:cBhvr>
                                      <p:tavLst>
                                        <p:tav tm="0">
                                          <p:val>
                                            <p:fltVal val="0"/>
                                          </p:val>
                                        </p:tav>
                                        <p:tav tm="100000">
                                          <p:val>
                                            <p:strVal val="#ppt_h"/>
                                          </p:val>
                                        </p:tav>
                                      </p:tavLst>
                                    </p:anim>
                                    <p:animEffect transition="in" filter="fade">
                                      <p:cBhvr>
                                        <p:cTn id="60" dur="500"/>
                                        <p:tgtEl>
                                          <p:spTgt spid="28"/>
                                        </p:tgtEl>
                                      </p:cBhvr>
                                    </p:animEffect>
                                  </p:childTnLst>
                                </p:cTn>
                              </p:par>
                              <p:par>
                                <p:cTn id="61" presetID="64" presetClass="path" presetSubtype="0" fill="hold" nodeType="withEffect">
                                  <p:stCondLst>
                                    <p:cond delay="400"/>
                                  </p:stCondLst>
                                  <p:childTnLst>
                                    <p:animMotion origin="layout" path="M -2.77778E-6 2.71605E-6 L -0.18993 -0.35895 " pathEditMode="relative" rAng="0" ptsTypes="AA">
                                      <p:cBhvr>
                                        <p:cTn id="62" dur="500" spd="-100000" fill="hold"/>
                                        <p:tgtEl>
                                          <p:spTgt spid="28"/>
                                        </p:tgtEl>
                                        <p:attrNameLst>
                                          <p:attrName>ppt_x</p:attrName>
                                          <p:attrName>ppt_y</p:attrName>
                                        </p:attrNameLst>
                                      </p:cBhvr>
                                      <p:rCtr x="-9497" y="-17963"/>
                                    </p:animMotion>
                                  </p:childTnLst>
                                </p:cTn>
                              </p:par>
                              <p:par>
                                <p:cTn id="63" presetID="1" presetClass="entr" presetSubtype="0" fill="hold" grpId="0" nodeType="withEffect">
                                  <p:stCondLst>
                                    <p:cond delay="200"/>
                                  </p:stCondLst>
                                  <p:childTnLst>
                                    <p:set>
                                      <p:cBhvr>
                                        <p:cTn id="64" dur="1" fill="hold">
                                          <p:stCondLst>
                                            <p:cond delay="0"/>
                                          </p:stCondLst>
                                        </p:cTn>
                                        <p:tgtEl>
                                          <p:spTgt spid="38"/>
                                        </p:tgtEl>
                                        <p:attrNameLst>
                                          <p:attrName>style.visibility</p:attrName>
                                        </p:attrNameLst>
                                      </p:cBhvr>
                                      <p:to>
                                        <p:strVal val="visible"/>
                                      </p:to>
                                    </p:set>
                                  </p:childTnLst>
                                </p:cTn>
                              </p:par>
                              <p:par>
                                <p:cTn id="65" presetID="53" presetClass="entr" presetSubtype="16" fill="hold" grpId="1" nodeType="withEffect">
                                  <p:stCondLst>
                                    <p:cond delay="200"/>
                                  </p:stCondLst>
                                  <p:childTnLst>
                                    <p:set>
                                      <p:cBhvr>
                                        <p:cTn id="66" dur="1" fill="hold">
                                          <p:stCondLst>
                                            <p:cond delay="0"/>
                                          </p:stCondLst>
                                        </p:cTn>
                                        <p:tgtEl>
                                          <p:spTgt spid="38"/>
                                        </p:tgtEl>
                                        <p:attrNameLst>
                                          <p:attrName>style.visibility</p:attrName>
                                        </p:attrNameLst>
                                      </p:cBhvr>
                                      <p:to>
                                        <p:strVal val="visible"/>
                                      </p:to>
                                    </p:set>
                                    <p:anim calcmode="lin" valueType="num">
                                      <p:cBhvr>
                                        <p:cTn id="67" dur="500" fill="hold"/>
                                        <p:tgtEl>
                                          <p:spTgt spid="38"/>
                                        </p:tgtEl>
                                        <p:attrNameLst>
                                          <p:attrName>ppt_w</p:attrName>
                                        </p:attrNameLst>
                                      </p:cBhvr>
                                      <p:tavLst>
                                        <p:tav tm="0">
                                          <p:val>
                                            <p:fltVal val="0"/>
                                          </p:val>
                                        </p:tav>
                                        <p:tav tm="100000">
                                          <p:val>
                                            <p:strVal val="#ppt_w"/>
                                          </p:val>
                                        </p:tav>
                                      </p:tavLst>
                                    </p:anim>
                                    <p:anim calcmode="lin" valueType="num">
                                      <p:cBhvr>
                                        <p:cTn id="68" dur="500" fill="hold"/>
                                        <p:tgtEl>
                                          <p:spTgt spid="38"/>
                                        </p:tgtEl>
                                        <p:attrNameLst>
                                          <p:attrName>ppt_h</p:attrName>
                                        </p:attrNameLst>
                                      </p:cBhvr>
                                      <p:tavLst>
                                        <p:tav tm="0">
                                          <p:val>
                                            <p:fltVal val="0"/>
                                          </p:val>
                                        </p:tav>
                                        <p:tav tm="100000">
                                          <p:val>
                                            <p:strVal val="#ppt_h"/>
                                          </p:val>
                                        </p:tav>
                                      </p:tavLst>
                                    </p:anim>
                                    <p:animEffect transition="in" filter="fade">
                                      <p:cBhvr>
                                        <p:cTn id="69" dur="500"/>
                                        <p:tgtEl>
                                          <p:spTgt spid="38"/>
                                        </p:tgtEl>
                                      </p:cBhvr>
                                    </p:animEffect>
                                  </p:childTnLst>
                                </p:cTn>
                              </p:par>
                              <p:par>
                                <p:cTn id="70" presetID="64" presetClass="path" presetSubtype="0" fill="hold" grpId="2" nodeType="withEffect">
                                  <p:stCondLst>
                                    <p:cond delay="200"/>
                                  </p:stCondLst>
                                  <p:childTnLst>
                                    <p:animMotion origin="layout" path="M -2.77778E-7 2.71605E-6 L 0.1526 -0.4034 " pathEditMode="relative" rAng="0" ptsTypes="AA">
                                      <p:cBhvr>
                                        <p:cTn id="71" dur="500" spd="-100000" fill="hold"/>
                                        <p:tgtEl>
                                          <p:spTgt spid="38"/>
                                        </p:tgtEl>
                                        <p:attrNameLst>
                                          <p:attrName>ppt_x</p:attrName>
                                          <p:attrName>ppt_y</p:attrName>
                                        </p:attrNameLst>
                                      </p:cBhvr>
                                      <p:rCtr x="7622" y="-20185"/>
                                    </p:animMotion>
                                  </p:childTnLst>
                                </p:cTn>
                              </p:par>
                              <p:par>
                                <p:cTn id="72" presetID="1" presetClass="entr" presetSubtype="0" fill="hold" nodeType="withEffect">
                                  <p:stCondLst>
                                    <p:cond delay="0"/>
                                  </p:stCondLst>
                                  <p:childTnLst>
                                    <p:set>
                                      <p:cBhvr>
                                        <p:cTn id="73" dur="1" fill="hold">
                                          <p:stCondLst>
                                            <p:cond delay="0"/>
                                          </p:stCondLst>
                                        </p:cTn>
                                        <p:tgtEl>
                                          <p:spTgt spid="39"/>
                                        </p:tgtEl>
                                        <p:attrNameLst>
                                          <p:attrName>style.visibility</p:attrName>
                                        </p:attrNameLst>
                                      </p:cBhvr>
                                      <p:to>
                                        <p:strVal val="visible"/>
                                      </p:to>
                                    </p:set>
                                  </p:childTnLst>
                                </p:cTn>
                              </p:par>
                              <p:par>
                                <p:cTn id="74" presetID="53" presetClass="entr" presetSubtype="16" fill="hold" nodeType="withEffect">
                                  <p:stCondLst>
                                    <p:cond delay="0"/>
                                  </p:stCondLst>
                                  <p:childTnLst>
                                    <p:set>
                                      <p:cBhvr>
                                        <p:cTn id="75" dur="1" fill="hold">
                                          <p:stCondLst>
                                            <p:cond delay="0"/>
                                          </p:stCondLst>
                                        </p:cTn>
                                        <p:tgtEl>
                                          <p:spTgt spid="39"/>
                                        </p:tgtEl>
                                        <p:attrNameLst>
                                          <p:attrName>style.visibility</p:attrName>
                                        </p:attrNameLst>
                                      </p:cBhvr>
                                      <p:to>
                                        <p:strVal val="visible"/>
                                      </p:to>
                                    </p:set>
                                    <p:anim calcmode="lin" valueType="num">
                                      <p:cBhvr>
                                        <p:cTn id="76" dur="500" fill="hold"/>
                                        <p:tgtEl>
                                          <p:spTgt spid="39"/>
                                        </p:tgtEl>
                                        <p:attrNameLst>
                                          <p:attrName>ppt_w</p:attrName>
                                        </p:attrNameLst>
                                      </p:cBhvr>
                                      <p:tavLst>
                                        <p:tav tm="0">
                                          <p:val>
                                            <p:fltVal val="0"/>
                                          </p:val>
                                        </p:tav>
                                        <p:tav tm="100000">
                                          <p:val>
                                            <p:strVal val="#ppt_w"/>
                                          </p:val>
                                        </p:tav>
                                      </p:tavLst>
                                    </p:anim>
                                    <p:anim calcmode="lin" valueType="num">
                                      <p:cBhvr>
                                        <p:cTn id="77" dur="500" fill="hold"/>
                                        <p:tgtEl>
                                          <p:spTgt spid="39"/>
                                        </p:tgtEl>
                                        <p:attrNameLst>
                                          <p:attrName>ppt_h</p:attrName>
                                        </p:attrNameLst>
                                      </p:cBhvr>
                                      <p:tavLst>
                                        <p:tav tm="0">
                                          <p:val>
                                            <p:fltVal val="0"/>
                                          </p:val>
                                        </p:tav>
                                        <p:tav tm="100000">
                                          <p:val>
                                            <p:strVal val="#ppt_h"/>
                                          </p:val>
                                        </p:tav>
                                      </p:tavLst>
                                    </p:anim>
                                    <p:animEffect transition="in" filter="fade">
                                      <p:cBhvr>
                                        <p:cTn id="78" dur="500"/>
                                        <p:tgtEl>
                                          <p:spTgt spid="39"/>
                                        </p:tgtEl>
                                      </p:cBhvr>
                                    </p:animEffect>
                                  </p:childTnLst>
                                </p:cTn>
                              </p:par>
                              <p:par>
                                <p:cTn id="79" presetID="64" presetClass="path" presetSubtype="0" fill="hold" nodeType="withEffect">
                                  <p:stCondLst>
                                    <p:cond delay="0"/>
                                  </p:stCondLst>
                                  <p:childTnLst>
                                    <p:animMotion origin="layout" path="M -3.61111E-6 3.20988E-6 L -0.05121 -0.27871 " pathEditMode="relative" rAng="0" ptsTypes="AA">
                                      <p:cBhvr>
                                        <p:cTn id="80" dur="500" spd="-100000" fill="hold"/>
                                        <p:tgtEl>
                                          <p:spTgt spid="39"/>
                                        </p:tgtEl>
                                        <p:attrNameLst>
                                          <p:attrName>ppt_x</p:attrName>
                                          <p:attrName>ppt_y</p:attrName>
                                        </p:attrNameLst>
                                      </p:cBhvr>
                                      <p:rCtr x="-2569" y="-13951"/>
                                    </p:animMotion>
                                  </p:childTnLst>
                                </p:cTn>
                              </p:par>
                              <p:par>
                                <p:cTn id="81" presetID="1" presetClass="entr" presetSubtype="0" fill="hold" nodeType="withEffect">
                                  <p:stCondLst>
                                    <p:cond delay="400"/>
                                  </p:stCondLst>
                                  <p:childTnLst>
                                    <p:set>
                                      <p:cBhvr>
                                        <p:cTn id="82" dur="1" fill="hold">
                                          <p:stCondLst>
                                            <p:cond delay="0"/>
                                          </p:stCondLst>
                                        </p:cTn>
                                        <p:tgtEl>
                                          <p:spTgt spid="23"/>
                                        </p:tgtEl>
                                        <p:attrNameLst>
                                          <p:attrName>style.visibility</p:attrName>
                                        </p:attrNameLst>
                                      </p:cBhvr>
                                      <p:to>
                                        <p:strVal val="visible"/>
                                      </p:to>
                                    </p:set>
                                  </p:childTnLst>
                                </p:cTn>
                              </p:par>
                              <p:par>
                                <p:cTn id="83" presetID="53" presetClass="entr" presetSubtype="16" fill="hold" nodeType="withEffect">
                                  <p:stCondLst>
                                    <p:cond delay="400"/>
                                  </p:stCondLst>
                                  <p:childTnLst>
                                    <p:set>
                                      <p:cBhvr>
                                        <p:cTn id="84" dur="1" fill="hold">
                                          <p:stCondLst>
                                            <p:cond delay="0"/>
                                          </p:stCondLst>
                                        </p:cTn>
                                        <p:tgtEl>
                                          <p:spTgt spid="23"/>
                                        </p:tgtEl>
                                        <p:attrNameLst>
                                          <p:attrName>style.visibility</p:attrName>
                                        </p:attrNameLst>
                                      </p:cBhvr>
                                      <p:to>
                                        <p:strVal val="visible"/>
                                      </p:to>
                                    </p:set>
                                    <p:anim calcmode="lin" valueType="num">
                                      <p:cBhvr>
                                        <p:cTn id="85" dur="500" fill="hold"/>
                                        <p:tgtEl>
                                          <p:spTgt spid="23"/>
                                        </p:tgtEl>
                                        <p:attrNameLst>
                                          <p:attrName>ppt_w</p:attrName>
                                        </p:attrNameLst>
                                      </p:cBhvr>
                                      <p:tavLst>
                                        <p:tav tm="0">
                                          <p:val>
                                            <p:fltVal val="0"/>
                                          </p:val>
                                        </p:tav>
                                        <p:tav tm="100000">
                                          <p:val>
                                            <p:strVal val="#ppt_w"/>
                                          </p:val>
                                        </p:tav>
                                      </p:tavLst>
                                    </p:anim>
                                    <p:anim calcmode="lin" valueType="num">
                                      <p:cBhvr>
                                        <p:cTn id="86" dur="500" fill="hold"/>
                                        <p:tgtEl>
                                          <p:spTgt spid="23"/>
                                        </p:tgtEl>
                                        <p:attrNameLst>
                                          <p:attrName>ppt_h</p:attrName>
                                        </p:attrNameLst>
                                      </p:cBhvr>
                                      <p:tavLst>
                                        <p:tav tm="0">
                                          <p:val>
                                            <p:fltVal val="0"/>
                                          </p:val>
                                        </p:tav>
                                        <p:tav tm="100000">
                                          <p:val>
                                            <p:strVal val="#ppt_h"/>
                                          </p:val>
                                        </p:tav>
                                      </p:tavLst>
                                    </p:anim>
                                    <p:animEffect transition="in" filter="fade">
                                      <p:cBhvr>
                                        <p:cTn id="87" dur="500"/>
                                        <p:tgtEl>
                                          <p:spTgt spid="23"/>
                                        </p:tgtEl>
                                      </p:cBhvr>
                                    </p:animEffect>
                                  </p:childTnLst>
                                </p:cTn>
                              </p:par>
                              <p:par>
                                <p:cTn id="88" presetID="64" presetClass="path" presetSubtype="0" fill="hold" nodeType="withEffect">
                                  <p:stCondLst>
                                    <p:cond delay="400"/>
                                  </p:stCondLst>
                                  <p:childTnLst>
                                    <p:animMotion origin="layout" path="M 2.77778E-6 -4.19753E-6 L 0.13021 -0.19259 " pathEditMode="relative" rAng="0" ptsTypes="AA">
                                      <p:cBhvr>
                                        <p:cTn id="89" dur="500" spd="-100000" fill="hold"/>
                                        <p:tgtEl>
                                          <p:spTgt spid="23"/>
                                        </p:tgtEl>
                                        <p:attrNameLst>
                                          <p:attrName>ppt_x</p:attrName>
                                          <p:attrName>ppt_y</p:attrName>
                                        </p:attrNameLst>
                                      </p:cBhvr>
                                      <p:rCtr x="6510" y="-9630"/>
                                    </p:animMotion>
                                  </p:childTnLst>
                                </p:cTn>
                              </p:par>
                              <p:par>
                                <p:cTn id="90" presetID="1" presetClass="entr" presetSubtype="0" fill="hold" grpId="0" nodeType="withEffect">
                                  <p:stCondLst>
                                    <p:cond delay="200"/>
                                  </p:stCondLst>
                                  <p:childTnLst>
                                    <p:set>
                                      <p:cBhvr>
                                        <p:cTn id="91" dur="1" fill="hold">
                                          <p:stCondLst>
                                            <p:cond delay="0"/>
                                          </p:stCondLst>
                                        </p:cTn>
                                        <p:tgtEl>
                                          <p:spTgt spid="55"/>
                                        </p:tgtEl>
                                        <p:attrNameLst>
                                          <p:attrName>style.visibility</p:attrName>
                                        </p:attrNameLst>
                                      </p:cBhvr>
                                      <p:to>
                                        <p:strVal val="visible"/>
                                      </p:to>
                                    </p:set>
                                  </p:childTnLst>
                                </p:cTn>
                              </p:par>
                              <p:par>
                                <p:cTn id="92" presetID="53" presetClass="entr" presetSubtype="16" fill="hold" grpId="1" nodeType="withEffect">
                                  <p:stCondLst>
                                    <p:cond delay="200"/>
                                  </p:stCondLst>
                                  <p:childTnLst>
                                    <p:set>
                                      <p:cBhvr>
                                        <p:cTn id="93" dur="1" fill="hold">
                                          <p:stCondLst>
                                            <p:cond delay="0"/>
                                          </p:stCondLst>
                                        </p:cTn>
                                        <p:tgtEl>
                                          <p:spTgt spid="55"/>
                                        </p:tgtEl>
                                        <p:attrNameLst>
                                          <p:attrName>style.visibility</p:attrName>
                                        </p:attrNameLst>
                                      </p:cBhvr>
                                      <p:to>
                                        <p:strVal val="visible"/>
                                      </p:to>
                                    </p:set>
                                    <p:anim calcmode="lin" valueType="num">
                                      <p:cBhvr>
                                        <p:cTn id="94" dur="500" fill="hold"/>
                                        <p:tgtEl>
                                          <p:spTgt spid="55"/>
                                        </p:tgtEl>
                                        <p:attrNameLst>
                                          <p:attrName>ppt_w</p:attrName>
                                        </p:attrNameLst>
                                      </p:cBhvr>
                                      <p:tavLst>
                                        <p:tav tm="0">
                                          <p:val>
                                            <p:fltVal val="0"/>
                                          </p:val>
                                        </p:tav>
                                        <p:tav tm="100000">
                                          <p:val>
                                            <p:strVal val="#ppt_w"/>
                                          </p:val>
                                        </p:tav>
                                      </p:tavLst>
                                    </p:anim>
                                    <p:anim calcmode="lin" valueType="num">
                                      <p:cBhvr>
                                        <p:cTn id="95" dur="500" fill="hold"/>
                                        <p:tgtEl>
                                          <p:spTgt spid="55"/>
                                        </p:tgtEl>
                                        <p:attrNameLst>
                                          <p:attrName>ppt_h</p:attrName>
                                        </p:attrNameLst>
                                      </p:cBhvr>
                                      <p:tavLst>
                                        <p:tav tm="0">
                                          <p:val>
                                            <p:fltVal val="0"/>
                                          </p:val>
                                        </p:tav>
                                        <p:tav tm="100000">
                                          <p:val>
                                            <p:strVal val="#ppt_h"/>
                                          </p:val>
                                        </p:tav>
                                      </p:tavLst>
                                    </p:anim>
                                    <p:animEffect transition="in" filter="fade">
                                      <p:cBhvr>
                                        <p:cTn id="96" dur="500"/>
                                        <p:tgtEl>
                                          <p:spTgt spid="55"/>
                                        </p:tgtEl>
                                      </p:cBhvr>
                                    </p:animEffect>
                                  </p:childTnLst>
                                </p:cTn>
                              </p:par>
                              <p:par>
                                <p:cTn id="97" presetID="1" presetClass="entr" presetSubtype="0" fill="hold" nodeType="withEffect">
                                  <p:stCondLst>
                                    <p:cond delay="200"/>
                                  </p:stCondLst>
                                  <p:childTnLst>
                                    <p:set>
                                      <p:cBhvr>
                                        <p:cTn id="98" dur="1" fill="hold">
                                          <p:stCondLst>
                                            <p:cond delay="0"/>
                                          </p:stCondLst>
                                        </p:cTn>
                                        <p:tgtEl>
                                          <p:spTgt spid="49"/>
                                        </p:tgtEl>
                                        <p:attrNameLst>
                                          <p:attrName>style.visibility</p:attrName>
                                        </p:attrNameLst>
                                      </p:cBhvr>
                                      <p:to>
                                        <p:strVal val="visible"/>
                                      </p:to>
                                    </p:set>
                                  </p:childTnLst>
                                </p:cTn>
                              </p:par>
                              <p:par>
                                <p:cTn id="99" presetID="53" presetClass="entr" presetSubtype="16" fill="hold" nodeType="withEffect">
                                  <p:stCondLst>
                                    <p:cond delay="200"/>
                                  </p:stCondLst>
                                  <p:childTnLst>
                                    <p:set>
                                      <p:cBhvr>
                                        <p:cTn id="100" dur="1" fill="hold">
                                          <p:stCondLst>
                                            <p:cond delay="0"/>
                                          </p:stCondLst>
                                        </p:cTn>
                                        <p:tgtEl>
                                          <p:spTgt spid="49"/>
                                        </p:tgtEl>
                                        <p:attrNameLst>
                                          <p:attrName>style.visibility</p:attrName>
                                        </p:attrNameLst>
                                      </p:cBhvr>
                                      <p:to>
                                        <p:strVal val="visible"/>
                                      </p:to>
                                    </p:set>
                                    <p:anim calcmode="lin" valueType="num">
                                      <p:cBhvr>
                                        <p:cTn id="101" dur="500" fill="hold"/>
                                        <p:tgtEl>
                                          <p:spTgt spid="49"/>
                                        </p:tgtEl>
                                        <p:attrNameLst>
                                          <p:attrName>ppt_w</p:attrName>
                                        </p:attrNameLst>
                                      </p:cBhvr>
                                      <p:tavLst>
                                        <p:tav tm="0">
                                          <p:val>
                                            <p:fltVal val="0"/>
                                          </p:val>
                                        </p:tav>
                                        <p:tav tm="100000">
                                          <p:val>
                                            <p:strVal val="#ppt_w"/>
                                          </p:val>
                                        </p:tav>
                                      </p:tavLst>
                                    </p:anim>
                                    <p:anim calcmode="lin" valueType="num">
                                      <p:cBhvr>
                                        <p:cTn id="102" dur="500" fill="hold"/>
                                        <p:tgtEl>
                                          <p:spTgt spid="49"/>
                                        </p:tgtEl>
                                        <p:attrNameLst>
                                          <p:attrName>ppt_h</p:attrName>
                                        </p:attrNameLst>
                                      </p:cBhvr>
                                      <p:tavLst>
                                        <p:tav tm="0">
                                          <p:val>
                                            <p:fltVal val="0"/>
                                          </p:val>
                                        </p:tav>
                                        <p:tav tm="100000">
                                          <p:val>
                                            <p:strVal val="#ppt_h"/>
                                          </p:val>
                                        </p:tav>
                                      </p:tavLst>
                                    </p:anim>
                                    <p:animEffect transition="in" filter="fade">
                                      <p:cBhvr>
                                        <p:cTn id="103" dur="500"/>
                                        <p:tgtEl>
                                          <p:spTgt spid="49"/>
                                        </p:tgtEl>
                                      </p:cBhvr>
                                    </p:animEffect>
                                  </p:childTnLst>
                                </p:cTn>
                              </p:par>
                              <p:par>
                                <p:cTn id="104" presetID="42" presetClass="path" presetSubtype="0" fill="hold" nodeType="withEffect">
                                  <p:stCondLst>
                                    <p:cond delay="200"/>
                                  </p:stCondLst>
                                  <p:childTnLst>
                                    <p:animMotion origin="layout" path="M -1.66667E-6 -2.59259E-6 L 0.14375 0.17222 " pathEditMode="relative" rAng="0" ptsTypes="AA">
                                      <p:cBhvr>
                                        <p:cTn id="105" dur="500" spd="-100000" fill="hold"/>
                                        <p:tgtEl>
                                          <p:spTgt spid="49"/>
                                        </p:tgtEl>
                                        <p:attrNameLst>
                                          <p:attrName>ppt_x</p:attrName>
                                          <p:attrName>ppt_y</p:attrName>
                                        </p:attrNameLst>
                                      </p:cBhvr>
                                      <p:rCtr x="7187" y="8611"/>
                                    </p:animMotion>
                                  </p:childTnLst>
                                </p:cTn>
                              </p:par>
                              <p:par>
                                <p:cTn id="106" presetID="1" presetClass="entr" presetSubtype="0" fill="hold" nodeType="withEffect">
                                  <p:stCondLst>
                                    <p:cond delay="600"/>
                                  </p:stCondLst>
                                  <p:childTnLst>
                                    <p:set>
                                      <p:cBhvr>
                                        <p:cTn id="107" dur="1" fill="hold">
                                          <p:stCondLst>
                                            <p:cond delay="0"/>
                                          </p:stCondLst>
                                        </p:cTn>
                                        <p:tgtEl>
                                          <p:spTgt spid="45"/>
                                        </p:tgtEl>
                                        <p:attrNameLst>
                                          <p:attrName>style.visibility</p:attrName>
                                        </p:attrNameLst>
                                      </p:cBhvr>
                                      <p:to>
                                        <p:strVal val="visible"/>
                                      </p:to>
                                    </p:set>
                                  </p:childTnLst>
                                </p:cTn>
                              </p:par>
                              <p:par>
                                <p:cTn id="108" presetID="53" presetClass="entr" presetSubtype="16" fill="hold" nodeType="withEffect">
                                  <p:stCondLst>
                                    <p:cond delay="600"/>
                                  </p:stCondLst>
                                  <p:childTnLst>
                                    <p:set>
                                      <p:cBhvr>
                                        <p:cTn id="109" dur="1" fill="hold">
                                          <p:stCondLst>
                                            <p:cond delay="0"/>
                                          </p:stCondLst>
                                        </p:cTn>
                                        <p:tgtEl>
                                          <p:spTgt spid="45"/>
                                        </p:tgtEl>
                                        <p:attrNameLst>
                                          <p:attrName>style.visibility</p:attrName>
                                        </p:attrNameLst>
                                      </p:cBhvr>
                                      <p:to>
                                        <p:strVal val="visible"/>
                                      </p:to>
                                    </p:set>
                                    <p:anim calcmode="lin" valueType="num">
                                      <p:cBhvr>
                                        <p:cTn id="110" dur="500" fill="hold"/>
                                        <p:tgtEl>
                                          <p:spTgt spid="45"/>
                                        </p:tgtEl>
                                        <p:attrNameLst>
                                          <p:attrName>ppt_w</p:attrName>
                                        </p:attrNameLst>
                                      </p:cBhvr>
                                      <p:tavLst>
                                        <p:tav tm="0">
                                          <p:val>
                                            <p:fltVal val="0"/>
                                          </p:val>
                                        </p:tav>
                                        <p:tav tm="100000">
                                          <p:val>
                                            <p:strVal val="#ppt_w"/>
                                          </p:val>
                                        </p:tav>
                                      </p:tavLst>
                                    </p:anim>
                                    <p:anim calcmode="lin" valueType="num">
                                      <p:cBhvr>
                                        <p:cTn id="111" dur="500" fill="hold"/>
                                        <p:tgtEl>
                                          <p:spTgt spid="45"/>
                                        </p:tgtEl>
                                        <p:attrNameLst>
                                          <p:attrName>ppt_h</p:attrName>
                                        </p:attrNameLst>
                                      </p:cBhvr>
                                      <p:tavLst>
                                        <p:tav tm="0">
                                          <p:val>
                                            <p:fltVal val="0"/>
                                          </p:val>
                                        </p:tav>
                                        <p:tav tm="100000">
                                          <p:val>
                                            <p:strVal val="#ppt_h"/>
                                          </p:val>
                                        </p:tav>
                                      </p:tavLst>
                                    </p:anim>
                                    <p:animEffect transition="in" filter="fade">
                                      <p:cBhvr>
                                        <p:cTn id="112" dur="500"/>
                                        <p:tgtEl>
                                          <p:spTgt spid="45"/>
                                        </p:tgtEl>
                                      </p:cBhvr>
                                    </p:animEffect>
                                  </p:childTnLst>
                                </p:cTn>
                              </p:par>
                              <p:par>
                                <p:cTn id="113" presetID="42" presetClass="path" presetSubtype="0" fill="hold" nodeType="withEffect">
                                  <p:stCondLst>
                                    <p:cond delay="600"/>
                                  </p:stCondLst>
                                  <p:childTnLst>
                                    <p:animMotion origin="layout" path="M 3.88889E-6 -4.81481E-6 L 0.13507 0.28334 " pathEditMode="relative" rAng="0" ptsTypes="AA">
                                      <p:cBhvr>
                                        <p:cTn id="114" dur="500" spd="-100000" fill="hold"/>
                                        <p:tgtEl>
                                          <p:spTgt spid="45"/>
                                        </p:tgtEl>
                                        <p:attrNameLst>
                                          <p:attrName>ppt_x</p:attrName>
                                          <p:attrName>ppt_y</p:attrName>
                                        </p:attrNameLst>
                                      </p:cBhvr>
                                      <p:rCtr x="6753" y="14167"/>
                                    </p:animMotion>
                                  </p:childTnLst>
                                </p:cTn>
                              </p:par>
                              <p:par>
                                <p:cTn id="115" presetID="1" presetClass="entr" presetSubtype="0" fill="hold" grpId="0" nodeType="withEffect">
                                  <p:stCondLst>
                                    <p:cond delay="400"/>
                                  </p:stCondLst>
                                  <p:childTnLst>
                                    <p:set>
                                      <p:cBhvr>
                                        <p:cTn id="116" dur="1" fill="hold">
                                          <p:stCondLst>
                                            <p:cond delay="0"/>
                                          </p:stCondLst>
                                        </p:cTn>
                                        <p:tgtEl>
                                          <p:spTgt spid="13"/>
                                        </p:tgtEl>
                                        <p:attrNameLst>
                                          <p:attrName>style.visibility</p:attrName>
                                        </p:attrNameLst>
                                      </p:cBhvr>
                                      <p:to>
                                        <p:strVal val="visible"/>
                                      </p:to>
                                    </p:set>
                                  </p:childTnLst>
                                </p:cTn>
                              </p:par>
                              <p:par>
                                <p:cTn id="117" presetID="53" presetClass="entr" presetSubtype="16" fill="hold" grpId="1" nodeType="withEffect">
                                  <p:stCondLst>
                                    <p:cond delay="40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Effect transition="in" filter="fade">
                                      <p:cBhvr>
                                        <p:cTn id="121" dur="500"/>
                                        <p:tgtEl>
                                          <p:spTgt spid="13"/>
                                        </p:tgtEl>
                                      </p:cBhvr>
                                    </p:animEffect>
                                  </p:childTnLst>
                                </p:cTn>
                              </p:par>
                              <p:par>
                                <p:cTn id="122" presetID="42" presetClass="path" presetSubtype="0" fill="hold" grpId="2" nodeType="withEffect">
                                  <p:stCondLst>
                                    <p:cond delay="400"/>
                                  </p:stCondLst>
                                  <p:childTnLst>
                                    <p:animMotion origin="layout" path="M 8.33333E-7 3.20988E-6 L 0.0625 0.20555 " pathEditMode="relative" rAng="0" ptsTypes="AA">
                                      <p:cBhvr>
                                        <p:cTn id="123" dur="500" spd="-100000" fill="hold"/>
                                        <p:tgtEl>
                                          <p:spTgt spid="13"/>
                                        </p:tgtEl>
                                        <p:attrNameLst>
                                          <p:attrName>ppt_x</p:attrName>
                                          <p:attrName>ppt_y</p:attrName>
                                        </p:attrNameLst>
                                      </p:cBhvr>
                                      <p:rCtr x="3125" y="10278"/>
                                    </p:animMotion>
                                  </p:childTnLst>
                                </p:cTn>
                              </p:par>
                              <p:par>
                                <p:cTn id="124" presetID="1" presetClass="entr" presetSubtype="0" fill="hold" grpId="0" nodeType="withEffect">
                                  <p:stCondLst>
                                    <p:cond delay="200"/>
                                  </p:stCondLst>
                                  <p:childTnLst>
                                    <p:set>
                                      <p:cBhvr>
                                        <p:cTn id="125" dur="1" fill="hold">
                                          <p:stCondLst>
                                            <p:cond delay="0"/>
                                          </p:stCondLst>
                                        </p:cTn>
                                        <p:tgtEl>
                                          <p:spTgt spid="48"/>
                                        </p:tgtEl>
                                        <p:attrNameLst>
                                          <p:attrName>style.visibility</p:attrName>
                                        </p:attrNameLst>
                                      </p:cBhvr>
                                      <p:to>
                                        <p:strVal val="visible"/>
                                      </p:to>
                                    </p:set>
                                  </p:childTnLst>
                                </p:cTn>
                              </p:par>
                              <p:par>
                                <p:cTn id="126" presetID="53" presetClass="entr" presetSubtype="16" fill="hold" grpId="1" nodeType="withEffect">
                                  <p:stCondLst>
                                    <p:cond delay="200"/>
                                  </p:stCondLst>
                                  <p:childTnLst>
                                    <p:set>
                                      <p:cBhvr>
                                        <p:cTn id="127" dur="1" fill="hold">
                                          <p:stCondLst>
                                            <p:cond delay="0"/>
                                          </p:stCondLst>
                                        </p:cTn>
                                        <p:tgtEl>
                                          <p:spTgt spid="48"/>
                                        </p:tgtEl>
                                        <p:attrNameLst>
                                          <p:attrName>style.visibility</p:attrName>
                                        </p:attrNameLst>
                                      </p:cBhvr>
                                      <p:to>
                                        <p:strVal val="visible"/>
                                      </p:to>
                                    </p:set>
                                    <p:anim calcmode="lin" valueType="num">
                                      <p:cBhvr>
                                        <p:cTn id="128" dur="500" fill="hold"/>
                                        <p:tgtEl>
                                          <p:spTgt spid="48"/>
                                        </p:tgtEl>
                                        <p:attrNameLst>
                                          <p:attrName>ppt_w</p:attrName>
                                        </p:attrNameLst>
                                      </p:cBhvr>
                                      <p:tavLst>
                                        <p:tav tm="0">
                                          <p:val>
                                            <p:fltVal val="0"/>
                                          </p:val>
                                        </p:tav>
                                        <p:tav tm="100000">
                                          <p:val>
                                            <p:strVal val="#ppt_w"/>
                                          </p:val>
                                        </p:tav>
                                      </p:tavLst>
                                    </p:anim>
                                    <p:anim calcmode="lin" valueType="num">
                                      <p:cBhvr>
                                        <p:cTn id="129" dur="500" fill="hold"/>
                                        <p:tgtEl>
                                          <p:spTgt spid="48"/>
                                        </p:tgtEl>
                                        <p:attrNameLst>
                                          <p:attrName>ppt_h</p:attrName>
                                        </p:attrNameLst>
                                      </p:cBhvr>
                                      <p:tavLst>
                                        <p:tav tm="0">
                                          <p:val>
                                            <p:fltVal val="0"/>
                                          </p:val>
                                        </p:tav>
                                        <p:tav tm="100000">
                                          <p:val>
                                            <p:strVal val="#ppt_h"/>
                                          </p:val>
                                        </p:tav>
                                      </p:tavLst>
                                    </p:anim>
                                    <p:animEffect transition="in" filter="fade">
                                      <p:cBhvr>
                                        <p:cTn id="130" dur="500"/>
                                        <p:tgtEl>
                                          <p:spTgt spid="48"/>
                                        </p:tgtEl>
                                      </p:cBhvr>
                                    </p:animEffect>
                                  </p:childTnLst>
                                </p:cTn>
                              </p:par>
                              <p:par>
                                <p:cTn id="131" presetID="42" presetClass="path" presetSubtype="0" fill="hold" grpId="2" nodeType="withEffect">
                                  <p:stCondLst>
                                    <p:cond delay="200"/>
                                  </p:stCondLst>
                                  <p:childTnLst>
                                    <p:animMotion origin="layout" path="M -1.66667E-6 0 L -0.01371 0.35 " pathEditMode="relative" rAng="0" ptsTypes="AA">
                                      <p:cBhvr>
                                        <p:cTn id="132" dur="500" spd="-100000" fill="hold"/>
                                        <p:tgtEl>
                                          <p:spTgt spid="48"/>
                                        </p:tgtEl>
                                        <p:attrNameLst>
                                          <p:attrName>ppt_x</p:attrName>
                                          <p:attrName>ppt_y</p:attrName>
                                        </p:attrNameLst>
                                      </p:cBhvr>
                                      <p:rCtr x="-694" y="17500"/>
                                    </p:animMotion>
                                  </p:childTnLst>
                                </p:cTn>
                              </p:par>
                              <p:par>
                                <p:cTn id="133" presetID="35" presetClass="path" presetSubtype="0" fill="hold" grpId="2" nodeType="withEffect">
                                  <p:stCondLst>
                                    <p:cond delay="200"/>
                                  </p:stCondLst>
                                  <p:childTnLst>
                                    <p:animMotion origin="layout" path="M -3.33333E-6 -1.60494E-6 L 0.16875 -0.04074 " pathEditMode="relative" rAng="0" ptsTypes="AA">
                                      <p:cBhvr>
                                        <p:cTn id="134" dur="500" spd="-100000" fill="hold"/>
                                        <p:tgtEl>
                                          <p:spTgt spid="55"/>
                                        </p:tgtEl>
                                        <p:attrNameLst>
                                          <p:attrName>ppt_x</p:attrName>
                                          <p:attrName>ppt_y</p:attrName>
                                        </p:attrNameLst>
                                      </p:cBhvr>
                                      <p:rCtr x="8438" y="-2037"/>
                                    </p:animMotion>
                                  </p:childTnLst>
                                </p:cTn>
                              </p:par>
                              <p:par>
                                <p:cTn id="135" presetID="1" presetClass="entr" presetSubtype="0" fill="hold" nodeType="withEffect">
                                  <p:stCondLst>
                                    <p:cond delay="600"/>
                                  </p:stCondLst>
                                  <p:childTnLst>
                                    <p:set>
                                      <p:cBhvr>
                                        <p:cTn id="136" dur="1" fill="hold">
                                          <p:stCondLst>
                                            <p:cond delay="0"/>
                                          </p:stCondLst>
                                        </p:cTn>
                                        <p:tgtEl>
                                          <p:spTgt spid="42"/>
                                        </p:tgtEl>
                                        <p:attrNameLst>
                                          <p:attrName>style.visibility</p:attrName>
                                        </p:attrNameLst>
                                      </p:cBhvr>
                                      <p:to>
                                        <p:strVal val="visible"/>
                                      </p:to>
                                    </p:set>
                                  </p:childTnLst>
                                </p:cTn>
                              </p:par>
                              <p:par>
                                <p:cTn id="137" presetID="53" presetClass="entr" presetSubtype="16" fill="hold" nodeType="withEffect">
                                  <p:stCondLst>
                                    <p:cond delay="600"/>
                                  </p:stCondLst>
                                  <p:childTnLst>
                                    <p:set>
                                      <p:cBhvr>
                                        <p:cTn id="138" dur="1" fill="hold">
                                          <p:stCondLst>
                                            <p:cond delay="0"/>
                                          </p:stCondLst>
                                        </p:cTn>
                                        <p:tgtEl>
                                          <p:spTgt spid="42"/>
                                        </p:tgtEl>
                                        <p:attrNameLst>
                                          <p:attrName>style.visibility</p:attrName>
                                        </p:attrNameLst>
                                      </p:cBhvr>
                                      <p:to>
                                        <p:strVal val="visible"/>
                                      </p:to>
                                    </p:set>
                                    <p:anim calcmode="lin" valueType="num">
                                      <p:cBhvr>
                                        <p:cTn id="139" dur="500" fill="hold"/>
                                        <p:tgtEl>
                                          <p:spTgt spid="42"/>
                                        </p:tgtEl>
                                        <p:attrNameLst>
                                          <p:attrName>ppt_w</p:attrName>
                                        </p:attrNameLst>
                                      </p:cBhvr>
                                      <p:tavLst>
                                        <p:tav tm="0">
                                          <p:val>
                                            <p:fltVal val="0"/>
                                          </p:val>
                                        </p:tav>
                                        <p:tav tm="100000">
                                          <p:val>
                                            <p:strVal val="#ppt_w"/>
                                          </p:val>
                                        </p:tav>
                                      </p:tavLst>
                                    </p:anim>
                                    <p:anim calcmode="lin" valueType="num">
                                      <p:cBhvr>
                                        <p:cTn id="140" dur="500" fill="hold"/>
                                        <p:tgtEl>
                                          <p:spTgt spid="42"/>
                                        </p:tgtEl>
                                        <p:attrNameLst>
                                          <p:attrName>ppt_h</p:attrName>
                                        </p:attrNameLst>
                                      </p:cBhvr>
                                      <p:tavLst>
                                        <p:tav tm="0">
                                          <p:val>
                                            <p:fltVal val="0"/>
                                          </p:val>
                                        </p:tav>
                                        <p:tav tm="100000">
                                          <p:val>
                                            <p:strVal val="#ppt_h"/>
                                          </p:val>
                                        </p:tav>
                                      </p:tavLst>
                                    </p:anim>
                                    <p:animEffect transition="in" filter="fade">
                                      <p:cBhvr>
                                        <p:cTn id="141" dur="500"/>
                                        <p:tgtEl>
                                          <p:spTgt spid="42"/>
                                        </p:tgtEl>
                                      </p:cBhvr>
                                    </p:animEffect>
                                  </p:childTnLst>
                                </p:cTn>
                              </p:par>
                              <p:par>
                                <p:cTn id="142" presetID="42" presetClass="path" presetSubtype="0" fill="hold" nodeType="withEffect">
                                  <p:stCondLst>
                                    <p:cond delay="600"/>
                                  </p:stCondLst>
                                  <p:childTnLst>
                                    <p:animMotion origin="layout" path="M 1.94444E-6 -3.08642E-6 L -0.04757 0.3855 " pathEditMode="relative" rAng="0" ptsTypes="AA">
                                      <p:cBhvr>
                                        <p:cTn id="143" dur="500" spd="-100000" fill="hold"/>
                                        <p:tgtEl>
                                          <p:spTgt spid="42"/>
                                        </p:tgtEl>
                                        <p:attrNameLst>
                                          <p:attrName>ppt_x</p:attrName>
                                          <p:attrName>ppt_y</p:attrName>
                                        </p:attrNameLst>
                                      </p:cBhvr>
                                      <p:rCtr x="-2378" y="19259"/>
                                    </p:animMotion>
                                  </p:childTnLst>
                                </p:cTn>
                              </p:par>
                              <p:par>
                                <p:cTn id="144" presetID="1" presetClass="entr" presetSubtype="0" fill="hold" nodeType="withEffect">
                                  <p:stCondLst>
                                    <p:cond delay="0"/>
                                  </p:stCondLst>
                                  <p:childTnLst>
                                    <p:set>
                                      <p:cBhvr>
                                        <p:cTn id="145" dur="1" fill="hold">
                                          <p:stCondLst>
                                            <p:cond delay="0"/>
                                          </p:stCondLst>
                                        </p:cTn>
                                        <p:tgtEl>
                                          <p:spTgt spid="17"/>
                                        </p:tgtEl>
                                        <p:attrNameLst>
                                          <p:attrName>style.visibility</p:attrName>
                                        </p:attrNameLst>
                                      </p:cBhvr>
                                      <p:to>
                                        <p:strVal val="visible"/>
                                      </p:to>
                                    </p:set>
                                  </p:childTnLst>
                                </p:cTn>
                              </p:par>
                              <p:par>
                                <p:cTn id="146" presetID="42" presetClass="path" presetSubtype="0" fill="hold" nodeType="withEffect">
                                  <p:stCondLst>
                                    <p:cond delay="0"/>
                                  </p:stCondLst>
                                  <p:childTnLst>
                                    <p:animMotion origin="layout" path="M -1.66667E-6 -1.23457E-6 L -0.0875 0.25895 " pathEditMode="relative" rAng="0" ptsTypes="AA">
                                      <p:cBhvr>
                                        <p:cTn id="147" dur="500" spd="-100000" fill="hold"/>
                                        <p:tgtEl>
                                          <p:spTgt spid="17"/>
                                        </p:tgtEl>
                                        <p:attrNameLst>
                                          <p:attrName>ppt_x</p:attrName>
                                          <p:attrName>ppt_y</p:attrName>
                                        </p:attrNameLst>
                                      </p:cBhvr>
                                      <p:rCtr x="-4375" y="12932"/>
                                    </p:animMotion>
                                  </p:childTnLst>
                                </p:cTn>
                              </p:par>
                              <p:par>
                                <p:cTn id="148" presetID="53" presetClass="entr" presetSubtype="16" fill="hold" nodeType="withEffect">
                                  <p:stCondLst>
                                    <p:cond delay="0"/>
                                  </p:stCondLst>
                                  <p:childTnLst>
                                    <p:set>
                                      <p:cBhvr>
                                        <p:cTn id="149" dur="1" fill="hold">
                                          <p:stCondLst>
                                            <p:cond delay="0"/>
                                          </p:stCondLst>
                                        </p:cTn>
                                        <p:tgtEl>
                                          <p:spTgt spid="17"/>
                                        </p:tgtEl>
                                        <p:attrNameLst>
                                          <p:attrName>style.visibility</p:attrName>
                                        </p:attrNameLst>
                                      </p:cBhvr>
                                      <p:to>
                                        <p:strVal val="visible"/>
                                      </p:to>
                                    </p:set>
                                    <p:anim calcmode="lin" valueType="num">
                                      <p:cBhvr>
                                        <p:cTn id="150" dur="500" fill="hold"/>
                                        <p:tgtEl>
                                          <p:spTgt spid="17"/>
                                        </p:tgtEl>
                                        <p:attrNameLst>
                                          <p:attrName>ppt_w</p:attrName>
                                        </p:attrNameLst>
                                      </p:cBhvr>
                                      <p:tavLst>
                                        <p:tav tm="0">
                                          <p:val>
                                            <p:fltVal val="0"/>
                                          </p:val>
                                        </p:tav>
                                        <p:tav tm="100000">
                                          <p:val>
                                            <p:strVal val="#ppt_w"/>
                                          </p:val>
                                        </p:tav>
                                      </p:tavLst>
                                    </p:anim>
                                    <p:anim calcmode="lin" valueType="num">
                                      <p:cBhvr>
                                        <p:cTn id="151" dur="500" fill="hold"/>
                                        <p:tgtEl>
                                          <p:spTgt spid="17"/>
                                        </p:tgtEl>
                                        <p:attrNameLst>
                                          <p:attrName>ppt_h</p:attrName>
                                        </p:attrNameLst>
                                      </p:cBhvr>
                                      <p:tavLst>
                                        <p:tav tm="0">
                                          <p:val>
                                            <p:fltVal val="0"/>
                                          </p:val>
                                        </p:tav>
                                        <p:tav tm="100000">
                                          <p:val>
                                            <p:strVal val="#ppt_h"/>
                                          </p:val>
                                        </p:tav>
                                      </p:tavLst>
                                    </p:anim>
                                    <p:animEffect transition="in" filter="fade">
                                      <p:cBhvr>
                                        <p:cTn id="152" dur="500"/>
                                        <p:tgtEl>
                                          <p:spTgt spid="17"/>
                                        </p:tgtEl>
                                      </p:cBhvr>
                                    </p:animEffect>
                                  </p:childTnLst>
                                </p:cTn>
                              </p:par>
                              <p:par>
                                <p:cTn id="153" presetID="1" presetClass="entr" presetSubtype="0" fill="hold" nodeType="withEffect">
                                  <p:stCondLst>
                                    <p:cond delay="400"/>
                                  </p:stCondLst>
                                  <p:childTnLst>
                                    <p:set>
                                      <p:cBhvr>
                                        <p:cTn id="154" dur="1" fill="hold">
                                          <p:stCondLst>
                                            <p:cond delay="0"/>
                                          </p:stCondLst>
                                        </p:cTn>
                                        <p:tgtEl>
                                          <p:spTgt spid="52"/>
                                        </p:tgtEl>
                                        <p:attrNameLst>
                                          <p:attrName>style.visibility</p:attrName>
                                        </p:attrNameLst>
                                      </p:cBhvr>
                                      <p:to>
                                        <p:strVal val="visible"/>
                                      </p:to>
                                    </p:set>
                                  </p:childTnLst>
                                </p:cTn>
                              </p:par>
                              <p:par>
                                <p:cTn id="155" presetID="53" presetClass="entr" presetSubtype="16" fill="hold" nodeType="withEffect">
                                  <p:stCondLst>
                                    <p:cond delay="400"/>
                                  </p:stCondLst>
                                  <p:childTnLst>
                                    <p:set>
                                      <p:cBhvr>
                                        <p:cTn id="156" dur="1" fill="hold">
                                          <p:stCondLst>
                                            <p:cond delay="0"/>
                                          </p:stCondLst>
                                        </p:cTn>
                                        <p:tgtEl>
                                          <p:spTgt spid="52"/>
                                        </p:tgtEl>
                                        <p:attrNameLst>
                                          <p:attrName>style.visibility</p:attrName>
                                        </p:attrNameLst>
                                      </p:cBhvr>
                                      <p:to>
                                        <p:strVal val="visible"/>
                                      </p:to>
                                    </p:set>
                                    <p:anim calcmode="lin" valueType="num">
                                      <p:cBhvr>
                                        <p:cTn id="157" dur="500" fill="hold"/>
                                        <p:tgtEl>
                                          <p:spTgt spid="52"/>
                                        </p:tgtEl>
                                        <p:attrNameLst>
                                          <p:attrName>ppt_w</p:attrName>
                                        </p:attrNameLst>
                                      </p:cBhvr>
                                      <p:tavLst>
                                        <p:tav tm="0">
                                          <p:val>
                                            <p:fltVal val="0"/>
                                          </p:val>
                                        </p:tav>
                                        <p:tav tm="100000">
                                          <p:val>
                                            <p:strVal val="#ppt_w"/>
                                          </p:val>
                                        </p:tav>
                                      </p:tavLst>
                                    </p:anim>
                                    <p:anim calcmode="lin" valueType="num">
                                      <p:cBhvr>
                                        <p:cTn id="158" dur="500" fill="hold"/>
                                        <p:tgtEl>
                                          <p:spTgt spid="52"/>
                                        </p:tgtEl>
                                        <p:attrNameLst>
                                          <p:attrName>ppt_h</p:attrName>
                                        </p:attrNameLst>
                                      </p:cBhvr>
                                      <p:tavLst>
                                        <p:tav tm="0">
                                          <p:val>
                                            <p:fltVal val="0"/>
                                          </p:val>
                                        </p:tav>
                                        <p:tav tm="100000">
                                          <p:val>
                                            <p:strVal val="#ppt_h"/>
                                          </p:val>
                                        </p:tav>
                                      </p:tavLst>
                                    </p:anim>
                                    <p:animEffect transition="in" filter="fade">
                                      <p:cBhvr>
                                        <p:cTn id="159" dur="500"/>
                                        <p:tgtEl>
                                          <p:spTgt spid="52"/>
                                        </p:tgtEl>
                                      </p:cBhvr>
                                    </p:animEffect>
                                  </p:childTnLst>
                                </p:cTn>
                              </p:par>
                              <p:par>
                                <p:cTn id="160" presetID="42" presetClass="path" presetSubtype="0" fill="hold" nodeType="withEffect">
                                  <p:stCondLst>
                                    <p:cond delay="400"/>
                                  </p:stCondLst>
                                  <p:childTnLst>
                                    <p:animMotion origin="layout" path="M 3.33333E-6 -2.71605E-6 L -0.18368 0.37439 " pathEditMode="relative" rAng="0" ptsTypes="AA">
                                      <p:cBhvr>
                                        <p:cTn id="161" dur="500" spd="-100000" fill="hold"/>
                                        <p:tgtEl>
                                          <p:spTgt spid="52"/>
                                        </p:tgtEl>
                                        <p:attrNameLst>
                                          <p:attrName>ppt_x</p:attrName>
                                          <p:attrName>ppt_y</p:attrName>
                                        </p:attrNameLst>
                                      </p:cBhvr>
                                      <p:rCtr x="-9184" y="18704"/>
                                    </p:animMotion>
                                  </p:childTnLst>
                                </p:cTn>
                              </p:par>
                              <p:par>
                                <p:cTn id="162" presetID="1" presetClass="entr" presetSubtype="0" fill="hold" grpId="0" nodeType="withEffect">
                                  <p:stCondLst>
                                    <p:cond delay="600"/>
                                  </p:stCondLst>
                                  <p:childTnLst>
                                    <p:set>
                                      <p:cBhvr>
                                        <p:cTn id="163" dur="1" fill="hold">
                                          <p:stCondLst>
                                            <p:cond delay="0"/>
                                          </p:stCondLst>
                                        </p:cTn>
                                        <p:tgtEl>
                                          <p:spTgt spid="26"/>
                                        </p:tgtEl>
                                        <p:attrNameLst>
                                          <p:attrName>style.visibility</p:attrName>
                                        </p:attrNameLst>
                                      </p:cBhvr>
                                      <p:to>
                                        <p:strVal val="visible"/>
                                      </p:to>
                                    </p:set>
                                  </p:childTnLst>
                                </p:cTn>
                              </p:par>
                              <p:par>
                                <p:cTn id="164" presetID="53" presetClass="entr" presetSubtype="16" fill="hold" grpId="1" nodeType="withEffect">
                                  <p:stCondLst>
                                    <p:cond delay="600"/>
                                  </p:stCondLst>
                                  <p:childTnLst>
                                    <p:set>
                                      <p:cBhvr>
                                        <p:cTn id="165" dur="1" fill="hold">
                                          <p:stCondLst>
                                            <p:cond delay="0"/>
                                          </p:stCondLst>
                                        </p:cTn>
                                        <p:tgtEl>
                                          <p:spTgt spid="26"/>
                                        </p:tgtEl>
                                        <p:attrNameLst>
                                          <p:attrName>style.visibility</p:attrName>
                                        </p:attrNameLst>
                                      </p:cBhvr>
                                      <p:to>
                                        <p:strVal val="visible"/>
                                      </p:to>
                                    </p:set>
                                    <p:anim calcmode="lin" valueType="num">
                                      <p:cBhvr>
                                        <p:cTn id="166" dur="500" fill="hold"/>
                                        <p:tgtEl>
                                          <p:spTgt spid="26"/>
                                        </p:tgtEl>
                                        <p:attrNameLst>
                                          <p:attrName>ppt_w</p:attrName>
                                        </p:attrNameLst>
                                      </p:cBhvr>
                                      <p:tavLst>
                                        <p:tav tm="0">
                                          <p:val>
                                            <p:fltVal val="0"/>
                                          </p:val>
                                        </p:tav>
                                        <p:tav tm="100000">
                                          <p:val>
                                            <p:strVal val="#ppt_w"/>
                                          </p:val>
                                        </p:tav>
                                      </p:tavLst>
                                    </p:anim>
                                    <p:anim calcmode="lin" valueType="num">
                                      <p:cBhvr>
                                        <p:cTn id="167" dur="500" fill="hold"/>
                                        <p:tgtEl>
                                          <p:spTgt spid="26"/>
                                        </p:tgtEl>
                                        <p:attrNameLst>
                                          <p:attrName>ppt_h</p:attrName>
                                        </p:attrNameLst>
                                      </p:cBhvr>
                                      <p:tavLst>
                                        <p:tav tm="0">
                                          <p:val>
                                            <p:fltVal val="0"/>
                                          </p:val>
                                        </p:tav>
                                        <p:tav tm="100000">
                                          <p:val>
                                            <p:strVal val="#ppt_h"/>
                                          </p:val>
                                        </p:tav>
                                      </p:tavLst>
                                    </p:anim>
                                    <p:animEffect transition="in" filter="fade">
                                      <p:cBhvr>
                                        <p:cTn id="168" dur="500"/>
                                        <p:tgtEl>
                                          <p:spTgt spid="26"/>
                                        </p:tgtEl>
                                      </p:cBhvr>
                                    </p:animEffect>
                                  </p:childTnLst>
                                </p:cTn>
                              </p:par>
                              <p:par>
                                <p:cTn id="169" presetID="42" presetClass="path" presetSubtype="0" fill="hold" grpId="2" nodeType="withEffect">
                                  <p:stCondLst>
                                    <p:cond delay="600"/>
                                  </p:stCondLst>
                                  <p:childTnLst>
                                    <p:animMotion origin="layout" path="M 5E-6 -6.17284E-7 L -0.19879 0.28333 " pathEditMode="relative" rAng="0" ptsTypes="AA">
                                      <p:cBhvr>
                                        <p:cTn id="170" dur="500" spd="-100000" fill="hold"/>
                                        <p:tgtEl>
                                          <p:spTgt spid="26"/>
                                        </p:tgtEl>
                                        <p:attrNameLst>
                                          <p:attrName>ppt_x</p:attrName>
                                          <p:attrName>ppt_y</p:attrName>
                                        </p:attrNameLst>
                                      </p:cBhvr>
                                      <p:rCtr x="-9948" y="14167"/>
                                    </p:animMotion>
                                  </p:childTnLst>
                                </p:cTn>
                              </p:par>
                            </p:childTnLst>
                          </p:cTn>
                        </p:par>
                        <p:par>
                          <p:cTn id="171" fill="hold">
                            <p:stCondLst>
                              <p:cond delay="2200"/>
                            </p:stCondLst>
                            <p:childTnLst>
                              <p:par>
                                <p:cTn id="172" presetID="22" presetClass="entr" presetSubtype="8" fill="hold" grpId="0" nodeType="afterEffect">
                                  <p:stCondLst>
                                    <p:cond delay="0"/>
                                  </p:stCondLst>
                                  <p:childTnLst>
                                    <p:set>
                                      <p:cBhvr>
                                        <p:cTn id="173" dur="1" fill="hold">
                                          <p:stCondLst>
                                            <p:cond delay="0"/>
                                          </p:stCondLst>
                                        </p:cTn>
                                        <p:tgtEl>
                                          <p:spTgt spid="9"/>
                                        </p:tgtEl>
                                        <p:attrNameLst>
                                          <p:attrName>style.visibility</p:attrName>
                                        </p:attrNameLst>
                                      </p:cBhvr>
                                      <p:to>
                                        <p:strVal val="visible"/>
                                      </p:to>
                                    </p:set>
                                    <p:animEffect transition="in" filter="wipe(left)">
                                      <p:cBhvr>
                                        <p:cTn id="174" dur="500"/>
                                        <p:tgtEl>
                                          <p:spTgt spid="9"/>
                                        </p:tgtEl>
                                      </p:cBhvr>
                                    </p:animEffect>
                                  </p:childTnLst>
                                </p:cTn>
                              </p:par>
                            </p:childTnLst>
                          </p:cTn>
                        </p:par>
                        <p:par>
                          <p:cTn id="175" fill="hold">
                            <p:stCondLst>
                              <p:cond delay="2700"/>
                            </p:stCondLst>
                            <p:childTnLst>
                              <p:par>
                                <p:cTn id="176" presetID="22" presetClass="entr" presetSubtype="8" fill="hold" nodeType="afterEffect">
                                  <p:stCondLst>
                                    <p:cond delay="0"/>
                                  </p:stCondLst>
                                  <p:childTnLst>
                                    <p:set>
                                      <p:cBhvr>
                                        <p:cTn id="177" dur="1" fill="hold">
                                          <p:stCondLst>
                                            <p:cond delay="0"/>
                                          </p:stCondLst>
                                        </p:cTn>
                                        <p:tgtEl>
                                          <p:spTgt spid="8"/>
                                        </p:tgtEl>
                                        <p:attrNameLst>
                                          <p:attrName>style.visibility</p:attrName>
                                        </p:attrNameLst>
                                      </p:cBhvr>
                                      <p:to>
                                        <p:strVal val="visible"/>
                                      </p:to>
                                    </p:set>
                                    <p:animEffect transition="in" filter="wipe(left)">
                                      <p:cBhvr>
                                        <p:cTn id="178" dur="500"/>
                                        <p:tgtEl>
                                          <p:spTgt spid="8"/>
                                        </p:tgtEl>
                                      </p:cBhvr>
                                    </p:animEffect>
                                  </p:childTnLst>
                                </p:cTn>
                              </p:par>
                              <p:par>
                                <p:cTn id="179" presetID="41" presetClass="entr" presetSubtype="0" fill="hold" grpId="0" nodeType="withEffect">
                                  <p:stCondLst>
                                    <p:cond delay="0"/>
                                  </p:stCondLst>
                                  <p:iterate type="lt">
                                    <p:tmPct val="10000"/>
                                  </p:iterate>
                                  <p:childTnLst>
                                    <p:set>
                                      <p:cBhvr>
                                        <p:cTn id="180" dur="1" fill="hold">
                                          <p:stCondLst>
                                            <p:cond delay="0"/>
                                          </p:stCondLst>
                                        </p:cTn>
                                        <p:tgtEl>
                                          <p:spTgt spid="10">
                                            <p:txEl>
                                              <p:pRg st="0" end="0"/>
                                            </p:txEl>
                                          </p:spTgt>
                                        </p:tgtEl>
                                        <p:attrNameLst>
                                          <p:attrName>style.visibility</p:attrName>
                                        </p:attrNameLst>
                                      </p:cBhvr>
                                      <p:to>
                                        <p:strVal val="visible"/>
                                      </p:to>
                                    </p:set>
                                    <p:anim calcmode="lin" valueType="num">
                                      <p:cBhvr>
                                        <p:cTn id="181" dur="50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82" dur="50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183" dur="50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4" dur="50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5" dur="500" tmFilter="0,0; .5, 1; 1, 1"/>
                                        <p:tgtEl>
                                          <p:spTgt spid="10">
                                            <p:txEl>
                                              <p:pRg st="0" end="0"/>
                                            </p:txEl>
                                          </p:spTgt>
                                        </p:tgtEl>
                                      </p:cBhvr>
                                    </p:animEffect>
                                  </p:childTnLst>
                                </p:cTn>
                              </p:par>
                              <p:par>
                                <p:cTn id="186" presetID="41" presetClass="entr" presetSubtype="0" fill="hold" grpId="0" nodeType="withEffect">
                                  <p:stCondLst>
                                    <p:cond delay="0"/>
                                  </p:stCondLst>
                                  <p:iterate type="lt">
                                    <p:tmPct val="10000"/>
                                  </p:iterate>
                                  <p:childTnLst>
                                    <p:set>
                                      <p:cBhvr>
                                        <p:cTn id="187" dur="1" fill="hold">
                                          <p:stCondLst>
                                            <p:cond delay="0"/>
                                          </p:stCondLst>
                                        </p:cTn>
                                        <p:tgtEl>
                                          <p:spTgt spid="10">
                                            <p:txEl>
                                              <p:pRg st="1" end="1"/>
                                            </p:txEl>
                                          </p:spTgt>
                                        </p:tgtEl>
                                        <p:attrNameLst>
                                          <p:attrName>style.visibility</p:attrName>
                                        </p:attrNameLst>
                                      </p:cBhvr>
                                      <p:to>
                                        <p:strVal val="visible"/>
                                      </p:to>
                                    </p:set>
                                    <p:anim calcmode="lin" valueType="num">
                                      <p:cBhvr>
                                        <p:cTn id="188" dur="500" fill="hold"/>
                                        <p:tgtEl>
                                          <p:spTgt spid="10">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89" dur="500" fill="hold"/>
                                        <p:tgtEl>
                                          <p:spTgt spid="10">
                                            <p:txEl>
                                              <p:pRg st="1" end="1"/>
                                            </p:txEl>
                                          </p:spTgt>
                                        </p:tgtEl>
                                        <p:attrNameLst>
                                          <p:attrName>ppt_y</p:attrName>
                                        </p:attrNameLst>
                                      </p:cBhvr>
                                      <p:tavLst>
                                        <p:tav tm="0">
                                          <p:val>
                                            <p:strVal val="#ppt_y"/>
                                          </p:val>
                                        </p:tav>
                                        <p:tav tm="100000">
                                          <p:val>
                                            <p:strVal val="#ppt_y"/>
                                          </p:val>
                                        </p:tav>
                                      </p:tavLst>
                                    </p:anim>
                                    <p:anim calcmode="lin" valueType="num">
                                      <p:cBhvr>
                                        <p:cTn id="190" dur="500" fill="hold"/>
                                        <p:tgtEl>
                                          <p:spTgt spid="10">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1" dur="500" fill="hold"/>
                                        <p:tgtEl>
                                          <p:spTgt spid="10">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2" dur="500" tmFilter="0,0; .5, 1; 1, 1"/>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uiExpand="1" build="allAtOnce"/>
      <p:bldP spid="12" grpId="0" bldLvl="0" animBg="1"/>
      <p:bldP spid="12" grpId="1" bldLvl="0" animBg="1"/>
      <p:bldP spid="12" grpId="2" bldLvl="0" animBg="1"/>
      <p:bldP spid="13" grpId="0" bldLvl="0" animBg="1"/>
      <p:bldP spid="13" grpId="1" bldLvl="0" animBg="1"/>
      <p:bldP spid="13" grpId="2" bldLvl="0" animBg="1"/>
      <p:bldP spid="26" grpId="0" bldLvl="0" animBg="1"/>
      <p:bldP spid="26" grpId="1" bldLvl="0" animBg="1"/>
      <p:bldP spid="26" grpId="2" bldLvl="0" animBg="1"/>
      <p:bldP spid="27" grpId="0" bldLvl="0" animBg="1"/>
      <p:bldP spid="27" grpId="1" bldLvl="0" animBg="1"/>
      <p:bldP spid="27" grpId="2" bldLvl="0" animBg="1"/>
      <p:bldP spid="38" grpId="0" bldLvl="0" animBg="1"/>
      <p:bldP spid="38" grpId="1" bldLvl="0" animBg="1"/>
      <p:bldP spid="38" grpId="2" bldLvl="0" animBg="1"/>
      <p:bldP spid="48" grpId="0" bldLvl="0" animBg="1"/>
      <p:bldP spid="48" grpId="1" bldLvl="0" animBg="1"/>
      <p:bldP spid="48" grpId="2" bldLvl="0" animBg="1"/>
      <p:bldP spid="55" grpId="0" bldLvl="0" animBg="1"/>
      <p:bldP spid="55" grpId="1" bldLvl="0" animBg="1"/>
      <p:bldP spid="55" grpId="2"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7"/>
          <p:cNvSpPr>
            <a:spLocks noGrp="1"/>
          </p:cNvSpPr>
          <p:nvPr>
            <p:ph type="title"/>
          </p:nvPr>
        </p:nvSpPr>
        <p:spPr>
          <a:xfrm>
            <a:off x="608400" y="591255"/>
            <a:ext cx="10969200" cy="705600"/>
          </a:xfrm>
        </p:spPr>
        <p:txBody>
          <a:bodyPr/>
          <a:p>
            <a:r>
              <a:rPr lang="en-US" altLang="zh-CN">
                <a:latin typeface="微软雅黑" panose="020B0503020204020204" pitchFamily="34" charset="-122"/>
                <a:cs typeface="微软雅黑" panose="020B0503020204020204" pitchFamily="34" charset="-122"/>
              </a:rPr>
              <a:t>F5</a:t>
            </a:r>
            <a:r>
              <a:rPr>
                <a:latin typeface="微软雅黑" panose="020B0503020204020204" pitchFamily="34" charset="-122"/>
                <a:cs typeface="微软雅黑" panose="020B0503020204020204" pitchFamily="34" charset="-122"/>
              </a:rPr>
              <a:t>聚团分析</a:t>
            </a:r>
            <a:endParaRPr>
              <a:latin typeface="微软雅黑" panose="020B0503020204020204" pitchFamily="34" charset="-122"/>
              <a:cs typeface="微软雅黑" panose="020B0503020204020204" pitchFamily="34" charset="-122"/>
            </a:endParaRPr>
          </a:p>
        </p:txBody>
      </p:sp>
      <p:cxnSp>
        <p:nvCxnSpPr>
          <p:cNvPr id="10" name="直接连接符 9"/>
          <p:cNvCxnSpPr/>
          <p:nvPr/>
        </p:nvCxnSpPr>
        <p:spPr>
          <a:xfrm flipV="1">
            <a:off x="608330" y="1385570"/>
            <a:ext cx="10535920" cy="1651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511550" y="820420"/>
            <a:ext cx="2051050" cy="368300"/>
          </a:xfrm>
          <a:prstGeom prst="rect">
            <a:avLst/>
          </a:prstGeom>
          <a:noFill/>
        </p:spPr>
        <p:txBody>
          <a:bodyPr wrap="square" rtlCol="0" anchor="t">
            <a:spAutoFit/>
          </a:bodyPr>
          <a:p>
            <a:r>
              <a:rPr lang="zh-CN" altLang="en-US"/>
              <a:t>近似算法的实现</a:t>
            </a:r>
            <a:endParaRPr lang="zh-CN" altLang="en-US"/>
          </a:p>
        </p:txBody>
      </p:sp>
      <p:sp>
        <p:nvSpPr>
          <p:cNvPr id="3" name="内容占位符 2"/>
          <p:cNvSpPr>
            <a:spLocks noGrp="1"/>
          </p:cNvSpPr>
          <p:nvPr>
            <p:ph idx="1"/>
          </p:nvPr>
        </p:nvSpPr>
        <p:spPr>
          <a:xfrm>
            <a:off x="608330" y="1809115"/>
            <a:ext cx="5581015" cy="4630420"/>
          </a:xfrm>
        </p:spPr>
        <p:txBody>
          <a:bodyPr>
            <a:normAutofit/>
          </a:bodyPr>
          <a:p>
            <a:r>
              <a:rPr sz="2220">
                <a:solidFill>
                  <a:schemeClr val="tx1"/>
                </a:solidFill>
                <a:latin typeface="微软雅黑" panose="020B0503020204020204" pitchFamily="34" charset="-122"/>
              </a:rPr>
              <a:t>仅</a:t>
            </a:r>
            <a:r>
              <a:rPr sz="2220">
                <a:solidFill>
                  <a:schemeClr val="tx1"/>
                </a:solidFill>
                <a:latin typeface="微软雅黑" panose="020B0503020204020204" pitchFamily="34" charset="-122"/>
                <a:cs typeface="微软雅黑" panose="020B0503020204020204" pitchFamily="34" charset="-122"/>
                <a:sym typeface="+mn-ea"/>
              </a:rPr>
              <a:t>考虑只在一篇文章中产生的完全子图。</a:t>
            </a:r>
            <a:endParaRPr sz="2220">
              <a:solidFill>
                <a:schemeClr val="tx1"/>
              </a:solidFill>
              <a:latin typeface="微软雅黑" panose="020B0503020204020204" pitchFamily="34" charset="-122"/>
              <a:cs typeface="微软雅黑" panose="020B0503020204020204" pitchFamily="34" charset="-122"/>
              <a:sym typeface="+mn-ea"/>
            </a:endParaRPr>
          </a:p>
          <a:p>
            <a:r>
              <a:rPr sz="2220">
                <a:solidFill>
                  <a:schemeClr val="tx1"/>
                </a:solidFill>
                <a:latin typeface="微软雅黑" panose="020B0503020204020204" pitchFamily="34" charset="-122"/>
              </a:rPr>
              <a:t>预处理组合数</a:t>
            </a:r>
            <a:r>
              <a:rPr lang="en-US" altLang="zh-CN" sz="2220">
                <a:solidFill>
                  <a:schemeClr val="tx1"/>
                </a:solidFill>
                <a:latin typeface="微软雅黑" panose="020B0503020204020204" pitchFamily="34" charset="-122"/>
              </a:rPr>
              <a:t>+</a:t>
            </a:r>
            <a:r>
              <a:rPr sz="2220">
                <a:solidFill>
                  <a:schemeClr val="tx1"/>
                </a:solidFill>
                <a:latin typeface="微软雅黑" panose="020B0503020204020204" pitchFamily="34" charset="-122"/>
              </a:rPr>
              <a:t>大数加法</a:t>
            </a:r>
            <a:endParaRPr sz="2220">
              <a:solidFill>
                <a:schemeClr val="tx1"/>
              </a:solidFill>
              <a:latin typeface="微软雅黑" panose="020B0503020204020204" pitchFamily="34" charset="-122"/>
            </a:endParaRPr>
          </a:p>
          <a:p>
            <a:r>
              <a:rPr sz="2220">
                <a:solidFill>
                  <a:schemeClr val="tx1"/>
                </a:solidFill>
                <a:latin typeface="微软雅黑" panose="020B0503020204020204" pitchFamily="34" charset="-122"/>
              </a:rPr>
              <a:t>直接获取</a:t>
            </a:r>
            <a:r>
              <a:rPr lang="en-US" altLang="zh-CN" sz="2220">
                <a:solidFill>
                  <a:schemeClr val="tx1"/>
                </a:solidFill>
                <a:latin typeface="微软雅黑" panose="020B0503020204020204" pitchFamily="34" charset="-122"/>
              </a:rPr>
              <a:t>XMLhelper</a:t>
            </a:r>
            <a:r>
              <a:rPr sz="2220">
                <a:solidFill>
                  <a:schemeClr val="tx1"/>
                </a:solidFill>
                <a:latin typeface="微软雅黑" panose="020B0503020204020204" pitchFamily="34" charset="-122"/>
              </a:rPr>
              <a:t>解析的</a:t>
            </a:r>
            <a:r>
              <a:rPr lang="en-US" altLang="zh-CN" sz="2220">
                <a:solidFill>
                  <a:schemeClr val="tx1"/>
                </a:solidFill>
                <a:latin typeface="微软雅黑" panose="020B0503020204020204" pitchFamily="34" charset="-122"/>
              </a:rPr>
              <a:t>Info</a:t>
            </a:r>
            <a:r>
              <a:rPr sz="2220">
                <a:solidFill>
                  <a:schemeClr val="tx1"/>
                </a:solidFill>
                <a:latin typeface="微软雅黑" panose="020B0503020204020204" pitchFamily="34" charset="-122"/>
              </a:rPr>
              <a:t>对象进行求解</a:t>
            </a:r>
            <a:endParaRPr sz="2220">
              <a:solidFill>
                <a:schemeClr val="tx1"/>
              </a:solidFill>
              <a:latin typeface="微软雅黑" panose="020B0503020204020204" pitchFamily="34" charset="-122"/>
            </a:endParaRPr>
          </a:p>
          <a:p>
            <a:endParaRPr sz="2220">
              <a:solidFill>
                <a:schemeClr val="tx1"/>
              </a:solidFill>
              <a:latin typeface="微软雅黑" panose="020B0503020204020204" pitchFamily="34" charset="-122"/>
            </a:endParaRPr>
          </a:p>
          <a:p>
            <a:r>
              <a:rPr sz="2220">
                <a:solidFill>
                  <a:schemeClr val="tx1"/>
                </a:solidFill>
                <a:latin typeface="微软雅黑" panose="020B0503020204020204" pitchFamily="34" charset="-122"/>
              </a:rPr>
              <a:t>特点：结果不准确；效率较高，得出各阶完全子图的个数仅需</a:t>
            </a:r>
            <a:r>
              <a:rPr lang="en-US" altLang="zh-CN" sz="2220">
                <a:solidFill>
                  <a:schemeClr val="tx1"/>
                </a:solidFill>
                <a:latin typeface="微软雅黑" panose="020B0503020204020204" pitchFamily="34" charset="-122"/>
              </a:rPr>
              <a:t>20</a:t>
            </a:r>
            <a:r>
              <a:rPr sz="2220">
                <a:solidFill>
                  <a:schemeClr val="tx1"/>
                </a:solidFill>
                <a:latin typeface="微软雅黑" panose="020B0503020204020204" pitchFamily="34" charset="-122"/>
              </a:rPr>
              <a:t>分钟。</a:t>
            </a:r>
            <a:endParaRPr sz="2220">
              <a:solidFill>
                <a:schemeClr val="tx1"/>
              </a:solidFill>
              <a:latin typeface="微软雅黑" panose="020B0503020204020204" pitchFamily="34" charset="-122"/>
            </a:endParaRPr>
          </a:p>
          <a:p>
            <a:endParaRPr sz="2220">
              <a:solidFill>
                <a:schemeClr val="tx1"/>
              </a:solidFill>
              <a:latin typeface="微软雅黑" panose="020B0503020204020204" pitchFamily="34" charset="-122"/>
            </a:endParaRPr>
          </a:p>
          <a:p>
            <a:endParaRPr sz="2220">
              <a:solidFill>
                <a:schemeClr val="tx1"/>
              </a:solidFill>
              <a:latin typeface="微软雅黑" panose="020B0503020204020204" pitchFamily="34" charset="-122"/>
            </a:endParaRPr>
          </a:p>
        </p:txBody>
      </p:sp>
      <p:pic>
        <p:nvPicPr>
          <p:cNvPr id="-2147482604" name="图片 -2147482605" descr="1590742022(1)"/>
          <p:cNvPicPr>
            <a:picLocks noChangeAspect="1"/>
          </p:cNvPicPr>
          <p:nvPr/>
        </p:nvPicPr>
        <p:blipFill>
          <a:blip r:embed="rId1"/>
          <a:stretch>
            <a:fillRect/>
          </a:stretch>
        </p:blipFill>
        <p:spPr>
          <a:xfrm>
            <a:off x="6344285" y="1962785"/>
            <a:ext cx="5284470" cy="3973830"/>
          </a:xfrm>
          <a:prstGeom prst="rect">
            <a:avLst/>
          </a:prstGeom>
          <a:noFill/>
          <a:ln w="9525">
            <a:noFill/>
          </a:ln>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4" name="组合 53"/>
          <p:cNvGrpSpPr/>
          <p:nvPr/>
        </p:nvGrpSpPr>
        <p:grpSpPr>
          <a:xfrm>
            <a:off x="5445155" y="2125347"/>
            <a:ext cx="1301106" cy="1301106"/>
            <a:chOff x="2683251" y="1980687"/>
            <a:chExt cx="1301106" cy="1301106"/>
          </a:xfrm>
          <a:effectLst>
            <a:outerShdw blurRad="254000" dist="254000" dir="8100000" algn="tr" rotWithShape="0">
              <a:prstClr val="black">
                <a:alpha val="50000"/>
              </a:prstClr>
            </a:outerShdw>
          </a:effectLst>
        </p:grpSpPr>
        <p:sp>
          <p:nvSpPr>
            <p:cNvPr id="55" name="椭圆 54"/>
            <p:cNvSpPr/>
            <p:nvPr/>
          </p:nvSpPr>
          <p:spPr>
            <a:xfrm>
              <a:off x="2683251" y="1980687"/>
              <a:ext cx="1301106" cy="130110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TextBox 55"/>
            <p:cNvSpPr txBox="1"/>
            <p:nvPr/>
          </p:nvSpPr>
          <p:spPr>
            <a:xfrm>
              <a:off x="3002623" y="2185262"/>
              <a:ext cx="655955" cy="829945"/>
            </a:xfrm>
            <a:prstGeom prst="rect">
              <a:avLst/>
            </a:prstGeom>
            <a:solidFill>
              <a:schemeClr val="tx1">
                <a:lumMod val="95000"/>
                <a:lumOff val="5000"/>
              </a:schemeClr>
            </a:solidFill>
          </p:spPr>
          <p:txBody>
            <a:bodyPr wrap="none" rtlCol="0">
              <a:spAutoFit/>
            </a:bodyPr>
            <a:p>
              <a:r>
                <a:rPr lang="en-US" sz="4800" dirty="0" smtClean="0">
                  <a:solidFill>
                    <a:schemeClr val="bg1"/>
                  </a:solidFill>
                  <a:latin typeface="Watford DB" pitchFamily="2" charset="0"/>
                  <a:ea typeface="造字工房劲黑（非商用）常规体" pitchFamily="50" charset="-122"/>
                </a:rPr>
                <a:t>2</a:t>
              </a:r>
              <a:endParaRPr lang="en-US" sz="4800" dirty="0">
                <a:solidFill>
                  <a:schemeClr val="bg1"/>
                </a:solidFill>
                <a:latin typeface="Watford DB" pitchFamily="2" charset="0"/>
                <a:ea typeface="造字工房劲黑（非商用）常规体" pitchFamily="50" charset="-122"/>
              </a:endParaRPr>
            </a:p>
          </p:txBody>
        </p:sp>
      </p:grpSp>
      <p:sp>
        <p:nvSpPr>
          <p:cNvPr id="4" name="标题 3"/>
          <p:cNvSpPr>
            <a:spLocks noGrp="1"/>
          </p:cNvSpPr>
          <p:nvPr>
            <p:ph type="title"/>
          </p:nvPr>
        </p:nvSpPr>
        <p:spPr>
          <a:xfrm>
            <a:off x="4693285" y="3735070"/>
            <a:ext cx="2804795" cy="705485"/>
          </a:xfrm>
        </p:spPr>
        <p:txBody>
          <a:bodyPr/>
          <a:p>
            <a:pPr algn="ctr"/>
            <a:r>
              <a:rPr lang="en-US" altLang="zh-CN">
                <a:latin typeface="微软雅黑" panose="020B0503020204020204" pitchFamily="34" charset="-122"/>
                <a:cs typeface="微软雅黑" panose="020B0503020204020204" pitchFamily="34" charset="-122"/>
              </a:rPr>
              <a:t>GUI&amp;</a:t>
            </a:r>
            <a:r>
              <a:rPr>
                <a:latin typeface="微软雅黑" panose="020B0503020204020204" pitchFamily="34" charset="-122"/>
                <a:cs typeface="微软雅黑" panose="020B0503020204020204" pitchFamily="34" charset="-122"/>
              </a:rPr>
              <a:t>演示</a:t>
            </a:r>
            <a:endParaRPr>
              <a:latin typeface="微软雅黑" panose="020B0503020204020204" pitchFamily="34" charset="-122"/>
              <a:cs typeface="微软雅黑" panose="020B0503020204020204" pitchFamily="34" charset="-122"/>
            </a:endParaRPr>
          </a:p>
        </p:txBody>
      </p:sp>
      <p:grpSp>
        <p:nvGrpSpPr>
          <p:cNvPr id="63" name="组合 62"/>
          <p:cNvGrpSpPr/>
          <p:nvPr/>
        </p:nvGrpSpPr>
        <p:grpSpPr>
          <a:xfrm>
            <a:off x="1950720" y="1005205"/>
            <a:ext cx="719455" cy="695325"/>
            <a:chOff x="304800" y="673100"/>
            <a:chExt cx="4000500" cy="4000500"/>
          </a:xfrm>
          <a:effectLst>
            <a:outerShdw blurRad="444500" dist="254000" dir="8100000" algn="tr" rotWithShape="0">
              <a:prstClr val="black">
                <a:alpha val="50000"/>
              </a:prstClr>
            </a:outerShdw>
          </a:effectLst>
        </p:grpSpPr>
        <p:sp>
          <p:nvSpPr>
            <p:cNvPr id="64" name="同心圆 6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65" name="椭圆 6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68" name="组合 67"/>
          <p:cNvGrpSpPr/>
          <p:nvPr/>
        </p:nvGrpSpPr>
        <p:grpSpPr>
          <a:xfrm>
            <a:off x="2850515" y="1671955"/>
            <a:ext cx="612775" cy="607060"/>
            <a:chOff x="304800" y="673100"/>
            <a:chExt cx="4000500" cy="4000500"/>
          </a:xfrm>
          <a:effectLst>
            <a:outerShdw blurRad="317500" dist="190500" dir="8100000" algn="tr" rotWithShape="0">
              <a:prstClr val="black">
                <a:alpha val="50000"/>
              </a:prstClr>
            </a:outerShdw>
          </a:effectLst>
        </p:grpSpPr>
        <p:sp>
          <p:nvSpPr>
            <p:cNvPr id="69" name="同心圆 6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70" name="椭圆 6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7" name="椭圆 76"/>
          <p:cNvSpPr/>
          <p:nvPr/>
        </p:nvSpPr>
        <p:spPr>
          <a:xfrm>
            <a:off x="3263900" y="1210310"/>
            <a:ext cx="401955" cy="395605"/>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8" name="椭圆 77"/>
          <p:cNvSpPr/>
          <p:nvPr/>
        </p:nvSpPr>
        <p:spPr>
          <a:xfrm>
            <a:off x="2318385" y="2166620"/>
            <a:ext cx="265430" cy="257175"/>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3" name="椭圆 82"/>
          <p:cNvSpPr/>
          <p:nvPr/>
        </p:nvSpPr>
        <p:spPr>
          <a:xfrm>
            <a:off x="2087880" y="2550795"/>
            <a:ext cx="299720" cy="308610"/>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84" name="组合 83"/>
          <p:cNvGrpSpPr/>
          <p:nvPr/>
        </p:nvGrpSpPr>
        <p:grpSpPr>
          <a:xfrm>
            <a:off x="3917315" y="1588770"/>
            <a:ext cx="400050" cy="390525"/>
            <a:chOff x="304800" y="673100"/>
            <a:chExt cx="4000500" cy="4000500"/>
          </a:xfrm>
          <a:effectLst>
            <a:outerShdw blurRad="381000" dist="152400" dir="8100000" algn="tr" rotWithShape="0">
              <a:prstClr val="black">
                <a:alpha val="70000"/>
              </a:prstClr>
            </a:outerShdw>
          </a:effectLst>
        </p:grpSpPr>
        <p:sp>
          <p:nvSpPr>
            <p:cNvPr id="85" name="同心圆 8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86" name="椭圆 85"/>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6" name="椭圆 65"/>
          <p:cNvSpPr/>
          <p:nvPr/>
        </p:nvSpPr>
        <p:spPr>
          <a:xfrm>
            <a:off x="9584690" y="4827270"/>
            <a:ext cx="601980" cy="612775"/>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椭圆 66"/>
          <p:cNvSpPr/>
          <p:nvPr/>
        </p:nvSpPr>
        <p:spPr>
          <a:xfrm>
            <a:off x="10186670" y="3521075"/>
            <a:ext cx="463550" cy="438150"/>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1" name="组合 70"/>
          <p:cNvGrpSpPr/>
          <p:nvPr/>
        </p:nvGrpSpPr>
        <p:grpSpPr>
          <a:xfrm>
            <a:off x="9098911" y="5125965"/>
            <a:ext cx="219777" cy="219777"/>
            <a:chOff x="304800" y="673100"/>
            <a:chExt cx="4000500" cy="4000500"/>
          </a:xfrm>
          <a:effectLst>
            <a:outerShdw blurRad="381000" dist="152400" dir="8100000" algn="tr" rotWithShape="0">
              <a:prstClr val="black">
                <a:alpha val="70000"/>
              </a:prstClr>
            </a:outerShdw>
          </a:effectLst>
        </p:grpSpPr>
        <p:sp>
          <p:nvSpPr>
            <p:cNvPr id="72" name="同心圆 7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73" name="椭圆 7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74" name="组合 73"/>
          <p:cNvGrpSpPr/>
          <p:nvPr/>
        </p:nvGrpSpPr>
        <p:grpSpPr>
          <a:xfrm>
            <a:off x="9309274" y="4277620"/>
            <a:ext cx="287919" cy="287919"/>
            <a:chOff x="304800" y="673100"/>
            <a:chExt cx="4000500" cy="4000500"/>
          </a:xfrm>
          <a:effectLst>
            <a:outerShdw blurRad="381000" dist="152400" dir="8100000" algn="tr" rotWithShape="0">
              <a:prstClr val="black">
                <a:alpha val="70000"/>
              </a:prstClr>
            </a:outerShdw>
          </a:effectLst>
        </p:grpSpPr>
        <p:sp>
          <p:nvSpPr>
            <p:cNvPr id="75" name="同心圆 7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76" name="椭圆 75"/>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79" name="组合 78"/>
          <p:cNvGrpSpPr/>
          <p:nvPr/>
        </p:nvGrpSpPr>
        <p:grpSpPr>
          <a:xfrm>
            <a:off x="10302875" y="4277995"/>
            <a:ext cx="570865" cy="561975"/>
            <a:chOff x="304800" y="673100"/>
            <a:chExt cx="4000500" cy="4000500"/>
          </a:xfrm>
          <a:effectLst>
            <a:outerShdw blurRad="317500" dist="190500" dir="8100000" algn="tr" rotWithShape="0">
              <a:prstClr val="black">
                <a:alpha val="50000"/>
              </a:prstClr>
            </a:outerShdw>
          </a:effectLst>
        </p:grpSpPr>
        <p:sp>
          <p:nvSpPr>
            <p:cNvPr id="80" name="同心圆 7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81" name="椭圆 8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2" name="椭圆 81"/>
          <p:cNvSpPr/>
          <p:nvPr/>
        </p:nvSpPr>
        <p:spPr>
          <a:xfrm>
            <a:off x="8331835" y="5125720"/>
            <a:ext cx="412115" cy="413385"/>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椭圆 86"/>
          <p:cNvSpPr/>
          <p:nvPr/>
        </p:nvSpPr>
        <p:spPr>
          <a:xfrm>
            <a:off x="10476230" y="5264150"/>
            <a:ext cx="291465" cy="291465"/>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7"/>
          <p:cNvSpPr>
            <a:spLocks noGrp="1"/>
          </p:cNvSpPr>
          <p:nvPr>
            <p:ph type="title"/>
          </p:nvPr>
        </p:nvSpPr>
        <p:spPr>
          <a:xfrm>
            <a:off x="608400" y="591255"/>
            <a:ext cx="10969200" cy="705600"/>
          </a:xfrm>
        </p:spPr>
        <p:txBody>
          <a:bodyPr/>
          <a:p>
            <a:r>
              <a:rPr lang="en-US" altLang="zh-CN">
                <a:latin typeface="微软雅黑" panose="020B0503020204020204" pitchFamily="34" charset="-122"/>
                <a:cs typeface="微软雅黑" panose="020B0503020204020204" pitchFamily="34" charset="-122"/>
              </a:rPr>
              <a:t>F5</a:t>
            </a:r>
            <a:r>
              <a:rPr>
                <a:latin typeface="微软雅黑" panose="020B0503020204020204" pitchFamily="34" charset="-122"/>
                <a:cs typeface="微软雅黑" panose="020B0503020204020204" pitchFamily="34" charset="-122"/>
              </a:rPr>
              <a:t> </a:t>
            </a:r>
            <a:r>
              <a:rPr lang="en-US" altLang="zh-CN">
                <a:latin typeface="微软雅黑" panose="020B0503020204020204" pitchFamily="34" charset="-122"/>
                <a:cs typeface="微软雅黑" panose="020B0503020204020204" pitchFamily="34" charset="-122"/>
              </a:rPr>
              <a:t>GUI</a:t>
            </a:r>
            <a:r>
              <a:rPr>
                <a:latin typeface="微软雅黑" panose="020B0503020204020204" pitchFamily="34" charset="-122"/>
                <a:cs typeface="微软雅黑" panose="020B0503020204020204" pitchFamily="34" charset="-122"/>
              </a:rPr>
              <a:t>部分</a:t>
            </a:r>
            <a:endParaRPr>
              <a:latin typeface="微软雅黑" panose="020B0503020204020204" pitchFamily="34" charset="-122"/>
              <a:cs typeface="微软雅黑" panose="020B0503020204020204" pitchFamily="34" charset="-122"/>
            </a:endParaRPr>
          </a:p>
        </p:txBody>
      </p:sp>
      <p:sp>
        <p:nvSpPr>
          <p:cNvPr id="9" name="内容占位符 8"/>
          <p:cNvSpPr>
            <a:spLocks noGrp="1"/>
          </p:cNvSpPr>
          <p:nvPr>
            <p:ph idx="1"/>
          </p:nvPr>
        </p:nvSpPr>
        <p:spPr>
          <a:xfrm>
            <a:off x="608330" y="3006090"/>
            <a:ext cx="4977130" cy="3178810"/>
          </a:xfrm>
        </p:spPr>
        <p:txBody>
          <a:bodyPr>
            <a:noAutofit/>
          </a:bodyPr>
          <a:p>
            <a:pPr lvl="0"/>
            <a:r>
              <a:rPr lang="en-US" altLang="zh-CN" sz="2300">
                <a:solidFill>
                  <a:schemeClr val="tx1"/>
                </a:solidFill>
                <a:latin typeface="微软雅黑" panose="020B0503020204020204" pitchFamily="34" charset="-122"/>
                <a:cs typeface="微软雅黑" panose="020B0503020204020204" pitchFamily="34" charset="-122"/>
                <a:sym typeface="+mn-ea"/>
              </a:rPr>
              <a:t>tableview</a:t>
            </a:r>
            <a:r>
              <a:rPr sz="2300">
                <a:solidFill>
                  <a:schemeClr val="tx1"/>
                </a:solidFill>
                <a:latin typeface="微软雅黑" panose="020B0503020204020204" pitchFamily="34" charset="-122"/>
                <a:cs typeface="微软雅黑" panose="020B0503020204020204" pitchFamily="34" charset="-122"/>
                <a:sym typeface="+mn-ea"/>
              </a:rPr>
              <a:t>展示</a:t>
            </a:r>
            <a:r>
              <a:rPr sz="2300">
                <a:solidFill>
                  <a:schemeClr val="tx1"/>
                </a:solidFill>
                <a:latin typeface="微软雅黑" panose="020B0503020204020204" pitchFamily="34" charset="-122"/>
                <a:cs typeface="微软雅黑" panose="020B0503020204020204" pitchFamily="34" charset="-122"/>
                <a:sym typeface="+mn-ea"/>
              </a:rPr>
              <a:t>数据</a:t>
            </a:r>
            <a:endParaRPr sz="2300">
              <a:solidFill>
                <a:schemeClr val="tx1"/>
              </a:solidFill>
              <a:latin typeface="微软雅黑" panose="020B0503020204020204" pitchFamily="34" charset="-122"/>
              <a:cs typeface="微软雅黑" panose="020B0503020204020204" pitchFamily="34" charset="-122"/>
              <a:sym typeface="+mn-ea"/>
            </a:endParaRPr>
          </a:p>
          <a:p>
            <a:pPr lvl="0"/>
            <a:r>
              <a:rPr sz="2300">
                <a:solidFill>
                  <a:schemeClr val="tx1"/>
                </a:solidFill>
                <a:latin typeface="微软雅黑" panose="020B0503020204020204" pitchFamily="34" charset="-122"/>
                <a:cs typeface="微软雅黑" panose="020B0503020204020204" pitchFamily="34" charset="-122"/>
                <a:sym typeface="+mn-ea"/>
              </a:rPr>
              <a:t>隐藏行号</a:t>
            </a:r>
            <a:endParaRPr sz="2300">
              <a:solidFill>
                <a:schemeClr val="tx1"/>
              </a:solidFill>
              <a:latin typeface="微软雅黑" panose="020B0503020204020204" pitchFamily="34" charset="-122"/>
              <a:cs typeface="微软雅黑" panose="020B0503020204020204" pitchFamily="34" charset="-122"/>
              <a:sym typeface="+mn-ea"/>
            </a:endParaRPr>
          </a:p>
          <a:p>
            <a:pPr lvl="0"/>
            <a:r>
              <a:rPr sz="2300">
                <a:solidFill>
                  <a:schemeClr val="tx1"/>
                </a:solidFill>
                <a:latin typeface="微软雅黑" panose="020B0503020204020204" pitchFamily="34" charset="-122"/>
                <a:cs typeface="微软雅黑" panose="020B0503020204020204" pitchFamily="34" charset="-122"/>
                <a:sym typeface="+mn-ea"/>
              </a:rPr>
              <a:t>对超出表格的数据添加换行分割</a:t>
            </a:r>
            <a:endParaRPr sz="2300">
              <a:solidFill>
                <a:schemeClr val="tx1"/>
              </a:solidFill>
              <a:latin typeface="微软雅黑" panose="020B0503020204020204" pitchFamily="34" charset="-122"/>
              <a:cs typeface="微软雅黑" panose="020B0503020204020204" pitchFamily="34" charset="-122"/>
              <a:sym typeface="+mn-ea"/>
            </a:endParaRPr>
          </a:p>
          <a:p>
            <a:pPr lvl="0"/>
            <a:endParaRPr sz="2300">
              <a:solidFill>
                <a:schemeClr val="tx1"/>
              </a:solidFill>
              <a:latin typeface="微软雅黑" panose="020B0503020204020204" pitchFamily="34" charset="-122"/>
              <a:cs typeface="微软雅黑" panose="020B0503020204020204" pitchFamily="34" charset="-122"/>
              <a:sym typeface="+mn-ea"/>
            </a:endParaRPr>
          </a:p>
        </p:txBody>
      </p:sp>
      <p:cxnSp>
        <p:nvCxnSpPr>
          <p:cNvPr id="10" name="直接连接符 9"/>
          <p:cNvCxnSpPr/>
          <p:nvPr/>
        </p:nvCxnSpPr>
        <p:spPr>
          <a:xfrm flipV="1">
            <a:off x="608330" y="1385570"/>
            <a:ext cx="10535920" cy="1651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511550" y="820420"/>
            <a:ext cx="1165860" cy="368300"/>
          </a:xfrm>
          <a:prstGeom prst="rect">
            <a:avLst/>
          </a:prstGeom>
          <a:noFill/>
        </p:spPr>
        <p:txBody>
          <a:bodyPr wrap="square" rtlCol="0" anchor="t">
            <a:spAutoFit/>
          </a:bodyPr>
          <a:p>
            <a:r>
              <a:rPr lang="zh-CN" altLang="en-US"/>
              <a:t>实现</a:t>
            </a:r>
            <a:endParaRPr lang="zh-CN" altLang="en-US"/>
          </a:p>
        </p:txBody>
      </p:sp>
      <p:pic>
        <p:nvPicPr>
          <p:cNvPr id="-2147482602" name="图片 -2147482603"/>
          <p:cNvPicPr>
            <a:picLocks noChangeAspect="1"/>
          </p:cNvPicPr>
          <p:nvPr/>
        </p:nvPicPr>
        <p:blipFill>
          <a:blip r:embed="rId1"/>
          <a:stretch>
            <a:fillRect/>
          </a:stretch>
        </p:blipFill>
        <p:spPr>
          <a:xfrm>
            <a:off x="5878195" y="1784985"/>
            <a:ext cx="5600065" cy="4537075"/>
          </a:xfrm>
          <a:prstGeom prst="rect">
            <a:avLst/>
          </a:prstGeom>
          <a:noFill/>
          <a:ln w="9525">
            <a:noFill/>
          </a:ln>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4" name="组合 53"/>
          <p:cNvGrpSpPr/>
          <p:nvPr/>
        </p:nvGrpSpPr>
        <p:grpSpPr>
          <a:xfrm>
            <a:off x="5445155" y="2125347"/>
            <a:ext cx="1301106" cy="1301106"/>
            <a:chOff x="2683251" y="1980687"/>
            <a:chExt cx="1301106" cy="1301106"/>
          </a:xfrm>
          <a:effectLst>
            <a:outerShdw blurRad="254000" dist="254000" dir="8100000" algn="tr" rotWithShape="0">
              <a:prstClr val="black">
                <a:alpha val="50000"/>
              </a:prstClr>
            </a:outerShdw>
          </a:effectLst>
        </p:grpSpPr>
        <p:sp>
          <p:nvSpPr>
            <p:cNvPr id="55" name="椭圆 54"/>
            <p:cNvSpPr/>
            <p:nvPr/>
          </p:nvSpPr>
          <p:spPr>
            <a:xfrm>
              <a:off x="2683251" y="1980687"/>
              <a:ext cx="1301106" cy="130110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TextBox 55"/>
            <p:cNvSpPr txBox="1"/>
            <p:nvPr/>
          </p:nvSpPr>
          <p:spPr>
            <a:xfrm>
              <a:off x="3002623" y="2185262"/>
              <a:ext cx="655955" cy="829945"/>
            </a:xfrm>
            <a:prstGeom prst="rect">
              <a:avLst/>
            </a:prstGeom>
            <a:solidFill>
              <a:schemeClr val="tx1">
                <a:lumMod val="95000"/>
                <a:lumOff val="5000"/>
              </a:schemeClr>
            </a:solidFill>
          </p:spPr>
          <p:txBody>
            <a:bodyPr wrap="none" rtlCol="0">
              <a:spAutoFit/>
            </a:bodyPr>
            <a:p>
              <a:r>
                <a:rPr lang="en-US" sz="4800" dirty="0" smtClean="0">
                  <a:solidFill>
                    <a:schemeClr val="bg1"/>
                  </a:solidFill>
                  <a:latin typeface="Watford DB" pitchFamily="2" charset="0"/>
                  <a:ea typeface="造字工房劲黑（非商用）常规体" pitchFamily="50" charset="-122"/>
                </a:rPr>
                <a:t>3</a:t>
              </a:r>
              <a:endParaRPr lang="en-US" sz="4800" dirty="0">
                <a:solidFill>
                  <a:schemeClr val="bg1"/>
                </a:solidFill>
                <a:latin typeface="Watford DB" pitchFamily="2" charset="0"/>
                <a:ea typeface="造字工房劲黑（非商用）常规体" pitchFamily="50" charset="-122"/>
              </a:endParaRPr>
            </a:p>
          </p:txBody>
        </p:sp>
      </p:grpSp>
      <p:sp>
        <p:nvSpPr>
          <p:cNvPr id="4" name="标题 3"/>
          <p:cNvSpPr>
            <a:spLocks noGrp="1"/>
          </p:cNvSpPr>
          <p:nvPr>
            <p:ph type="title"/>
          </p:nvPr>
        </p:nvSpPr>
        <p:spPr>
          <a:xfrm>
            <a:off x="4693285" y="3735070"/>
            <a:ext cx="2804795" cy="705485"/>
          </a:xfrm>
        </p:spPr>
        <p:txBody>
          <a:bodyPr/>
          <a:p>
            <a:pPr algn="ctr"/>
            <a:r>
              <a:rPr lang="en-US" altLang="zh-CN">
                <a:latin typeface="微软雅黑" panose="020B0503020204020204" pitchFamily="34" charset="-122"/>
                <a:cs typeface="微软雅黑" panose="020B0503020204020204" pitchFamily="34" charset="-122"/>
              </a:rPr>
              <a:t>Q&amp;A</a:t>
            </a:r>
            <a:endParaRPr lang="en-US" altLang="zh-CN">
              <a:latin typeface="微软雅黑" panose="020B0503020204020204" pitchFamily="34" charset="-122"/>
              <a:cs typeface="微软雅黑" panose="020B0503020204020204" pitchFamily="34" charset="-122"/>
            </a:endParaRPr>
          </a:p>
        </p:txBody>
      </p:sp>
      <p:grpSp>
        <p:nvGrpSpPr>
          <p:cNvPr id="63" name="组合 62"/>
          <p:cNvGrpSpPr/>
          <p:nvPr/>
        </p:nvGrpSpPr>
        <p:grpSpPr>
          <a:xfrm>
            <a:off x="1950720" y="1005205"/>
            <a:ext cx="719455" cy="695325"/>
            <a:chOff x="304800" y="673100"/>
            <a:chExt cx="4000500" cy="4000500"/>
          </a:xfrm>
          <a:effectLst>
            <a:outerShdw blurRad="444500" dist="254000" dir="8100000" algn="tr" rotWithShape="0">
              <a:prstClr val="black">
                <a:alpha val="50000"/>
              </a:prstClr>
            </a:outerShdw>
          </a:effectLst>
        </p:grpSpPr>
        <p:sp>
          <p:nvSpPr>
            <p:cNvPr id="64" name="同心圆 6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65" name="椭圆 6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68" name="组合 67"/>
          <p:cNvGrpSpPr/>
          <p:nvPr/>
        </p:nvGrpSpPr>
        <p:grpSpPr>
          <a:xfrm>
            <a:off x="2850515" y="1671955"/>
            <a:ext cx="612775" cy="607060"/>
            <a:chOff x="304800" y="673100"/>
            <a:chExt cx="4000500" cy="4000500"/>
          </a:xfrm>
          <a:effectLst>
            <a:outerShdw blurRad="317500" dist="190500" dir="8100000" algn="tr" rotWithShape="0">
              <a:prstClr val="black">
                <a:alpha val="50000"/>
              </a:prstClr>
            </a:outerShdw>
          </a:effectLst>
        </p:grpSpPr>
        <p:sp>
          <p:nvSpPr>
            <p:cNvPr id="69" name="同心圆 6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70" name="椭圆 6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7" name="椭圆 76"/>
          <p:cNvSpPr/>
          <p:nvPr/>
        </p:nvSpPr>
        <p:spPr>
          <a:xfrm>
            <a:off x="3263900" y="1210310"/>
            <a:ext cx="401955" cy="395605"/>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8" name="椭圆 77"/>
          <p:cNvSpPr/>
          <p:nvPr/>
        </p:nvSpPr>
        <p:spPr>
          <a:xfrm>
            <a:off x="2318385" y="2166620"/>
            <a:ext cx="265430" cy="257175"/>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3" name="椭圆 82"/>
          <p:cNvSpPr/>
          <p:nvPr/>
        </p:nvSpPr>
        <p:spPr>
          <a:xfrm>
            <a:off x="2087880" y="2550795"/>
            <a:ext cx="299720" cy="308610"/>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84" name="组合 83"/>
          <p:cNvGrpSpPr/>
          <p:nvPr/>
        </p:nvGrpSpPr>
        <p:grpSpPr>
          <a:xfrm>
            <a:off x="3917315" y="1588770"/>
            <a:ext cx="400050" cy="390525"/>
            <a:chOff x="304800" y="673100"/>
            <a:chExt cx="4000500" cy="4000500"/>
          </a:xfrm>
          <a:effectLst>
            <a:outerShdw blurRad="381000" dist="152400" dir="8100000" algn="tr" rotWithShape="0">
              <a:prstClr val="black">
                <a:alpha val="70000"/>
              </a:prstClr>
            </a:outerShdw>
          </a:effectLst>
        </p:grpSpPr>
        <p:sp>
          <p:nvSpPr>
            <p:cNvPr id="85" name="同心圆 8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86" name="椭圆 85"/>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6" name="椭圆 65"/>
          <p:cNvSpPr/>
          <p:nvPr/>
        </p:nvSpPr>
        <p:spPr>
          <a:xfrm>
            <a:off x="9584690" y="4827270"/>
            <a:ext cx="601980" cy="612775"/>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椭圆 66"/>
          <p:cNvSpPr/>
          <p:nvPr/>
        </p:nvSpPr>
        <p:spPr>
          <a:xfrm>
            <a:off x="10186670" y="3521075"/>
            <a:ext cx="463550" cy="438150"/>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1" name="组合 70"/>
          <p:cNvGrpSpPr/>
          <p:nvPr/>
        </p:nvGrpSpPr>
        <p:grpSpPr>
          <a:xfrm>
            <a:off x="9098911" y="5125965"/>
            <a:ext cx="219777" cy="219777"/>
            <a:chOff x="304800" y="673100"/>
            <a:chExt cx="4000500" cy="4000500"/>
          </a:xfrm>
          <a:effectLst>
            <a:outerShdw blurRad="381000" dist="152400" dir="8100000" algn="tr" rotWithShape="0">
              <a:prstClr val="black">
                <a:alpha val="70000"/>
              </a:prstClr>
            </a:outerShdw>
          </a:effectLst>
        </p:grpSpPr>
        <p:sp>
          <p:nvSpPr>
            <p:cNvPr id="72" name="同心圆 7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73" name="椭圆 7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74" name="组合 73"/>
          <p:cNvGrpSpPr/>
          <p:nvPr/>
        </p:nvGrpSpPr>
        <p:grpSpPr>
          <a:xfrm>
            <a:off x="9309274" y="4277620"/>
            <a:ext cx="287919" cy="287919"/>
            <a:chOff x="304800" y="673100"/>
            <a:chExt cx="4000500" cy="4000500"/>
          </a:xfrm>
          <a:effectLst>
            <a:outerShdw blurRad="381000" dist="152400" dir="8100000" algn="tr" rotWithShape="0">
              <a:prstClr val="black">
                <a:alpha val="70000"/>
              </a:prstClr>
            </a:outerShdw>
          </a:effectLst>
        </p:grpSpPr>
        <p:sp>
          <p:nvSpPr>
            <p:cNvPr id="75" name="同心圆 7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76" name="椭圆 75"/>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79" name="组合 78"/>
          <p:cNvGrpSpPr/>
          <p:nvPr/>
        </p:nvGrpSpPr>
        <p:grpSpPr>
          <a:xfrm>
            <a:off x="10302875" y="4277995"/>
            <a:ext cx="570865" cy="561975"/>
            <a:chOff x="304800" y="673100"/>
            <a:chExt cx="4000500" cy="4000500"/>
          </a:xfrm>
          <a:effectLst>
            <a:outerShdw blurRad="317500" dist="190500" dir="8100000" algn="tr" rotWithShape="0">
              <a:prstClr val="black">
                <a:alpha val="50000"/>
              </a:prstClr>
            </a:outerShdw>
          </a:effectLst>
        </p:grpSpPr>
        <p:sp>
          <p:nvSpPr>
            <p:cNvPr id="80" name="同心圆 7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81" name="椭圆 8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2" name="椭圆 81"/>
          <p:cNvSpPr/>
          <p:nvPr/>
        </p:nvSpPr>
        <p:spPr>
          <a:xfrm>
            <a:off x="8331835" y="5125720"/>
            <a:ext cx="412115" cy="413385"/>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椭圆 86"/>
          <p:cNvSpPr/>
          <p:nvPr/>
        </p:nvSpPr>
        <p:spPr>
          <a:xfrm>
            <a:off x="10476230" y="5264150"/>
            <a:ext cx="291465" cy="291465"/>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4556526" y="1928472"/>
            <a:ext cx="2493904" cy="2493904"/>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36" name="椭圆 3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37" name="椭圆 36"/>
          <p:cNvSpPr/>
          <p:nvPr/>
        </p:nvSpPr>
        <p:spPr>
          <a:xfrm>
            <a:off x="3397003" y="1690856"/>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38" name="组合 37"/>
          <p:cNvGrpSpPr/>
          <p:nvPr/>
        </p:nvGrpSpPr>
        <p:grpSpPr>
          <a:xfrm>
            <a:off x="7233274" y="4901112"/>
            <a:ext cx="401413" cy="401413"/>
            <a:chOff x="304800" y="673100"/>
            <a:chExt cx="4000500" cy="4000500"/>
          </a:xfrm>
          <a:effectLst>
            <a:outerShdw blurRad="381000" dist="152400" dir="8100000" algn="tr" rotWithShape="0">
              <a:prstClr val="black">
                <a:alpha val="70000"/>
              </a:prstClr>
            </a:outerShdw>
          </a:effectLst>
        </p:grpSpPr>
        <p:sp>
          <p:nvSpPr>
            <p:cNvPr id="39" name="同心圆 3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40" name="椭圆 3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41" name="组合 40"/>
          <p:cNvGrpSpPr/>
          <p:nvPr/>
        </p:nvGrpSpPr>
        <p:grpSpPr>
          <a:xfrm>
            <a:off x="7912526" y="1422403"/>
            <a:ext cx="831871" cy="831871"/>
            <a:chOff x="304800" y="673100"/>
            <a:chExt cx="4000500" cy="4000500"/>
          </a:xfrm>
          <a:effectLst>
            <a:outerShdw blurRad="317500" dist="190500" dir="8100000" algn="tr" rotWithShape="0">
              <a:prstClr val="black">
                <a:alpha val="50000"/>
              </a:prstClr>
            </a:outerShdw>
          </a:effectLst>
        </p:grpSpPr>
        <p:sp>
          <p:nvSpPr>
            <p:cNvPr id="42" name="同心圆 4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43" name="椭圆 4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44" name="椭圆 43"/>
          <p:cNvSpPr/>
          <p:nvPr/>
        </p:nvSpPr>
        <p:spPr>
          <a:xfrm>
            <a:off x="7316310" y="2151919"/>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5" name="TextBox 44"/>
          <p:cNvSpPr txBox="1"/>
          <p:nvPr/>
        </p:nvSpPr>
        <p:spPr>
          <a:xfrm>
            <a:off x="4618653" y="2816192"/>
            <a:ext cx="2377440" cy="829945"/>
          </a:xfrm>
          <a:prstGeom prst="rect">
            <a:avLst/>
          </a:prstGeom>
          <a:noFill/>
          <a:effectLst/>
        </p:spPr>
        <p:txBody>
          <a:bodyPr wrap="none" rtlCol="0">
            <a:spAutoFit/>
          </a:bodyPr>
          <a:lstStyle/>
          <a:p>
            <a:r>
              <a:rPr lang="en-US" altLang="zh-CN" sz="4800" b="1" dirty="0" smtClean="0">
                <a:gradFill>
                  <a:gsLst>
                    <a:gs pos="0">
                      <a:srgbClr val="FE4444"/>
                    </a:gs>
                    <a:gs pos="100000">
                      <a:srgbClr val="832B2B"/>
                    </a:gs>
                  </a:gsLst>
                  <a:lin scaled="0"/>
                </a:gradFill>
                <a:latin typeface="Courier New" panose="02070309020205020404" charset="0"/>
                <a:ea typeface="造字工房俊雅锐宋体验版常规体" pitchFamily="50" charset="-122"/>
                <a:cs typeface="Courier New" panose="02070309020205020404" charset="0"/>
              </a:rPr>
              <a:t>THANKS</a:t>
            </a:r>
            <a:endParaRPr lang="en-US" altLang="zh-CN" sz="4800" b="1" dirty="0" smtClean="0">
              <a:gradFill>
                <a:gsLst>
                  <a:gs pos="0">
                    <a:srgbClr val="FE4444"/>
                  </a:gs>
                  <a:gs pos="100000">
                    <a:srgbClr val="832B2B"/>
                  </a:gs>
                </a:gsLst>
                <a:lin scaled="0"/>
              </a:gradFill>
              <a:latin typeface="Courier New" panose="02070309020205020404" charset="0"/>
              <a:ea typeface="造字工房俊雅锐宋体验版常规体" pitchFamily="50" charset="-122"/>
              <a:cs typeface="Courier New" panose="02070309020205020404" charset="0"/>
            </a:endParaRPr>
          </a:p>
        </p:txBody>
      </p:sp>
      <p:sp>
        <p:nvSpPr>
          <p:cNvPr id="46" name="椭圆 45"/>
          <p:cNvSpPr/>
          <p:nvPr/>
        </p:nvSpPr>
        <p:spPr>
          <a:xfrm>
            <a:off x="4847301" y="4650035"/>
            <a:ext cx="903568" cy="903568"/>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47" name="组合 46"/>
          <p:cNvGrpSpPr/>
          <p:nvPr/>
        </p:nvGrpSpPr>
        <p:grpSpPr>
          <a:xfrm>
            <a:off x="6000303" y="4772116"/>
            <a:ext cx="293036" cy="293036"/>
            <a:chOff x="304800" y="673100"/>
            <a:chExt cx="4000500" cy="4000500"/>
          </a:xfrm>
          <a:effectLst>
            <a:outerShdw blurRad="381000" dist="152400" dir="8100000" algn="tr" rotWithShape="0">
              <a:prstClr val="black">
                <a:alpha val="70000"/>
              </a:prstClr>
            </a:outerShdw>
          </a:effectLst>
        </p:grpSpPr>
        <p:sp>
          <p:nvSpPr>
            <p:cNvPr id="48" name="同心圆 4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49" name="椭圆 4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50" name="组合 49"/>
          <p:cNvGrpSpPr/>
          <p:nvPr/>
        </p:nvGrpSpPr>
        <p:grpSpPr>
          <a:xfrm>
            <a:off x="3462833" y="5193412"/>
            <a:ext cx="383892" cy="383892"/>
            <a:chOff x="304800" y="673100"/>
            <a:chExt cx="4000500" cy="4000500"/>
          </a:xfrm>
          <a:effectLst>
            <a:outerShdw blurRad="381000" dist="152400" dir="8100000" algn="tr" rotWithShape="0">
              <a:prstClr val="black">
                <a:alpha val="70000"/>
              </a:prstClr>
            </a:outerShdw>
          </a:effectLst>
        </p:grpSpPr>
        <p:sp>
          <p:nvSpPr>
            <p:cNvPr id="51"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2" name="椭圆 51"/>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53" name="椭圆 52"/>
          <p:cNvSpPr/>
          <p:nvPr/>
        </p:nvSpPr>
        <p:spPr>
          <a:xfrm>
            <a:off x="8113151" y="5068164"/>
            <a:ext cx="183185" cy="183185"/>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54" name="组合 53"/>
          <p:cNvGrpSpPr/>
          <p:nvPr/>
        </p:nvGrpSpPr>
        <p:grpSpPr>
          <a:xfrm>
            <a:off x="3105038" y="3078920"/>
            <a:ext cx="1099479" cy="1099479"/>
            <a:chOff x="304800" y="673100"/>
            <a:chExt cx="4000500" cy="4000500"/>
          </a:xfrm>
          <a:effectLst>
            <a:outerShdw blurRad="317500" dist="1905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6" name="椭圆 5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57" name="椭圆 56"/>
          <p:cNvSpPr/>
          <p:nvPr/>
        </p:nvSpPr>
        <p:spPr>
          <a:xfrm>
            <a:off x="7763509" y="3585335"/>
            <a:ext cx="534951" cy="534951"/>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0" name="椭圆 59"/>
          <p:cNvSpPr/>
          <p:nvPr/>
        </p:nvSpPr>
        <p:spPr>
          <a:xfrm>
            <a:off x="5552641" y="1573048"/>
            <a:ext cx="183185" cy="183185"/>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3" name="TextBox 62"/>
          <p:cNvSpPr txBox="1"/>
          <p:nvPr/>
        </p:nvSpPr>
        <p:spPr>
          <a:xfrm>
            <a:off x="14146653" y="8510119"/>
            <a:ext cx="1097280" cy="460375"/>
          </a:xfrm>
          <a:prstGeom prst="rect">
            <a:avLst/>
          </a:prstGeom>
          <a:noFill/>
        </p:spPr>
        <p:txBody>
          <a:bodyPr wrap="none" rtlCol="0">
            <a:spAutoFit/>
          </a:bodyPr>
          <a:lstStyle/>
          <a:p>
            <a:r>
              <a:rPr lang="zh-CN" altLang="en-US" sz="2400" dirty="0" smtClean="0"/>
              <a:t>延时符</a:t>
            </a:r>
            <a:endParaRPr lang="zh-CN" altLang="en-US" sz="2400" dirty="0"/>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34"/>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34"/>
                                        </p:tgtEl>
                                        <p:attrNameLst>
                                          <p:attrName>style.visibility</p:attrName>
                                        </p:attrNameLst>
                                      </p:cBhvr>
                                      <p:to>
                                        <p:strVal val="visible"/>
                                      </p:to>
                                    </p:set>
                                    <p:anim calcmode="lin" valueType="num">
                                      <p:cBhvr>
                                        <p:cTn id="9" dur="1000" fill="hold"/>
                                        <p:tgtEl>
                                          <p:spTgt spid="34"/>
                                        </p:tgtEl>
                                        <p:attrNameLst>
                                          <p:attrName>ppt_w</p:attrName>
                                        </p:attrNameLst>
                                      </p:cBhvr>
                                      <p:tavLst>
                                        <p:tav tm="0">
                                          <p:val>
                                            <p:fltVal val="0"/>
                                          </p:val>
                                        </p:tav>
                                        <p:tav tm="100000">
                                          <p:val>
                                            <p:strVal val="#ppt_w"/>
                                          </p:val>
                                        </p:tav>
                                      </p:tavLst>
                                    </p:anim>
                                    <p:anim calcmode="lin" valueType="num">
                                      <p:cBhvr>
                                        <p:cTn id="10" dur="1000" fill="hold"/>
                                        <p:tgtEl>
                                          <p:spTgt spid="34"/>
                                        </p:tgtEl>
                                        <p:attrNameLst>
                                          <p:attrName>ppt_h</p:attrName>
                                        </p:attrNameLst>
                                      </p:cBhvr>
                                      <p:tavLst>
                                        <p:tav tm="0">
                                          <p:val>
                                            <p:fltVal val="0"/>
                                          </p:val>
                                        </p:tav>
                                        <p:tav tm="100000">
                                          <p:val>
                                            <p:strVal val="#ppt_h"/>
                                          </p:val>
                                        </p:tav>
                                      </p:tavLst>
                                    </p:anim>
                                    <p:animEffect transition="in" filter="fade">
                                      <p:cBhvr>
                                        <p:cTn id="11" dur="1000"/>
                                        <p:tgtEl>
                                          <p:spTgt spid="34"/>
                                        </p:tgtEl>
                                      </p:cBhvr>
                                    </p:animEffect>
                                  </p:childTnLst>
                                </p:cTn>
                              </p:par>
                              <p:par>
                                <p:cTn id="12" presetID="64" presetClass="path" presetSubtype="0" fill="hold" nodeType="withEffect">
                                  <p:stCondLst>
                                    <p:cond delay="400"/>
                                  </p:stCondLst>
                                  <p:childTnLst>
                                    <p:animMotion origin="layout" path="M -4.72222E-6 -4.68026E-6 L 0.38872 0.84338 " pathEditMode="relative" rAng="0" ptsTypes="AA">
                                      <p:cBhvr>
                                        <p:cTn id="13" dur="1000" spd="-100000" fill="hold"/>
                                        <p:tgtEl>
                                          <p:spTgt spid="34"/>
                                        </p:tgtEl>
                                        <p:attrNameLst>
                                          <p:attrName>ppt_x</p:attrName>
                                          <p:attrName>ppt_y</p:attrName>
                                        </p:attrNameLst>
                                      </p:cBhvr>
                                      <p:rCtr x="19427" y="42169"/>
                                    </p:animMotion>
                                  </p:childTnLst>
                                </p:cTn>
                              </p:par>
                              <p:par>
                                <p:cTn id="14" presetID="1" presetClass="entr" presetSubtype="0" fill="hold" grpId="0" nodeType="withEffect">
                                  <p:stCondLst>
                                    <p:cond delay="300"/>
                                  </p:stCondLst>
                                  <p:childTnLst>
                                    <p:set>
                                      <p:cBhvr>
                                        <p:cTn id="15" dur="1" fill="hold">
                                          <p:stCondLst>
                                            <p:cond delay="0"/>
                                          </p:stCondLst>
                                        </p:cTn>
                                        <p:tgtEl>
                                          <p:spTgt spid="37"/>
                                        </p:tgtEl>
                                        <p:attrNameLst>
                                          <p:attrName>style.visibility</p:attrName>
                                        </p:attrNameLst>
                                      </p:cBhvr>
                                      <p:to>
                                        <p:strVal val="visible"/>
                                      </p:to>
                                    </p:set>
                                  </p:childTnLst>
                                </p:cTn>
                              </p:par>
                              <p:par>
                                <p:cTn id="16" presetID="53" presetClass="entr" presetSubtype="16" fill="hold" grpId="1" nodeType="withEffect">
                                  <p:stCondLst>
                                    <p:cond delay="300"/>
                                  </p:stCondLst>
                                  <p:childTnLst>
                                    <p:set>
                                      <p:cBhvr>
                                        <p:cTn id="17" dur="1" fill="hold">
                                          <p:stCondLst>
                                            <p:cond delay="0"/>
                                          </p:stCondLst>
                                        </p:cTn>
                                        <p:tgtEl>
                                          <p:spTgt spid="37"/>
                                        </p:tgtEl>
                                        <p:attrNameLst>
                                          <p:attrName>style.visibility</p:attrName>
                                        </p:attrNameLst>
                                      </p:cBhvr>
                                      <p:to>
                                        <p:strVal val="visible"/>
                                      </p:to>
                                    </p:set>
                                    <p:anim calcmode="lin" valueType="num">
                                      <p:cBhvr>
                                        <p:cTn id="18" dur="1000" fill="hold"/>
                                        <p:tgtEl>
                                          <p:spTgt spid="37"/>
                                        </p:tgtEl>
                                        <p:attrNameLst>
                                          <p:attrName>ppt_w</p:attrName>
                                        </p:attrNameLst>
                                      </p:cBhvr>
                                      <p:tavLst>
                                        <p:tav tm="0">
                                          <p:val>
                                            <p:fltVal val="0"/>
                                          </p:val>
                                        </p:tav>
                                        <p:tav tm="100000">
                                          <p:val>
                                            <p:strVal val="#ppt_w"/>
                                          </p:val>
                                        </p:tav>
                                      </p:tavLst>
                                    </p:anim>
                                    <p:anim calcmode="lin" valueType="num">
                                      <p:cBhvr>
                                        <p:cTn id="19" dur="1000" fill="hold"/>
                                        <p:tgtEl>
                                          <p:spTgt spid="37"/>
                                        </p:tgtEl>
                                        <p:attrNameLst>
                                          <p:attrName>ppt_h</p:attrName>
                                        </p:attrNameLst>
                                      </p:cBhvr>
                                      <p:tavLst>
                                        <p:tav tm="0">
                                          <p:val>
                                            <p:fltVal val="0"/>
                                          </p:val>
                                        </p:tav>
                                        <p:tav tm="100000">
                                          <p:val>
                                            <p:strVal val="#ppt_h"/>
                                          </p:val>
                                        </p:tav>
                                      </p:tavLst>
                                    </p:anim>
                                    <p:animEffect transition="in" filter="fade">
                                      <p:cBhvr>
                                        <p:cTn id="20" dur="1000"/>
                                        <p:tgtEl>
                                          <p:spTgt spid="37"/>
                                        </p:tgtEl>
                                      </p:cBhvr>
                                    </p:animEffect>
                                  </p:childTnLst>
                                </p:cTn>
                              </p:par>
                              <p:par>
                                <p:cTn id="21" presetID="64" presetClass="path" presetSubtype="0" fill="hold" grpId="2" nodeType="withEffect">
                                  <p:stCondLst>
                                    <p:cond delay="300"/>
                                  </p:stCondLst>
                                  <p:childTnLst>
                                    <p:animMotion origin="layout" path="M -1.66667E-6 -3.82716E-6 L 0.44531 -0.58487 " pathEditMode="relative" rAng="0" ptsTypes="AA">
                                      <p:cBhvr>
                                        <p:cTn id="22" dur="1000" spd="-100000" fill="hold"/>
                                        <p:tgtEl>
                                          <p:spTgt spid="37"/>
                                        </p:tgtEl>
                                        <p:attrNameLst>
                                          <p:attrName>ppt_x</p:attrName>
                                          <p:attrName>ppt_y</p:attrName>
                                        </p:attrNameLst>
                                      </p:cBhvr>
                                      <p:rCtr x="22257" y="-29259"/>
                                    </p:animMotion>
                                  </p:childTnLst>
                                </p:cTn>
                              </p:par>
                              <p:par>
                                <p:cTn id="23" presetID="1" presetClass="entr" presetSubtype="0" fill="hold" nodeType="withEffect">
                                  <p:stCondLst>
                                    <p:cond delay="300"/>
                                  </p:stCondLst>
                                  <p:childTnLst>
                                    <p:set>
                                      <p:cBhvr>
                                        <p:cTn id="24" dur="1" fill="hold">
                                          <p:stCondLst>
                                            <p:cond delay="0"/>
                                          </p:stCondLst>
                                        </p:cTn>
                                        <p:tgtEl>
                                          <p:spTgt spid="38"/>
                                        </p:tgtEl>
                                        <p:attrNameLst>
                                          <p:attrName>style.visibility</p:attrName>
                                        </p:attrNameLst>
                                      </p:cBhvr>
                                      <p:to>
                                        <p:strVal val="visible"/>
                                      </p:to>
                                    </p:set>
                                  </p:childTnLst>
                                </p:cTn>
                              </p:par>
                              <p:par>
                                <p:cTn id="25" presetID="53" presetClass="entr" presetSubtype="16" fill="hold" nodeType="withEffect">
                                  <p:stCondLst>
                                    <p:cond delay="300"/>
                                  </p:stCondLst>
                                  <p:childTnLst>
                                    <p:set>
                                      <p:cBhvr>
                                        <p:cTn id="26" dur="1" fill="hold">
                                          <p:stCondLst>
                                            <p:cond delay="0"/>
                                          </p:stCondLst>
                                        </p:cTn>
                                        <p:tgtEl>
                                          <p:spTgt spid="38"/>
                                        </p:tgtEl>
                                        <p:attrNameLst>
                                          <p:attrName>style.visibility</p:attrName>
                                        </p:attrNameLst>
                                      </p:cBhvr>
                                      <p:to>
                                        <p:strVal val="visible"/>
                                      </p:to>
                                    </p:set>
                                    <p:anim calcmode="lin" valueType="num">
                                      <p:cBhvr>
                                        <p:cTn id="27" dur="1000" fill="hold"/>
                                        <p:tgtEl>
                                          <p:spTgt spid="38"/>
                                        </p:tgtEl>
                                        <p:attrNameLst>
                                          <p:attrName>ppt_w</p:attrName>
                                        </p:attrNameLst>
                                      </p:cBhvr>
                                      <p:tavLst>
                                        <p:tav tm="0">
                                          <p:val>
                                            <p:fltVal val="0"/>
                                          </p:val>
                                        </p:tav>
                                        <p:tav tm="100000">
                                          <p:val>
                                            <p:strVal val="#ppt_w"/>
                                          </p:val>
                                        </p:tav>
                                      </p:tavLst>
                                    </p:anim>
                                    <p:anim calcmode="lin" valueType="num">
                                      <p:cBhvr>
                                        <p:cTn id="28" dur="1000" fill="hold"/>
                                        <p:tgtEl>
                                          <p:spTgt spid="38"/>
                                        </p:tgtEl>
                                        <p:attrNameLst>
                                          <p:attrName>ppt_h</p:attrName>
                                        </p:attrNameLst>
                                      </p:cBhvr>
                                      <p:tavLst>
                                        <p:tav tm="0">
                                          <p:val>
                                            <p:fltVal val="0"/>
                                          </p:val>
                                        </p:tav>
                                        <p:tav tm="100000">
                                          <p:val>
                                            <p:strVal val="#ppt_h"/>
                                          </p:val>
                                        </p:tav>
                                      </p:tavLst>
                                    </p:anim>
                                    <p:animEffect transition="in" filter="fade">
                                      <p:cBhvr>
                                        <p:cTn id="29" dur="1000"/>
                                        <p:tgtEl>
                                          <p:spTgt spid="38"/>
                                        </p:tgtEl>
                                      </p:cBhvr>
                                    </p:animEffect>
                                  </p:childTnLst>
                                </p:cTn>
                              </p:par>
                              <p:par>
                                <p:cTn id="30" presetID="64" presetClass="path" presetSubtype="0" fill="hold" nodeType="withEffect">
                                  <p:stCondLst>
                                    <p:cond delay="300"/>
                                  </p:stCondLst>
                                  <p:childTnLst>
                                    <p:animMotion origin="layout" path="M -5.55556E-7 -1.46123E-6 L 0.20451 0.58418 " pathEditMode="relative" rAng="0" ptsTypes="AA">
                                      <p:cBhvr>
                                        <p:cTn id="31" dur="1000" spd="-100000" fill="hold"/>
                                        <p:tgtEl>
                                          <p:spTgt spid="38"/>
                                        </p:tgtEl>
                                        <p:attrNameLst>
                                          <p:attrName>ppt_x</p:attrName>
                                          <p:attrName>ppt_y</p:attrName>
                                        </p:attrNameLst>
                                      </p:cBhvr>
                                      <p:rCtr x="10226" y="29194"/>
                                    </p:animMotion>
                                  </p:childTnLst>
                                </p:cTn>
                              </p:par>
                              <p:par>
                                <p:cTn id="32" presetID="1" presetClass="entr" presetSubtype="0" fill="hold" nodeType="withEffect">
                                  <p:stCondLst>
                                    <p:cond delay="0"/>
                                  </p:stCondLst>
                                  <p:childTnLst>
                                    <p:set>
                                      <p:cBhvr>
                                        <p:cTn id="33" dur="1" fill="hold">
                                          <p:stCondLst>
                                            <p:cond delay="0"/>
                                          </p:stCondLst>
                                        </p:cTn>
                                        <p:tgtEl>
                                          <p:spTgt spid="41"/>
                                        </p:tgtEl>
                                        <p:attrNameLst>
                                          <p:attrName>style.visibility</p:attrName>
                                        </p:attrNameLst>
                                      </p:cBhvr>
                                      <p:to>
                                        <p:strVal val="visible"/>
                                      </p:to>
                                    </p:set>
                                  </p:childTnLst>
                                </p:cTn>
                              </p:par>
                              <p:par>
                                <p:cTn id="34" presetID="53" presetClass="entr" presetSubtype="16" fill="hold" nodeType="with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1000" fill="hold"/>
                                        <p:tgtEl>
                                          <p:spTgt spid="41"/>
                                        </p:tgtEl>
                                        <p:attrNameLst>
                                          <p:attrName>ppt_w</p:attrName>
                                        </p:attrNameLst>
                                      </p:cBhvr>
                                      <p:tavLst>
                                        <p:tav tm="0">
                                          <p:val>
                                            <p:fltVal val="0"/>
                                          </p:val>
                                        </p:tav>
                                        <p:tav tm="100000">
                                          <p:val>
                                            <p:strVal val="#ppt_w"/>
                                          </p:val>
                                        </p:tav>
                                      </p:tavLst>
                                    </p:anim>
                                    <p:anim calcmode="lin" valueType="num">
                                      <p:cBhvr>
                                        <p:cTn id="37" dur="1000" fill="hold"/>
                                        <p:tgtEl>
                                          <p:spTgt spid="41"/>
                                        </p:tgtEl>
                                        <p:attrNameLst>
                                          <p:attrName>ppt_h</p:attrName>
                                        </p:attrNameLst>
                                      </p:cBhvr>
                                      <p:tavLst>
                                        <p:tav tm="0">
                                          <p:val>
                                            <p:fltVal val="0"/>
                                          </p:val>
                                        </p:tav>
                                        <p:tav tm="100000">
                                          <p:val>
                                            <p:strVal val="#ppt_h"/>
                                          </p:val>
                                        </p:tav>
                                      </p:tavLst>
                                    </p:anim>
                                    <p:animEffect transition="in" filter="fade">
                                      <p:cBhvr>
                                        <p:cTn id="38" dur="1000"/>
                                        <p:tgtEl>
                                          <p:spTgt spid="41"/>
                                        </p:tgtEl>
                                      </p:cBhvr>
                                    </p:animEffect>
                                  </p:childTnLst>
                                </p:cTn>
                              </p:par>
                              <p:par>
                                <p:cTn id="39" presetID="64" presetClass="path" presetSubtype="0" fill="hold" nodeType="withEffect">
                                  <p:stCondLst>
                                    <p:cond delay="0"/>
                                  </p:stCondLst>
                                  <p:childTnLst>
                                    <p:animMotion origin="layout" path="M -5.55556E-7 -3.28699E-6 L -0.52465 -0.50942 " pathEditMode="relative" rAng="0" ptsTypes="AA">
                                      <p:cBhvr>
                                        <p:cTn id="40" dur="1000" spd="-100000" fill="hold"/>
                                        <p:tgtEl>
                                          <p:spTgt spid="41"/>
                                        </p:tgtEl>
                                        <p:attrNameLst>
                                          <p:attrName>ppt_x</p:attrName>
                                          <p:attrName>ppt_y</p:attrName>
                                        </p:attrNameLst>
                                      </p:cBhvr>
                                      <p:rCtr x="-26233" y="-25487"/>
                                    </p:animMotion>
                                  </p:childTnLst>
                                </p:cTn>
                              </p:par>
                              <p:par>
                                <p:cTn id="41" presetID="1" presetClass="entr" presetSubtype="0" fill="hold" grpId="0" nodeType="withEffect">
                                  <p:stCondLst>
                                    <p:cond delay="200"/>
                                  </p:stCondLst>
                                  <p:childTnLst>
                                    <p:set>
                                      <p:cBhvr>
                                        <p:cTn id="42" dur="1" fill="hold">
                                          <p:stCondLst>
                                            <p:cond delay="0"/>
                                          </p:stCondLst>
                                        </p:cTn>
                                        <p:tgtEl>
                                          <p:spTgt spid="44"/>
                                        </p:tgtEl>
                                        <p:attrNameLst>
                                          <p:attrName>style.visibility</p:attrName>
                                        </p:attrNameLst>
                                      </p:cBhvr>
                                      <p:to>
                                        <p:strVal val="visible"/>
                                      </p:to>
                                    </p:set>
                                  </p:childTnLst>
                                </p:cTn>
                              </p:par>
                              <p:par>
                                <p:cTn id="43" presetID="53" presetClass="entr" presetSubtype="16" fill="hold" grpId="1" nodeType="withEffect">
                                  <p:stCondLst>
                                    <p:cond delay="200"/>
                                  </p:stCondLst>
                                  <p:childTnLst>
                                    <p:set>
                                      <p:cBhvr>
                                        <p:cTn id="44" dur="1" fill="hold">
                                          <p:stCondLst>
                                            <p:cond delay="0"/>
                                          </p:stCondLst>
                                        </p:cTn>
                                        <p:tgtEl>
                                          <p:spTgt spid="44"/>
                                        </p:tgtEl>
                                        <p:attrNameLst>
                                          <p:attrName>style.visibility</p:attrName>
                                        </p:attrNameLst>
                                      </p:cBhvr>
                                      <p:to>
                                        <p:strVal val="visible"/>
                                      </p:to>
                                    </p:set>
                                    <p:anim calcmode="lin" valueType="num">
                                      <p:cBhvr>
                                        <p:cTn id="45" dur="1000" fill="hold"/>
                                        <p:tgtEl>
                                          <p:spTgt spid="44"/>
                                        </p:tgtEl>
                                        <p:attrNameLst>
                                          <p:attrName>ppt_w</p:attrName>
                                        </p:attrNameLst>
                                      </p:cBhvr>
                                      <p:tavLst>
                                        <p:tav tm="0">
                                          <p:val>
                                            <p:fltVal val="0"/>
                                          </p:val>
                                        </p:tav>
                                        <p:tav tm="100000">
                                          <p:val>
                                            <p:strVal val="#ppt_w"/>
                                          </p:val>
                                        </p:tav>
                                      </p:tavLst>
                                    </p:anim>
                                    <p:anim calcmode="lin" valueType="num">
                                      <p:cBhvr>
                                        <p:cTn id="46" dur="1000" fill="hold"/>
                                        <p:tgtEl>
                                          <p:spTgt spid="44"/>
                                        </p:tgtEl>
                                        <p:attrNameLst>
                                          <p:attrName>ppt_h</p:attrName>
                                        </p:attrNameLst>
                                      </p:cBhvr>
                                      <p:tavLst>
                                        <p:tav tm="0">
                                          <p:val>
                                            <p:fltVal val="0"/>
                                          </p:val>
                                        </p:tav>
                                        <p:tav tm="100000">
                                          <p:val>
                                            <p:strVal val="#ppt_h"/>
                                          </p:val>
                                        </p:tav>
                                      </p:tavLst>
                                    </p:anim>
                                    <p:animEffect transition="in" filter="fade">
                                      <p:cBhvr>
                                        <p:cTn id="47" dur="1000"/>
                                        <p:tgtEl>
                                          <p:spTgt spid="44"/>
                                        </p:tgtEl>
                                      </p:cBhvr>
                                    </p:animEffect>
                                  </p:childTnLst>
                                </p:cTn>
                              </p:par>
                              <p:par>
                                <p:cTn id="48" presetID="64" presetClass="path" presetSubtype="0" fill="hold" grpId="2" nodeType="withEffect">
                                  <p:stCondLst>
                                    <p:cond delay="200"/>
                                  </p:stCondLst>
                                  <p:childTnLst>
                                    <p:animMotion origin="layout" path="M 4.16667E-6 8.64198E-7 L 0.31701 -0.56759 " pathEditMode="relative" rAng="0" ptsTypes="AA">
                                      <p:cBhvr>
                                        <p:cTn id="49" dur="1000" spd="-100000" fill="hold"/>
                                        <p:tgtEl>
                                          <p:spTgt spid="44"/>
                                        </p:tgtEl>
                                        <p:attrNameLst>
                                          <p:attrName>ppt_x</p:attrName>
                                          <p:attrName>ppt_y</p:attrName>
                                        </p:attrNameLst>
                                      </p:cBhvr>
                                      <p:rCtr x="15851" y="-28395"/>
                                    </p:animMotion>
                                  </p:childTnLst>
                                </p:cTn>
                              </p:par>
                              <p:par>
                                <p:cTn id="50" presetID="1" presetClass="entr" presetSubtype="0" fill="hold" grpId="0" nodeType="withEffect">
                                  <p:stCondLst>
                                    <p:cond delay="400"/>
                                  </p:stCondLst>
                                  <p:childTnLst>
                                    <p:set>
                                      <p:cBhvr>
                                        <p:cTn id="51" dur="1" fill="hold">
                                          <p:stCondLst>
                                            <p:cond delay="0"/>
                                          </p:stCondLst>
                                        </p:cTn>
                                        <p:tgtEl>
                                          <p:spTgt spid="53"/>
                                        </p:tgtEl>
                                        <p:attrNameLst>
                                          <p:attrName>style.visibility</p:attrName>
                                        </p:attrNameLst>
                                      </p:cBhvr>
                                      <p:to>
                                        <p:strVal val="visible"/>
                                      </p:to>
                                    </p:set>
                                  </p:childTnLst>
                                </p:cTn>
                              </p:par>
                              <p:par>
                                <p:cTn id="52" presetID="53" presetClass="entr" presetSubtype="16" fill="hold" grpId="1" nodeType="withEffect">
                                  <p:stCondLst>
                                    <p:cond delay="400"/>
                                  </p:stCondLst>
                                  <p:childTnLst>
                                    <p:set>
                                      <p:cBhvr>
                                        <p:cTn id="53" dur="1" fill="hold">
                                          <p:stCondLst>
                                            <p:cond delay="0"/>
                                          </p:stCondLst>
                                        </p:cTn>
                                        <p:tgtEl>
                                          <p:spTgt spid="53"/>
                                        </p:tgtEl>
                                        <p:attrNameLst>
                                          <p:attrName>style.visibility</p:attrName>
                                        </p:attrNameLst>
                                      </p:cBhvr>
                                      <p:to>
                                        <p:strVal val="visible"/>
                                      </p:to>
                                    </p:set>
                                    <p:anim calcmode="lin" valueType="num">
                                      <p:cBhvr>
                                        <p:cTn id="54" dur="1000" fill="hold"/>
                                        <p:tgtEl>
                                          <p:spTgt spid="53"/>
                                        </p:tgtEl>
                                        <p:attrNameLst>
                                          <p:attrName>ppt_w</p:attrName>
                                        </p:attrNameLst>
                                      </p:cBhvr>
                                      <p:tavLst>
                                        <p:tav tm="0">
                                          <p:val>
                                            <p:fltVal val="0"/>
                                          </p:val>
                                        </p:tav>
                                        <p:tav tm="100000">
                                          <p:val>
                                            <p:strVal val="#ppt_w"/>
                                          </p:val>
                                        </p:tav>
                                      </p:tavLst>
                                    </p:anim>
                                    <p:anim calcmode="lin" valueType="num">
                                      <p:cBhvr>
                                        <p:cTn id="55" dur="1000" fill="hold"/>
                                        <p:tgtEl>
                                          <p:spTgt spid="53"/>
                                        </p:tgtEl>
                                        <p:attrNameLst>
                                          <p:attrName>ppt_h</p:attrName>
                                        </p:attrNameLst>
                                      </p:cBhvr>
                                      <p:tavLst>
                                        <p:tav tm="0">
                                          <p:val>
                                            <p:fltVal val="0"/>
                                          </p:val>
                                        </p:tav>
                                        <p:tav tm="100000">
                                          <p:val>
                                            <p:strVal val="#ppt_h"/>
                                          </p:val>
                                        </p:tav>
                                      </p:tavLst>
                                    </p:anim>
                                    <p:animEffect transition="in" filter="fade">
                                      <p:cBhvr>
                                        <p:cTn id="56" dur="1000"/>
                                        <p:tgtEl>
                                          <p:spTgt spid="53"/>
                                        </p:tgtEl>
                                      </p:cBhvr>
                                    </p:animEffect>
                                  </p:childTnLst>
                                </p:cTn>
                              </p:par>
                              <p:par>
                                <p:cTn id="57" presetID="64" presetClass="path" presetSubtype="0" fill="hold" grpId="2" nodeType="withEffect">
                                  <p:stCondLst>
                                    <p:cond delay="400"/>
                                  </p:stCondLst>
                                  <p:childTnLst>
                                    <p:animMotion origin="layout" path="M 5E-6 2.09762E-6 L -0.18855 -1.11369 " pathEditMode="relative" rAng="0" ptsTypes="AA">
                                      <p:cBhvr>
                                        <p:cTn id="58" dur="1000" spd="-100000" fill="hold"/>
                                        <p:tgtEl>
                                          <p:spTgt spid="53"/>
                                        </p:tgtEl>
                                        <p:attrNameLst>
                                          <p:attrName>ppt_x</p:attrName>
                                          <p:attrName>ppt_y</p:attrName>
                                        </p:attrNameLst>
                                      </p:cBhvr>
                                      <p:rCtr x="-9427" y="-55700"/>
                                    </p:animMotion>
                                  </p:childTnLst>
                                </p:cTn>
                              </p:par>
                              <p:par>
                                <p:cTn id="59" presetID="1" presetClass="entr" presetSubtype="0" fill="hold" grpId="0" nodeType="withEffect">
                                  <p:stCondLst>
                                    <p:cond delay="200"/>
                                  </p:stCondLst>
                                  <p:childTnLst>
                                    <p:set>
                                      <p:cBhvr>
                                        <p:cTn id="60" dur="1" fill="hold">
                                          <p:stCondLst>
                                            <p:cond delay="0"/>
                                          </p:stCondLst>
                                        </p:cTn>
                                        <p:tgtEl>
                                          <p:spTgt spid="46"/>
                                        </p:tgtEl>
                                        <p:attrNameLst>
                                          <p:attrName>style.visibility</p:attrName>
                                        </p:attrNameLst>
                                      </p:cBhvr>
                                      <p:to>
                                        <p:strVal val="visible"/>
                                      </p:to>
                                    </p:set>
                                  </p:childTnLst>
                                </p:cTn>
                              </p:par>
                              <p:par>
                                <p:cTn id="61" presetID="53" presetClass="entr" presetSubtype="16" fill="hold" grpId="1" nodeType="withEffect">
                                  <p:stCondLst>
                                    <p:cond delay="200"/>
                                  </p:stCondLst>
                                  <p:childTnLst>
                                    <p:set>
                                      <p:cBhvr>
                                        <p:cTn id="62" dur="1" fill="hold">
                                          <p:stCondLst>
                                            <p:cond delay="0"/>
                                          </p:stCondLst>
                                        </p:cTn>
                                        <p:tgtEl>
                                          <p:spTgt spid="46"/>
                                        </p:tgtEl>
                                        <p:attrNameLst>
                                          <p:attrName>style.visibility</p:attrName>
                                        </p:attrNameLst>
                                      </p:cBhvr>
                                      <p:to>
                                        <p:strVal val="visible"/>
                                      </p:to>
                                    </p:set>
                                    <p:anim calcmode="lin" valueType="num">
                                      <p:cBhvr>
                                        <p:cTn id="63" dur="1000" fill="hold"/>
                                        <p:tgtEl>
                                          <p:spTgt spid="46"/>
                                        </p:tgtEl>
                                        <p:attrNameLst>
                                          <p:attrName>ppt_w</p:attrName>
                                        </p:attrNameLst>
                                      </p:cBhvr>
                                      <p:tavLst>
                                        <p:tav tm="0">
                                          <p:val>
                                            <p:fltVal val="0"/>
                                          </p:val>
                                        </p:tav>
                                        <p:tav tm="100000">
                                          <p:val>
                                            <p:strVal val="#ppt_w"/>
                                          </p:val>
                                        </p:tav>
                                      </p:tavLst>
                                    </p:anim>
                                    <p:anim calcmode="lin" valueType="num">
                                      <p:cBhvr>
                                        <p:cTn id="64" dur="1000" fill="hold"/>
                                        <p:tgtEl>
                                          <p:spTgt spid="46"/>
                                        </p:tgtEl>
                                        <p:attrNameLst>
                                          <p:attrName>ppt_h</p:attrName>
                                        </p:attrNameLst>
                                      </p:cBhvr>
                                      <p:tavLst>
                                        <p:tav tm="0">
                                          <p:val>
                                            <p:fltVal val="0"/>
                                          </p:val>
                                        </p:tav>
                                        <p:tav tm="100000">
                                          <p:val>
                                            <p:strVal val="#ppt_h"/>
                                          </p:val>
                                        </p:tav>
                                      </p:tavLst>
                                    </p:anim>
                                    <p:animEffect transition="in" filter="fade">
                                      <p:cBhvr>
                                        <p:cTn id="65" dur="1000"/>
                                        <p:tgtEl>
                                          <p:spTgt spid="46"/>
                                        </p:tgtEl>
                                      </p:cBhvr>
                                    </p:animEffect>
                                  </p:childTnLst>
                                </p:cTn>
                              </p:par>
                              <p:par>
                                <p:cTn id="66" presetID="64" presetClass="path" presetSubtype="0" fill="hold" grpId="2" nodeType="withEffect">
                                  <p:stCondLst>
                                    <p:cond delay="200"/>
                                  </p:stCondLst>
                                  <p:childTnLst>
                                    <p:animMotion origin="layout" path="M -1.11111E-6 4.44444E-6 L 0.12309 0.575 " pathEditMode="relative" rAng="0" ptsTypes="AA">
                                      <p:cBhvr>
                                        <p:cTn id="67" dur="1000" spd="-100000" fill="hold"/>
                                        <p:tgtEl>
                                          <p:spTgt spid="46"/>
                                        </p:tgtEl>
                                        <p:attrNameLst>
                                          <p:attrName>ppt_x</p:attrName>
                                          <p:attrName>ppt_y</p:attrName>
                                        </p:attrNameLst>
                                      </p:cBhvr>
                                      <p:rCtr x="6146" y="28735"/>
                                    </p:animMotion>
                                  </p:childTnLst>
                                </p:cTn>
                              </p:par>
                              <p:par>
                                <p:cTn id="68" presetID="1" presetClass="entr" presetSubtype="0" fill="hold" nodeType="withEffect">
                                  <p:stCondLst>
                                    <p:cond delay="400"/>
                                  </p:stCondLst>
                                  <p:childTnLst>
                                    <p:set>
                                      <p:cBhvr>
                                        <p:cTn id="69" dur="1" fill="hold">
                                          <p:stCondLst>
                                            <p:cond delay="0"/>
                                          </p:stCondLst>
                                        </p:cTn>
                                        <p:tgtEl>
                                          <p:spTgt spid="47"/>
                                        </p:tgtEl>
                                        <p:attrNameLst>
                                          <p:attrName>style.visibility</p:attrName>
                                        </p:attrNameLst>
                                      </p:cBhvr>
                                      <p:to>
                                        <p:strVal val="visible"/>
                                      </p:to>
                                    </p:set>
                                  </p:childTnLst>
                                </p:cTn>
                              </p:par>
                              <p:par>
                                <p:cTn id="70" presetID="53" presetClass="entr" presetSubtype="16" fill="hold" nodeType="withEffect">
                                  <p:stCondLst>
                                    <p:cond delay="400"/>
                                  </p:stCondLst>
                                  <p:childTnLst>
                                    <p:set>
                                      <p:cBhvr>
                                        <p:cTn id="71" dur="1" fill="hold">
                                          <p:stCondLst>
                                            <p:cond delay="0"/>
                                          </p:stCondLst>
                                        </p:cTn>
                                        <p:tgtEl>
                                          <p:spTgt spid="47"/>
                                        </p:tgtEl>
                                        <p:attrNameLst>
                                          <p:attrName>style.visibility</p:attrName>
                                        </p:attrNameLst>
                                      </p:cBhvr>
                                      <p:to>
                                        <p:strVal val="visible"/>
                                      </p:to>
                                    </p:set>
                                    <p:anim calcmode="lin" valueType="num">
                                      <p:cBhvr>
                                        <p:cTn id="72" dur="1000" fill="hold"/>
                                        <p:tgtEl>
                                          <p:spTgt spid="47"/>
                                        </p:tgtEl>
                                        <p:attrNameLst>
                                          <p:attrName>ppt_w</p:attrName>
                                        </p:attrNameLst>
                                      </p:cBhvr>
                                      <p:tavLst>
                                        <p:tav tm="0">
                                          <p:val>
                                            <p:fltVal val="0"/>
                                          </p:val>
                                        </p:tav>
                                        <p:tav tm="100000">
                                          <p:val>
                                            <p:strVal val="#ppt_w"/>
                                          </p:val>
                                        </p:tav>
                                      </p:tavLst>
                                    </p:anim>
                                    <p:anim calcmode="lin" valueType="num">
                                      <p:cBhvr>
                                        <p:cTn id="73" dur="1000" fill="hold"/>
                                        <p:tgtEl>
                                          <p:spTgt spid="47"/>
                                        </p:tgtEl>
                                        <p:attrNameLst>
                                          <p:attrName>ppt_h</p:attrName>
                                        </p:attrNameLst>
                                      </p:cBhvr>
                                      <p:tavLst>
                                        <p:tav tm="0">
                                          <p:val>
                                            <p:fltVal val="0"/>
                                          </p:val>
                                        </p:tav>
                                        <p:tav tm="100000">
                                          <p:val>
                                            <p:strVal val="#ppt_h"/>
                                          </p:val>
                                        </p:tav>
                                      </p:tavLst>
                                    </p:anim>
                                    <p:animEffect transition="in" filter="fade">
                                      <p:cBhvr>
                                        <p:cTn id="74" dur="1000"/>
                                        <p:tgtEl>
                                          <p:spTgt spid="47"/>
                                        </p:tgtEl>
                                      </p:cBhvr>
                                    </p:animEffect>
                                  </p:childTnLst>
                                </p:cTn>
                              </p:par>
                              <p:par>
                                <p:cTn id="75" presetID="64" presetClass="path" presetSubtype="0" fill="hold" nodeType="withEffect">
                                  <p:stCondLst>
                                    <p:cond delay="400"/>
                                  </p:stCondLst>
                                  <p:childTnLst>
                                    <p:animMotion origin="layout" path="M 1.38889E-6 3.41057E-6 L -0.71736 -0.40563 " pathEditMode="relative" rAng="0" ptsTypes="AA">
                                      <p:cBhvr>
                                        <p:cTn id="76" dur="1000" spd="-100000" fill="hold"/>
                                        <p:tgtEl>
                                          <p:spTgt spid="47"/>
                                        </p:tgtEl>
                                        <p:attrNameLst>
                                          <p:attrName>ppt_x</p:attrName>
                                          <p:attrName>ppt_y</p:attrName>
                                        </p:attrNameLst>
                                      </p:cBhvr>
                                      <p:rCtr x="-35868" y="-20297"/>
                                    </p:animMotion>
                                  </p:childTnLst>
                                </p:cTn>
                              </p:par>
                              <p:par>
                                <p:cTn id="77" presetID="1" presetClass="entr" presetSubtype="0" fill="hold" nodeType="withEffect">
                                  <p:stCondLst>
                                    <p:cond delay="300"/>
                                  </p:stCondLst>
                                  <p:childTnLst>
                                    <p:set>
                                      <p:cBhvr>
                                        <p:cTn id="78" dur="1" fill="hold">
                                          <p:stCondLst>
                                            <p:cond delay="0"/>
                                          </p:stCondLst>
                                        </p:cTn>
                                        <p:tgtEl>
                                          <p:spTgt spid="50"/>
                                        </p:tgtEl>
                                        <p:attrNameLst>
                                          <p:attrName>style.visibility</p:attrName>
                                        </p:attrNameLst>
                                      </p:cBhvr>
                                      <p:to>
                                        <p:strVal val="visible"/>
                                      </p:to>
                                    </p:set>
                                  </p:childTnLst>
                                </p:cTn>
                              </p:par>
                              <p:par>
                                <p:cTn id="79" presetID="53" presetClass="entr" presetSubtype="16" fill="hold" nodeType="withEffect">
                                  <p:stCondLst>
                                    <p:cond delay="300"/>
                                  </p:stCondLst>
                                  <p:childTnLst>
                                    <p:set>
                                      <p:cBhvr>
                                        <p:cTn id="80" dur="1" fill="hold">
                                          <p:stCondLst>
                                            <p:cond delay="0"/>
                                          </p:stCondLst>
                                        </p:cTn>
                                        <p:tgtEl>
                                          <p:spTgt spid="50"/>
                                        </p:tgtEl>
                                        <p:attrNameLst>
                                          <p:attrName>style.visibility</p:attrName>
                                        </p:attrNameLst>
                                      </p:cBhvr>
                                      <p:to>
                                        <p:strVal val="visible"/>
                                      </p:to>
                                    </p:set>
                                    <p:anim calcmode="lin" valueType="num">
                                      <p:cBhvr>
                                        <p:cTn id="81" dur="1000" fill="hold"/>
                                        <p:tgtEl>
                                          <p:spTgt spid="50"/>
                                        </p:tgtEl>
                                        <p:attrNameLst>
                                          <p:attrName>ppt_w</p:attrName>
                                        </p:attrNameLst>
                                      </p:cBhvr>
                                      <p:tavLst>
                                        <p:tav tm="0">
                                          <p:val>
                                            <p:fltVal val="0"/>
                                          </p:val>
                                        </p:tav>
                                        <p:tav tm="100000">
                                          <p:val>
                                            <p:strVal val="#ppt_w"/>
                                          </p:val>
                                        </p:tav>
                                      </p:tavLst>
                                    </p:anim>
                                    <p:anim calcmode="lin" valueType="num">
                                      <p:cBhvr>
                                        <p:cTn id="82" dur="1000" fill="hold"/>
                                        <p:tgtEl>
                                          <p:spTgt spid="50"/>
                                        </p:tgtEl>
                                        <p:attrNameLst>
                                          <p:attrName>ppt_h</p:attrName>
                                        </p:attrNameLst>
                                      </p:cBhvr>
                                      <p:tavLst>
                                        <p:tav tm="0">
                                          <p:val>
                                            <p:fltVal val="0"/>
                                          </p:val>
                                        </p:tav>
                                        <p:tav tm="100000">
                                          <p:val>
                                            <p:strVal val="#ppt_h"/>
                                          </p:val>
                                        </p:tav>
                                      </p:tavLst>
                                    </p:anim>
                                    <p:animEffect transition="in" filter="fade">
                                      <p:cBhvr>
                                        <p:cTn id="83" dur="1000"/>
                                        <p:tgtEl>
                                          <p:spTgt spid="50"/>
                                        </p:tgtEl>
                                      </p:cBhvr>
                                    </p:animEffect>
                                  </p:childTnLst>
                                </p:cTn>
                              </p:par>
                              <p:par>
                                <p:cTn id="84" presetID="64" presetClass="path" presetSubtype="0" fill="hold" nodeType="withEffect">
                                  <p:stCondLst>
                                    <p:cond delay="300"/>
                                  </p:stCondLst>
                                  <p:childTnLst>
                                    <p:animMotion origin="layout" path="M -8.33333E-7 3.20988E-6 L 1.0349 -0.87346 " pathEditMode="relative" rAng="0" ptsTypes="AA">
                                      <p:cBhvr>
                                        <p:cTn id="85" dur="1000" spd="-100000" fill="hold"/>
                                        <p:tgtEl>
                                          <p:spTgt spid="50"/>
                                        </p:tgtEl>
                                        <p:attrNameLst>
                                          <p:attrName>ppt_x</p:attrName>
                                          <p:attrName>ppt_y</p:attrName>
                                        </p:attrNameLst>
                                      </p:cBhvr>
                                      <p:rCtr x="51736" y="-43673"/>
                                    </p:animMotion>
                                  </p:childTnLst>
                                </p:cTn>
                              </p:par>
                              <p:par>
                                <p:cTn id="86" presetID="1" presetClass="entr" presetSubtype="0" fill="hold" nodeType="withEffect">
                                  <p:stCondLst>
                                    <p:cond delay="200"/>
                                  </p:stCondLst>
                                  <p:childTnLst>
                                    <p:set>
                                      <p:cBhvr>
                                        <p:cTn id="87" dur="1" fill="hold">
                                          <p:stCondLst>
                                            <p:cond delay="0"/>
                                          </p:stCondLst>
                                        </p:cTn>
                                        <p:tgtEl>
                                          <p:spTgt spid="54"/>
                                        </p:tgtEl>
                                        <p:attrNameLst>
                                          <p:attrName>style.visibility</p:attrName>
                                        </p:attrNameLst>
                                      </p:cBhvr>
                                      <p:to>
                                        <p:strVal val="visible"/>
                                      </p:to>
                                    </p:set>
                                  </p:childTnLst>
                                </p:cTn>
                              </p:par>
                              <p:par>
                                <p:cTn id="88" presetID="53" presetClass="entr" presetSubtype="16" fill="hold" nodeType="withEffect">
                                  <p:stCondLst>
                                    <p:cond delay="200"/>
                                  </p:stCondLst>
                                  <p:childTnLst>
                                    <p:set>
                                      <p:cBhvr>
                                        <p:cTn id="89" dur="1" fill="hold">
                                          <p:stCondLst>
                                            <p:cond delay="0"/>
                                          </p:stCondLst>
                                        </p:cTn>
                                        <p:tgtEl>
                                          <p:spTgt spid="54"/>
                                        </p:tgtEl>
                                        <p:attrNameLst>
                                          <p:attrName>style.visibility</p:attrName>
                                        </p:attrNameLst>
                                      </p:cBhvr>
                                      <p:to>
                                        <p:strVal val="visible"/>
                                      </p:to>
                                    </p:set>
                                    <p:anim calcmode="lin" valueType="num">
                                      <p:cBhvr>
                                        <p:cTn id="90" dur="1000" fill="hold"/>
                                        <p:tgtEl>
                                          <p:spTgt spid="54"/>
                                        </p:tgtEl>
                                        <p:attrNameLst>
                                          <p:attrName>ppt_w</p:attrName>
                                        </p:attrNameLst>
                                      </p:cBhvr>
                                      <p:tavLst>
                                        <p:tav tm="0">
                                          <p:val>
                                            <p:fltVal val="0"/>
                                          </p:val>
                                        </p:tav>
                                        <p:tav tm="100000">
                                          <p:val>
                                            <p:strVal val="#ppt_w"/>
                                          </p:val>
                                        </p:tav>
                                      </p:tavLst>
                                    </p:anim>
                                    <p:anim calcmode="lin" valueType="num">
                                      <p:cBhvr>
                                        <p:cTn id="91" dur="1000" fill="hold"/>
                                        <p:tgtEl>
                                          <p:spTgt spid="54"/>
                                        </p:tgtEl>
                                        <p:attrNameLst>
                                          <p:attrName>ppt_h</p:attrName>
                                        </p:attrNameLst>
                                      </p:cBhvr>
                                      <p:tavLst>
                                        <p:tav tm="0">
                                          <p:val>
                                            <p:fltVal val="0"/>
                                          </p:val>
                                        </p:tav>
                                        <p:tav tm="100000">
                                          <p:val>
                                            <p:strVal val="#ppt_h"/>
                                          </p:val>
                                        </p:tav>
                                      </p:tavLst>
                                    </p:anim>
                                    <p:animEffect transition="in" filter="fade">
                                      <p:cBhvr>
                                        <p:cTn id="92" dur="1000"/>
                                        <p:tgtEl>
                                          <p:spTgt spid="54"/>
                                        </p:tgtEl>
                                      </p:cBhvr>
                                    </p:animEffect>
                                  </p:childTnLst>
                                </p:cTn>
                              </p:par>
                              <p:par>
                                <p:cTn id="93" presetID="64" presetClass="path" presetSubtype="0" fill="hold" nodeType="withEffect">
                                  <p:stCondLst>
                                    <p:cond delay="200"/>
                                  </p:stCondLst>
                                  <p:childTnLst>
                                    <p:animMotion origin="layout" path="M 3.05556E-6 3.44146E-6 L -0.64115 -0.94965 " pathEditMode="relative" rAng="0" ptsTypes="AA">
                                      <p:cBhvr>
                                        <p:cTn id="94" dur="1000" spd="-100000" fill="hold"/>
                                        <p:tgtEl>
                                          <p:spTgt spid="54"/>
                                        </p:tgtEl>
                                        <p:attrNameLst>
                                          <p:attrName>ppt_x</p:attrName>
                                          <p:attrName>ppt_y</p:attrName>
                                        </p:attrNameLst>
                                      </p:cBhvr>
                                      <p:rCtr x="-32066" y="-47482"/>
                                    </p:animMotion>
                                  </p:childTnLst>
                                </p:cTn>
                              </p:par>
                              <p:par>
                                <p:cTn id="95" presetID="1" presetClass="entr" presetSubtype="0" fill="hold" grpId="0" nodeType="withEffect">
                                  <p:stCondLst>
                                    <p:cond delay="200"/>
                                  </p:stCondLst>
                                  <p:childTnLst>
                                    <p:set>
                                      <p:cBhvr>
                                        <p:cTn id="96" dur="1" fill="hold">
                                          <p:stCondLst>
                                            <p:cond delay="0"/>
                                          </p:stCondLst>
                                        </p:cTn>
                                        <p:tgtEl>
                                          <p:spTgt spid="57"/>
                                        </p:tgtEl>
                                        <p:attrNameLst>
                                          <p:attrName>style.visibility</p:attrName>
                                        </p:attrNameLst>
                                      </p:cBhvr>
                                      <p:to>
                                        <p:strVal val="visible"/>
                                      </p:to>
                                    </p:set>
                                  </p:childTnLst>
                                </p:cTn>
                              </p:par>
                              <p:par>
                                <p:cTn id="97" presetID="53" presetClass="entr" presetSubtype="16" fill="hold" grpId="1" nodeType="withEffect">
                                  <p:stCondLst>
                                    <p:cond delay="200"/>
                                  </p:stCondLst>
                                  <p:childTnLst>
                                    <p:set>
                                      <p:cBhvr>
                                        <p:cTn id="98" dur="1" fill="hold">
                                          <p:stCondLst>
                                            <p:cond delay="0"/>
                                          </p:stCondLst>
                                        </p:cTn>
                                        <p:tgtEl>
                                          <p:spTgt spid="57"/>
                                        </p:tgtEl>
                                        <p:attrNameLst>
                                          <p:attrName>style.visibility</p:attrName>
                                        </p:attrNameLst>
                                      </p:cBhvr>
                                      <p:to>
                                        <p:strVal val="visible"/>
                                      </p:to>
                                    </p:set>
                                    <p:anim calcmode="lin" valueType="num">
                                      <p:cBhvr>
                                        <p:cTn id="99" dur="1000" fill="hold"/>
                                        <p:tgtEl>
                                          <p:spTgt spid="57"/>
                                        </p:tgtEl>
                                        <p:attrNameLst>
                                          <p:attrName>ppt_w</p:attrName>
                                        </p:attrNameLst>
                                      </p:cBhvr>
                                      <p:tavLst>
                                        <p:tav tm="0">
                                          <p:val>
                                            <p:fltVal val="0"/>
                                          </p:val>
                                        </p:tav>
                                        <p:tav tm="100000">
                                          <p:val>
                                            <p:strVal val="#ppt_w"/>
                                          </p:val>
                                        </p:tav>
                                      </p:tavLst>
                                    </p:anim>
                                    <p:anim calcmode="lin" valueType="num">
                                      <p:cBhvr>
                                        <p:cTn id="100" dur="1000" fill="hold"/>
                                        <p:tgtEl>
                                          <p:spTgt spid="57"/>
                                        </p:tgtEl>
                                        <p:attrNameLst>
                                          <p:attrName>ppt_h</p:attrName>
                                        </p:attrNameLst>
                                      </p:cBhvr>
                                      <p:tavLst>
                                        <p:tav tm="0">
                                          <p:val>
                                            <p:fltVal val="0"/>
                                          </p:val>
                                        </p:tav>
                                        <p:tav tm="100000">
                                          <p:val>
                                            <p:strVal val="#ppt_h"/>
                                          </p:val>
                                        </p:tav>
                                      </p:tavLst>
                                    </p:anim>
                                    <p:animEffect transition="in" filter="fade">
                                      <p:cBhvr>
                                        <p:cTn id="101" dur="1000"/>
                                        <p:tgtEl>
                                          <p:spTgt spid="57"/>
                                        </p:tgtEl>
                                      </p:cBhvr>
                                    </p:animEffect>
                                  </p:childTnLst>
                                </p:cTn>
                              </p:par>
                              <p:par>
                                <p:cTn id="102" presetID="64" presetClass="path" presetSubtype="0" fill="hold" grpId="2" nodeType="withEffect">
                                  <p:stCondLst>
                                    <p:cond delay="200"/>
                                  </p:stCondLst>
                                  <p:childTnLst>
                                    <p:animMotion origin="layout" path="M 4.44444E-6 4.5679E-6 L 0.45434 0.4966 " pathEditMode="relative" rAng="0" ptsTypes="AA">
                                      <p:cBhvr>
                                        <p:cTn id="103" dur="1000" spd="-100000" fill="hold"/>
                                        <p:tgtEl>
                                          <p:spTgt spid="57"/>
                                        </p:tgtEl>
                                        <p:attrNameLst>
                                          <p:attrName>ppt_x</p:attrName>
                                          <p:attrName>ppt_y</p:attrName>
                                        </p:attrNameLst>
                                      </p:cBhvr>
                                      <p:rCtr x="22708" y="24815"/>
                                    </p:animMotion>
                                  </p:childTnLst>
                                </p:cTn>
                              </p:par>
                              <p:par>
                                <p:cTn id="104" presetID="1" presetClass="entr" presetSubtype="0" fill="hold" grpId="0" nodeType="withEffect">
                                  <p:stCondLst>
                                    <p:cond delay="200"/>
                                  </p:stCondLst>
                                  <p:childTnLst>
                                    <p:set>
                                      <p:cBhvr>
                                        <p:cTn id="105" dur="1" fill="hold">
                                          <p:stCondLst>
                                            <p:cond delay="0"/>
                                          </p:stCondLst>
                                        </p:cTn>
                                        <p:tgtEl>
                                          <p:spTgt spid="60"/>
                                        </p:tgtEl>
                                        <p:attrNameLst>
                                          <p:attrName>style.visibility</p:attrName>
                                        </p:attrNameLst>
                                      </p:cBhvr>
                                      <p:to>
                                        <p:strVal val="visible"/>
                                      </p:to>
                                    </p:set>
                                  </p:childTnLst>
                                </p:cTn>
                              </p:par>
                              <p:par>
                                <p:cTn id="106" presetID="53" presetClass="entr" presetSubtype="16" fill="hold" grpId="1" nodeType="withEffect">
                                  <p:stCondLst>
                                    <p:cond delay="200"/>
                                  </p:stCondLst>
                                  <p:childTnLst>
                                    <p:set>
                                      <p:cBhvr>
                                        <p:cTn id="107" dur="1" fill="hold">
                                          <p:stCondLst>
                                            <p:cond delay="0"/>
                                          </p:stCondLst>
                                        </p:cTn>
                                        <p:tgtEl>
                                          <p:spTgt spid="60"/>
                                        </p:tgtEl>
                                        <p:attrNameLst>
                                          <p:attrName>style.visibility</p:attrName>
                                        </p:attrNameLst>
                                      </p:cBhvr>
                                      <p:to>
                                        <p:strVal val="visible"/>
                                      </p:to>
                                    </p:set>
                                    <p:anim calcmode="lin" valueType="num">
                                      <p:cBhvr>
                                        <p:cTn id="108" dur="1000" fill="hold"/>
                                        <p:tgtEl>
                                          <p:spTgt spid="60"/>
                                        </p:tgtEl>
                                        <p:attrNameLst>
                                          <p:attrName>ppt_w</p:attrName>
                                        </p:attrNameLst>
                                      </p:cBhvr>
                                      <p:tavLst>
                                        <p:tav tm="0">
                                          <p:val>
                                            <p:fltVal val="0"/>
                                          </p:val>
                                        </p:tav>
                                        <p:tav tm="100000">
                                          <p:val>
                                            <p:strVal val="#ppt_w"/>
                                          </p:val>
                                        </p:tav>
                                      </p:tavLst>
                                    </p:anim>
                                    <p:anim calcmode="lin" valueType="num">
                                      <p:cBhvr>
                                        <p:cTn id="109" dur="1000" fill="hold"/>
                                        <p:tgtEl>
                                          <p:spTgt spid="60"/>
                                        </p:tgtEl>
                                        <p:attrNameLst>
                                          <p:attrName>ppt_h</p:attrName>
                                        </p:attrNameLst>
                                      </p:cBhvr>
                                      <p:tavLst>
                                        <p:tav tm="0">
                                          <p:val>
                                            <p:fltVal val="0"/>
                                          </p:val>
                                        </p:tav>
                                        <p:tav tm="100000">
                                          <p:val>
                                            <p:strVal val="#ppt_h"/>
                                          </p:val>
                                        </p:tav>
                                      </p:tavLst>
                                    </p:anim>
                                    <p:animEffect transition="in" filter="fade">
                                      <p:cBhvr>
                                        <p:cTn id="110" dur="1000"/>
                                        <p:tgtEl>
                                          <p:spTgt spid="60"/>
                                        </p:tgtEl>
                                      </p:cBhvr>
                                    </p:animEffect>
                                  </p:childTnLst>
                                </p:cTn>
                              </p:par>
                              <p:par>
                                <p:cTn id="111" presetID="64" presetClass="path" presetSubtype="0" fill="hold" grpId="2" nodeType="withEffect">
                                  <p:stCondLst>
                                    <p:cond delay="200"/>
                                  </p:stCondLst>
                                  <p:childTnLst>
                                    <p:animMotion origin="layout" path="M -2.5E-6 1.7284E-6 L 0.19358 -0.5429 " pathEditMode="relative" rAng="0" ptsTypes="AA">
                                      <p:cBhvr>
                                        <p:cTn id="112" dur="1000" spd="-100000" fill="hold"/>
                                        <p:tgtEl>
                                          <p:spTgt spid="60"/>
                                        </p:tgtEl>
                                        <p:attrNameLst>
                                          <p:attrName>ppt_x</p:attrName>
                                          <p:attrName>ppt_y</p:attrName>
                                        </p:attrNameLst>
                                      </p:cBhvr>
                                      <p:rCtr x="9670" y="-27160"/>
                                    </p:animMotion>
                                  </p:childTnLst>
                                </p:cTn>
                              </p:par>
                            </p:childTnLst>
                          </p:cTn>
                        </p:par>
                        <p:par>
                          <p:cTn id="113" fill="hold">
                            <p:stCondLst>
                              <p:cond delay="400"/>
                            </p:stCondLst>
                            <p:childTnLst>
                              <p:par>
                                <p:cTn id="114" presetID="10" presetClass="entr" presetSubtype="0" fill="hold" grpId="0" nodeType="afterEffect">
                                  <p:stCondLst>
                                    <p:cond delay="0"/>
                                  </p:stCondLst>
                                  <p:iterate type="lt">
                                    <p:tmPct val="0"/>
                                  </p:iterate>
                                  <p:childTnLst>
                                    <p:set>
                                      <p:cBhvr>
                                        <p:cTn id="115" dur="1" fill="hold">
                                          <p:stCondLst>
                                            <p:cond delay="0"/>
                                          </p:stCondLst>
                                        </p:cTn>
                                        <p:tgtEl>
                                          <p:spTgt spid="45"/>
                                        </p:tgtEl>
                                        <p:attrNameLst>
                                          <p:attrName>style.visibility</p:attrName>
                                        </p:attrNameLst>
                                      </p:cBhvr>
                                      <p:to>
                                        <p:strVal val="visible"/>
                                      </p:to>
                                    </p:set>
                                    <p:animEffect transition="in" filter="fade">
                                      <p:cBhvr>
                                        <p:cTn id="116" dur="500"/>
                                        <p:tgtEl>
                                          <p:spTgt spid="45"/>
                                        </p:tgtEl>
                                      </p:cBhvr>
                                    </p:animEffect>
                                  </p:childTnLst>
                                </p:cTn>
                              </p:par>
                            </p:childTnLst>
                          </p:cTn>
                        </p:par>
                        <p:par>
                          <p:cTn id="117" fill="hold">
                            <p:stCondLst>
                              <p:cond delay="1899"/>
                            </p:stCondLst>
                            <p:childTnLst>
                              <p:par>
                                <p:cTn id="118" presetID="34" presetClass="emph" presetSubtype="0" fill="hold" grpId="1" nodeType="afterEffect">
                                  <p:stCondLst>
                                    <p:cond delay="0"/>
                                  </p:stCondLst>
                                  <p:iterate type="lt">
                                    <p:tmPct val="10000"/>
                                  </p:iterate>
                                  <p:childTnLst>
                                    <p:animMotion origin="layout" path="M 0.0 0.0 L 0.0 -0.07213" pathEditMode="relative" ptsTypes="">
                                      <p:cBhvr>
                                        <p:cTn id="119" dur="250" accel="50000" decel="50000" autoRev="1" fill="hold">
                                          <p:stCondLst>
                                            <p:cond delay="0"/>
                                          </p:stCondLst>
                                        </p:cTn>
                                        <p:tgtEl>
                                          <p:spTgt spid="45"/>
                                        </p:tgtEl>
                                        <p:attrNameLst>
                                          <p:attrName>ppt_x</p:attrName>
                                          <p:attrName>ppt_y</p:attrName>
                                        </p:attrNameLst>
                                      </p:cBhvr>
                                    </p:animMotion>
                                    <p:animRot by="1500000">
                                      <p:cBhvr>
                                        <p:cTn id="120" dur="125" fill="hold">
                                          <p:stCondLst>
                                            <p:cond delay="0"/>
                                          </p:stCondLst>
                                        </p:cTn>
                                        <p:tgtEl>
                                          <p:spTgt spid="45"/>
                                        </p:tgtEl>
                                        <p:attrNameLst>
                                          <p:attrName>r</p:attrName>
                                        </p:attrNameLst>
                                      </p:cBhvr>
                                    </p:animRot>
                                    <p:animRot by="-1500000">
                                      <p:cBhvr>
                                        <p:cTn id="121" dur="125" fill="hold">
                                          <p:stCondLst>
                                            <p:cond delay="125"/>
                                          </p:stCondLst>
                                        </p:cTn>
                                        <p:tgtEl>
                                          <p:spTgt spid="45"/>
                                        </p:tgtEl>
                                        <p:attrNameLst>
                                          <p:attrName>r</p:attrName>
                                        </p:attrNameLst>
                                      </p:cBhvr>
                                    </p:animRot>
                                    <p:animRot by="-1500000">
                                      <p:cBhvr>
                                        <p:cTn id="122" dur="125" fill="hold">
                                          <p:stCondLst>
                                            <p:cond delay="250"/>
                                          </p:stCondLst>
                                        </p:cTn>
                                        <p:tgtEl>
                                          <p:spTgt spid="45"/>
                                        </p:tgtEl>
                                        <p:attrNameLst>
                                          <p:attrName>r</p:attrName>
                                        </p:attrNameLst>
                                      </p:cBhvr>
                                    </p:animRot>
                                    <p:animRot by="1500000">
                                      <p:cBhvr>
                                        <p:cTn id="123" dur="125" fill="hold">
                                          <p:stCondLst>
                                            <p:cond delay="375"/>
                                          </p:stCondLst>
                                        </p:cTn>
                                        <p:tgtEl>
                                          <p:spTgt spid="45"/>
                                        </p:tgtEl>
                                        <p:attrNameLst>
                                          <p:attrName>r</p:attrName>
                                        </p:attrNameLst>
                                      </p:cBhvr>
                                    </p:animRot>
                                  </p:childTnLst>
                                </p:cTn>
                              </p:par>
                            </p:childTnLst>
                          </p:cTn>
                        </p:par>
                        <p:par>
                          <p:cTn id="124" fill="hold">
                            <p:stCondLst>
                              <p:cond delay="2650"/>
                            </p:stCondLst>
                            <p:childTnLst>
                              <p:par>
                                <p:cTn id="125" presetID="10" presetClass="entr" presetSubtype="0" fill="hold" grpId="0" nodeType="afterEffect">
                                  <p:stCondLst>
                                    <p:cond delay="0"/>
                                  </p:stCondLst>
                                  <p:childTnLst>
                                    <p:set>
                                      <p:cBhvr>
                                        <p:cTn id="126" dur="1" fill="hold">
                                          <p:stCondLst>
                                            <p:cond delay="0"/>
                                          </p:stCondLst>
                                        </p:cTn>
                                        <p:tgtEl>
                                          <p:spTgt spid="63"/>
                                        </p:tgtEl>
                                        <p:attrNameLst>
                                          <p:attrName>style.visibility</p:attrName>
                                        </p:attrNameLst>
                                      </p:cBhvr>
                                      <p:to>
                                        <p:strVal val="visible"/>
                                      </p:to>
                                    </p:set>
                                    <p:animEffect transition="in" filter="fade">
                                      <p:cBhvr>
                                        <p:cTn id="127" dur="2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37" grpId="1" bldLvl="0" animBg="1"/>
      <p:bldP spid="37" grpId="2" bldLvl="0" animBg="1"/>
      <p:bldP spid="44" grpId="0" bldLvl="0" animBg="1"/>
      <p:bldP spid="44" grpId="1" bldLvl="0" animBg="1"/>
      <p:bldP spid="44" grpId="2" bldLvl="0" animBg="1"/>
      <p:bldP spid="45" grpId="0" bldLvl="0" animBg="1"/>
      <p:bldP spid="45" grpId="1" bldLvl="0" animBg="1"/>
      <p:bldP spid="46" grpId="0" bldLvl="0" animBg="1"/>
      <p:bldP spid="46" grpId="1" bldLvl="0" animBg="1"/>
      <p:bldP spid="46" grpId="2" bldLvl="0" animBg="1"/>
      <p:bldP spid="53" grpId="0" bldLvl="0" animBg="1"/>
      <p:bldP spid="53" grpId="1" bldLvl="0" animBg="1"/>
      <p:bldP spid="53" grpId="2" bldLvl="0" animBg="1"/>
      <p:bldP spid="57" grpId="0" bldLvl="0" animBg="1"/>
      <p:bldP spid="57" grpId="1" bldLvl="0" animBg="1"/>
      <p:bldP spid="57" grpId="2" bldLvl="0" animBg="1"/>
      <p:bldP spid="60" grpId="0" bldLvl="0" animBg="1"/>
      <p:bldP spid="60" grpId="1" bldLvl="0" animBg="1"/>
      <p:bldP spid="60" grpId="2" bldLvl="0" animBg="1"/>
      <p:bldP spid="6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 name="文本框 44"/>
          <p:cNvSpPr txBox="1"/>
          <p:nvPr/>
        </p:nvSpPr>
        <p:spPr>
          <a:xfrm>
            <a:off x="3901042" y="2928942"/>
            <a:ext cx="1824538" cy="584775"/>
          </a:xfrm>
          <a:prstGeom prst="rect">
            <a:avLst/>
          </a:prstGeom>
          <a:noFill/>
        </p:spPr>
        <p:txBody>
          <a:bodyPr wrap="none" rtlCol="0">
            <a:spAutoFit/>
          </a:bodyPr>
          <a:p>
            <a:r>
              <a:rPr lang="en-US" altLang="zh-CN" sz="3200" dirty="0">
                <a:solidFill>
                  <a:schemeClr val="tx1">
                    <a:lumMod val="75000"/>
                    <a:lumOff val="25000"/>
                  </a:schemeClr>
                </a:solidFill>
              </a:rPr>
              <a:t>Contents</a:t>
            </a:r>
            <a:endParaRPr lang="zh-CN" altLang="en-US" sz="3200" dirty="0">
              <a:solidFill>
                <a:schemeClr val="tx1">
                  <a:lumMod val="75000"/>
                  <a:lumOff val="25000"/>
                </a:schemeClr>
              </a:solidFill>
            </a:endParaRPr>
          </a:p>
        </p:txBody>
      </p:sp>
      <p:sp>
        <p:nvSpPr>
          <p:cNvPr id="46" name="文本框 45"/>
          <p:cNvSpPr txBox="1"/>
          <p:nvPr/>
        </p:nvSpPr>
        <p:spPr>
          <a:xfrm>
            <a:off x="2124504" y="2716189"/>
            <a:ext cx="1587294" cy="830997"/>
          </a:xfrm>
          <a:prstGeom prst="rect">
            <a:avLst/>
          </a:prstGeom>
          <a:noFill/>
        </p:spPr>
        <p:txBody>
          <a:bodyPr wrap="none" rtlCol="0">
            <a:spAutoFit/>
          </a:bodyPr>
          <a:p>
            <a:r>
              <a:rPr lang="zh-CN" altLang="en-US" sz="4800" b="1" dirty="0">
                <a:solidFill>
                  <a:srgbClr val="1C2530"/>
                </a:solidFill>
              </a:rPr>
              <a:t>目 录</a:t>
            </a:r>
            <a:endParaRPr lang="zh-CN" altLang="en-US" sz="4800" b="1" dirty="0">
              <a:solidFill>
                <a:srgbClr val="1C2530"/>
              </a:solidFill>
            </a:endParaRPr>
          </a:p>
        </p:txBody>
      </p:sp>
      <p:cxnSp>
        <p:nvCxnSpPr>
          <p:cNvPr id="11" name="直接连接符 10"/>
          <p:cNvCxnSpPr/>
          <p:nvPr/>
        </p:nvCxnSpPr>
        <p:spPr>
          <a:xfrm>
            <a:off x="3789288" y="2908267"/>
            <a:ext cx="0" cy="48223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6894195" y="2397125"/>
            <a:ext cx="455295" cy="453390"/>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369695" y="2829560"/>
            <a:ext cx="630555" cy="639445"/>
            <a:chOff x="304800" y="673100"/>
            <a:chExt cx="4000500" cy="4000500"/>
          </a:xfrm>
          <a:effectLst>
            <a:outerShdw blurRad="381000" dist="152400" dir="8100000" algn="tr" rotWithShape="0">
              <a:prstClr val="black">
                <a:alpha val="7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47" name="椭圆 4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5" name="组合 34"/>
          <p:cNvGrpSpPr/>
          <p:nvPr/>
        </p:nvGrpSpPr>
        <p:grpSpPr>
          <a:xfrm>
            <a:off x="7590836" y="3970864"/>
            <a:ext cx="1337865" cy="583565"/>
            <a:chOff x="6430782" y="1196311"/>
            <a:chExt cx="1337865" cy="583565"/>
          </a:xfrm>
        </p:grpSpPr>
        <p:grpSp>
          <p:nvGrpSpPr>
            <p:cNvPr id="36" name="组合 35"/>
            <p:cNvGrpSpPr/>
            <p:nvPr/>
          </p:nvGrpSpPr>
          <p:grpSpPr>
            <a:xfrm>
              <a:off x="6884727" y="1288868"/>
              <a:ext cx="883920" cy="439913"/>
              <a:chOff x="1943100" y="3039847"/>
              <a:chExt cx="883920" cy="439913"/>
            </a:xfrm>
          </p:grpSpPr>
          <p:sp>
            <p:nvSpPr>
              <p:cNvPr id="38" name="文本框 37"/>
              <p:cNvSpPr txBox="1"/>
              <p:nvPr/>
            </p:nvSpPr>
            <p:spPr>
              <a:xfrm>
                <a:off x="1965325" y="3039847"/>
                <a:ext cx="861695" cy="398780"/>
              </a:xfrm>
              <a:prstGeom prst="rect">
                <a:avLst/>
              </a:prstGeom>
              <a:noFill/>
            </p:spPr>
            <p:txBody>
              <a:bodyPr wrap="none" rtlCol="0">
                <a:spAutoFit/>
                <a:scene3d>
                  <a:camera prst="orthographicFront"/>
                  <a:lightRig rig="threePt" dir="t"/>
                </a:scene3d>
                <a:sp3d contourW="12700"/>
              </a:bodyPr>
              <a:p>
                <a:r>
                  <a:rPr lang="en-US" altLang="zh-CN" sz="2000" b="1" spc="300" dirty="0">
                    <a:solidFill>
                      <a:schemeClr val="tx1">
                        <a:lumMod val="75000"/>
                        <a:lumOff val="25000"/>
                      </a:schemeClr>
                    </a:solidFill>
                  </a:rPr>
                  <a:t>Q&amp;A</a:t>
                </a:r>
                <a:endParaRPr lang="en-US" altLang="zh-CN" sz="2000" b="1" spc="300" dirty="0">
                  <a:solidFill>
                    <a:schemeClr val="tx1">
                      <a:lumMod val="75000"/>
                      <a:lumOff val="25000"/>
                    </a:schemeClr>
                  </a:solidFill>
                </a:endParaRPr>
              </a:p>
            </p:txBody>
          </p:sp>
          <p:sp>
            <p:nvSpPr>
              <p:cNvPr id="39" name="文本框 38"/>
              <p:cNvSpPr txBox="1"/>
              <p:nvPr/>
            </p:nvSpPr>
            <p:spPr>
              <a:xfrm>
                <a:off x="1943100" y="3264316"/>
                <a:ext cx="184731" cy="215444"/>
              </a:xfrm>
              <a:prstGeom prst="rect">
                <a:avLst/>
              </a:prstGeom>
              <a:noFill/>
            </p:spPr>
            <p:txBody>
              <a:bodyPr wrap="none" rtlCol="0">
                <a:spAutoFit/>
                <a:scene3d>
                  <a:camera prst="orthographicFront"/>
                  <a:lightRig rig="threePt" dir="t"/>
                </a:scene3d>
                <a:sp3d contourW="12700"/>
              </a:bodyPr>
              <a:p>
                <a:endParaRPr lang="zh-CN" altLang="en-US" sz="800" dirty="0">
                  <a:solidFill>
                    <a:schemeClr val="tx1">
                      <a:lumMod val="75000"/>
                      <a:lumOff val="25000"/>
                    </a:schemeClr>
                  </a:solidFill>
                </a:endParaRPr>
              </a:p>
            </p:txBody>
          </p:sp>
        </p:grpSp>
        <p:sp>
          <p:nvSpPr>
            <p:cNvPr id="37" name="文本框 36"/>
            <p:cNvSpPr txBox="1"/>
            <p:nvPr/>
          </p:nvSpPr>
          <p:spPr>
            <a:xfrm>
              <a:off x="6430782" y="1196311"/>
              <a:ext cx="521970" cy="583565"/>
            </a:xfrm>
            <a:prstGeom prst="rect">
              <a:avLst/>
            </a:prstGeom>
            <a:noFill/>
          </p:spPr>
          <p:txBody>
            <a:bodyPr wrap="none" rtlCol="0">
              <a:spAutoFit/>
              <a:scene3d>
                <a:camera prst="orthographicFront"/>
                <a:lightRig rig="threePt" dir="t"/>
              </a:scene3d>
              <a:sp3d contourW="12700"/>
            </a:bodyPr>
            <a:p>
              <a:pPr algn="r"/>
              <a:r>
                <a:rPr lang="en-US" altLang="zh-CN" sz="3200" b="1" dirty="0">
                  <a:solidFill>
                    <a:schemeClr val="tx1">
                      <a:lumMod val="75000"/>
                      <a:lumOff val="25000"/>
                    </a:schemeClr>
                  </a:solidFill>
                </a:rPr>
                <a:t>3.</a:t>
              </a:r>
              <a:endParaRPr lang="zh-CN" altLang="en-US" sz="3200" b="1" dirty="0">
                <a:solidFill>
                  <a:schemeClr val="tx1">
                    <a:lumMod val="75000"/>
                    <a:lumOff val="25000"/>
                  </a:schemeClr>
                </a:solidFill>
              </a:endParaRPr>
            </a:p>
          </p:txBody>
        </p:sp>
      </p:grpSp>
      <p:grpSp>
        <p:nvGrpSpPr>
          <p:cNvPr id="13" name="组合 12"/>
          <p:cNvGrpSpPr/>
          <p:nvPr/>
        </p:nvGrpSpPr>
        <p:grpSpPr>
          <a:xfrm>
            <a:off x="7590790" y="3148965"/>
            <a:ext cx="2030730" cy="584835"/>
            <a:chOff x="11941" y="5067"/>
            <a:chExt cx="3198" cy="921"/>
          </a:xfrm>
        </p:grpSpPr>
        <p:sp>
          <p:nvSpPr>
            <p:cNvPr id="27" name="文本框 26"/>
            <p:cNvSpPr txBox="1"/>
            <p:nvPr/>
          </p:nvSpPr>
          <p:spPr>
            <a:xfrm>
              <a:off x="11941" y="5067"/>
              <a:ext cx="829" cy="921"/>
            </a:xfrm>
            <a:prstGeom prst="rect">
              <a:avLst/>
            </a:prstGeom>
            <a:noFill/>
          </p:spPr>
          <p:txBody>
            <a:bodyPr wrap="none" rtlCol="0">
              <a:spAutoFit/>
              <a:scene3d>
                <a:camera prst="orthographicFront"/>
                <a:lightRig rig="threePt" dir="t"/>
              </a:scene3d>
              <a:sp3d contourW="12700"/>
            </a:bodyPr>
            <a:p>
              <a:pPr algn="r"/>
              <a:r>
                <a:rPr lang="en-US" altLang="zh-CN" sz="3200" b="1" dirty="0">
                  <a:solidFill>
                    <a:schemeClr val="tx1">
                      <a:lumMod val="75000"/>
                      <a:lumOff val="25000"/>
                    </a:schemeClr>
                  </a:solidFill>
                </a:rPr>
                <a:t>2.</a:t>
              </a:r>
              <a:endParaRPr lang="zh-CN" altLang="en-US" sz="3200" b="1" dirty="0">
                <a:solidFill>
                  <a:schemeClr val="tx1">
                    <a:lumMod val="75000"/>
                    <a:lumOff val="25000"/>
                  </a:schemeClr>
                </a:solidFill>
              </a:endParaRPr>
            </a:p>
          </p:txBody>
        </p:sp>
        <p:sp>
          <p:nvSpPr>
            <p:cNvPr id="12" name="文本框 11"/>
            <p:cNvSpPr txBox="1"/>
            <p:nvPr/>
          </p:nvSpPr>
          <p:spPr>
            <a:xfrm>
              <a:off x="12691" y="5214"/>
              <a:ext cx="2448" cy="628"/>
            </a:xfrm>
            <a:prstGeom prst="rect">
              <a:avLst/>
            </a:prstGeom>
            <a:noFill/>
          </p:spPr>
          <p:txBody>
            <a:bodyPr wrap="none" rtlCol="0">
              <a:spAutoFit/>
              <a:scene3d>
                <a:camera prst="orthographicFront"/>
                <a:lightRig rig="threePt" dir="t"/>
              </a:scene3d>
              <a:sp3d contourW="12700"/>
            </a:bodyPr>
            <a:p>
              <a:r>
                <a:rPr lang="en-US" altLang="zh-CN" sz="2000" b="1" spc="300" dirty="0">
                  <a:solidFill>
                    <a:schemeClr val="tx1">
                      <a:lumMod val="75000"/>
                      <a:lumOff val="25000"/>
                    </a:schemeClr>
                  </a:solidFill>
                </a:rPr>
                <a:t>GUI&amp;</a:t>
              </a:r>
              <a:r>
                <a:rPr lang="zh-CN" altLang="en-US" sz="2000" b="1" spc="300" dirty="0">
                  <a:solidFill>
                    <a:schemeClr val="tx1">
                      <a:lumMod val="75000"/>
                      <a:lumOff val="25000"/>
                    </a:schemeClr>
                  </a:solidFill>
                </a:rPr>
                <a:t>演示</a:t>
              </a:r>
              <a:endParaRPr lang="zh-CN" altLang="en-US" sz="2000" b="1" spc="300" dirty="0">
                <a:solidFill>
                  <a:schemeClr val="tx1">
                    <a:lumMod val="75000"/>
                    <a:lumOff val="25000"/>
                  </a:schemeClr>
                </a:solidFill>
              </a:endParaRPr>
            </a:p>
          </p:txBody>
        </p:sp>
      </p:grpSp>
      <p:grpSp>
        <p:nvGrpSpPr>
          <p:cNvPr id="17" name="组合 16"/>
          <p:cNvGrpSpPr/>
          <p:nvPr/>
        </p:nvGrpSpPr>
        <p:grpSpPr>
          <a:xfrm>
            <a:off x="7590790" y="2344420"/>
            <a:ext cx="2183130" cy="584200"/>
            <a:chOff x="11994" y="3800"/>
            <a:chExt cx="3438" cy="920"/>
          </a:xfrm>
        </p:grpSpPr>
        <p:sp>
          <p:nvSpPr>
            <p:cNvPr id="10" name="文本框 9"/>
            <p:cNvSpPr txBox="1"/>
            <p:nvPr/>
          </p:nvSpPr>
          <p:spPr>
            <a:xfrm>
              <a:off x="11994" y="3800"/>
              <a:ext cx="829" cy="921"/>
            </a:xfrm>
            <a:prstGeom prst="rect">
              <a:avLst/>
            </a:prstGeom>
            <a:noFill/>
          </p:spPr>
          <p:txBody>
            <a:bodyPr wrap="none" rtlCol="0">
              <a:spAutoFit/>
              <a:scene3d>
                <a:camera prst="orthographicFront"/>
                <a:lightRig rig="threePt" dir="t"/>
              </a:scene3d>
              <a:sp3d contourW="12700"/>
            </a:bodyPr>
            <a:p>
              <a:pPr algn="r"/>
              <a:r>
                <a:rPr lang="en-US" altLang="zh-CN" sz="3200" b="1" dirty="0">
                  <a:solidFill>
                    <a:schemeClr val="tx1">
                      <a:lumMod val="75000"/>
                      <a:lumOff val="25000"/>
                    </a:schemeClr>
                  </a:solidFill>
                </a:rPr>
                <a:t>1.</a:t>
              </a:r>
              <a:endParaRPr lang="zh-CN" altLang="en-US" sz="3200" b="1" dirty="0">
                <a:solidFill>
                  <a:schemeClr val="tx1">
                    <a:lumMod val="75000"/>
                    <a:lumOff val="25000"/>
                  </a:schemeClr>
                </a:solidFill>
              </a:endParaRPr>
            </a:p>
          </p:txBody>
        </p:sp>
        <p:sp>
          <p:nvSpPr>
            <p:cNvPr id="14" name="文本框 13"/>
            <p:cNvSpPr txBox="1"/>
            <p:nvPr/>
          </p:nvSpPr>
          <p:spPr>
            <a:xfrm>
              <a:off x="12718" y="3975"/>
              <a:ext cx="2714" cy="628"/>
            </a:xfrm>
            <a:prstGeom prst="rect">
              <a:avLst/>
            </a:prstGeom>
            <a:noFill/>
          </p:spPr>
          <p:txBody>
            <a:bodyPr wrap="none" rtlCol="0">
              <a:spAutoFit/>
              <a:scene3d>
                <a:camera prst="orthographicFront"/>
                <a:lightRig rig="threePt" dir="t"/>
              </a:scene3d>
              <a:sp3d contourW="12700"/>
            </a:bodyPr>
            <a:p>
              <a:r>
                <a:rPr lang="en-US" altLang="zh-CN" sz="2000" b="1" spc="300" dirty="0">
                  <a:solidFill>
                    <a:schemeClr val="tx1">
                      <a:lumMod val="75000"/>
                      <a:lumOff val="25000"/>
                    </a:schemeClr>
                  </a:solidFill>
                </a:rPr>
                <a:t>F5</a:t>
              </a:r>
              <a:r>
                <a:rPr lang="zh-CN" altLang="en-US" sz="2000" b="1" spc="300" dirty="0">
                  <a:solidFill>
                    <a:schemeClr val="tx1">
                      <a:lumMod val="75000"/>
                      <a:lumOff val="25000"/>
                    </a:schemeClr>
                  </a:solidFill>
                </a:rPr>
                <a:t>聚团分析</a:t>
              </a:r>
              <a:endParaRPr lang="zh-CN" altLang="en-US" sz="2000" b="1" spc="300" dirty="0">
                <a:solidFill>
                  <a:schemeClr val="tx1">
                    <a:lumMod val="75000"/>
                    <a:lumOff val="25000"/>
                  </a:schemeClr>
                </a:solidFill>
              </a:endParaRPr>
            </a:p>
          </p:txBody>
        </p:sp>
      </p:grpSp>
      <p:grpSp>
        <p:nvGrpSpPr>
          <p:cNvPr id="18" name="组合 17"/>
          <p:cNvGrpSpPr/>
          <p:nvPr/>
        </p:nvGrpSpPr>
        <p:grpSpPr>
          <a:xfrm>
            <a:off x="6896100" y="3178810"/>
            <a:ext cx="473710" cy="483870"/>
            <a:chOff x="304800" y="673100"/>
            <a:chExt cx="4000500" cy="4000500"/>
          </a:xfrm>
          <a:effectLst>
            <a:outerShdw blurRad="381000" dist="152400" dir="8100000" algn="tr" rotWithShape="0">
              <a:prstClr val="black">
                <a:alpha val="7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0" name="椭圆 1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1" name="椭圆 20"/>
          <p:cNvSpPr/>
          <p:nvPr/>
        </p:nvSpPr>
        <p:spPr>
          <a:xfrm>
            <a:off x="6894195" y="4008755"/>
            <a:ext cx="455295" cy="453390"/>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1000" fill="hold"/>
                                        <p:tgtEl>
                                          <p:spTgt spid="46"/>
                                        </p:tgtEl>
                                        <p:attrNameLst>
                                          <p:attrName>ppt_w</p:attrName>
                                        </p:attrNameLst>
                                      </p:cBhvr>
                                      <p:tavLst>
                                        <p:tav tm="0">
                                          <p:val>
                                            <p:fltVal val="0"/>
                                          </p:val>
                                        </p:tav>
                                        <p:tav tm="100000">
                                          <p:val>
                                            <p:strVal val="#ppt_w"/>
                                          </p:val>
                                        </p:tav>
                                      </p:tavLst>
                                    </p:anim>
                                    <p:anim calcmode="lin" valueType="num">
                                      <p:cBhvr>
                                        <p:cTn id="8" dur="1000" fill="hold"/>
                                        <p:tgtEl>
                                          <p:spTgt spid="46"/>
                                        </p:tgtEl>
                                        <p:attrNameLst>
                                          <p:attrName>ppt_h</p:attrName>
                                        </p:attrNameLst>
                                      </p:cBhvr>
                                      <p:tavLst>
                                        <p:tav tm="0">
                                          <p:val>
                                            <p:fltVal val="0"/>
                                          </p:val>
                                        </p:tav>
                                        <p:tav tm="100000">
                                          <p:val>
                                            <p:strVal val="#ppt_h"/>
                                          </p:val>
                                        </p:tav>
                                      </p:tavLst>
                                    </p:anim>
                                    <p:anim calcmode="lin" valueType="num">
                                      <p:cBhvr>
                                        <p:cTn id="9" dur="1000" fill="hold"/>
                                        <p:tgtEl>
                                          <p:spTgt spid="46"/>
                                        </p:tgtEl>
                                        <p:attrNameLst>
                                          <p:attrName>style.rotation</p:attrName>
                                        </p:attrNameLst>
                                      </p:cBhvr>
                                      <p:tavLst>
                                        <p:tav tm="0">
                                          <p:val>
                                            <p:fltVal val="90"/>
                                          </p:val>
                                        </p:tav>
                                        <p:tav tm="100000">
                                          <p:val>
                                            <p:fltVal val="0"/>
                                          </p:val>
                                        </p:tav>
                                      </p:tavLst>
                                    </p:anim>
                                    <p:animEffect transition="in" filter="fade">
                                      <p:cBhvr>
                                        <p:cTn id="10" dur="1000"/>
                                        <p:tgtEl>
                                          <p:spTgt spid="46"/>
                                        </p:tgtEl>
                                      </p:cBhvr>
                                    </p:animEffect>
                                  </p:childTnLst>
                                </p:cTn>
                              </p:par>
                              <p:par>
                                <p:cTn id="11" presetID="31" presetClass="entr" presetSubtype="0" fill="hold" nodeType="withEffect">
                                  <p:stCondLst>
                                    <p:cond delay="0"/>
                                  </p:stCondLst>
                                  <p:childTnLst>
                                    <p:set>
                                      <p:cBhvr>
                                        <p:cTn id="12" dur="500"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 calcmode="lin" valueType="num">
                                      <p:cBhvr>
                                        <p:cTn id="15" dur="500" fill="hold"/>
                                        <p:tgtEl>
                                          <p:spTgt spid="4"/>
                                        </p:tgtEl>
                                        <p:attrNameLst>
                                          <p:attrName>style.rotation</p:attrName>
                                        </p:attrNameLst>
                                      </p:cBhvr>
                                      <p:tavLst>
                                        <p:tav tm="0">
                                          <p:val>
                                            <p:fltVal val="90"/>
                                          </p:val>
                                        </p:tav>
                                        <p:tav tm="100000">
                                          <p:val>
                                            <p:fltVal val="0"/>
                                          </p:val>
                                        </p:tav>
                                      </p:tavLst>
                                    </p:anim>
                                    <p:animEffect transition="in" filter="fade">
                                      <p:cBhvr>
                                        <p:cTn id="16" dur="500"/>
                                        <p:tgtEl>
                                          <p:spTgt spid="4"/>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p:cTn id="19" dur="1000" fill="hold"/>
                                        <p:tgtEl>
                                          <p:spTgt spid="45"/>
                                        </p:tgtEl>
                                        <p:attrNameLst>
                                          <p:attrName>ppt_w</p:attrName>
                                        </p:attrNameLst>
                                      </p:cBhvr>
                                      <p:tavLst>
                                        <p:tav tm="0">
                                          <p:val>
                                            <p:fltVal val="0"/>
                                          </p:val>
                                        </p:tav>
                                        <p:tav tm="100000">
                                          <p:val>
                                            <p:strVal val="#ppt_w"/>
                                          </p:val>
                                        </p:tav>
                                      </p:tavLst>
                                    </p:anim>
                                    <p:anim calcmode="lin" valueType="num">
                                      <p:cBhvr>
                                        <p:cTn id="20" dur="1000" fill="hold"/>
                                        <p:tgtEl>
                                          <p:spTgt spid="45"/>
                                        </p:tgtEl>
                                        <p:attrNameLst>
                                          <p:attrName>ppt_h</p:attrName>
                                        </p:attrNameLst>
                                      </p:cBhvr>
                                      <p:tavLst>
                                        <p:tav tm="0">
                                          <p:val>
                                            <p:fltVal val="0"/>
                                          </p:val>
                                        </p:tav>
                                        <p:tav tm="100000">
                                          <p:val>
                                            <p:strVal val="#ppt_h"/>
                                          </p:val>
                                        </p:tav>
                                      </p:tavLst>
                                    </p:anim>
                                    <p:anim calcmode="lin" valueType="num">
                                      <p:cBhvr>
                                        <p:cTn id="21" dur="1000" fill="hold"/>
                                        <p:tgtEl>
                                          <p:spTgt spid="45"/>
                                        </p:tgtEl>
                                        <p:attrNameLst>
                                          <p:attrName>style.rotation</p:attrName>
                                        </p:attrNameLst>
                                      </p:cBhvr>
                                      <p:tavLst>
                                        <p:tav tm="0">
                                          <p:val>
                                            <p:fltVal val="90"/>
                                          </p:val>
                                        </p:tav>
                                        <p:tav tm="100000">
                                          <p:val>
                                            <p:fltVal val="0"/>
                                          </p:val>
                                        </p:tav>
                                      </p:tavLst>
                                    </p:anim>
                                    <p:animEffect transition="in" filter="fade">
                                      <p:cBhvr>
                                        <p:cTn id="22" dur="1000"/>
                                        <p:tgtEl>
                                          <p:spTgt spid="45"/>
                                        </p:tgtEl>
                                      </p:cBhvr>
                                    </p:animEffect>
                                  </p:childTnLst>
                                </p:cTn>
                              </p:par>
                              <p:par>
                                <p:cTn id="23" presetID="22" presetClass="entr" presetSubtype="1" fill="hold" nodeType="withEffect">
                                  <p:stCondLst>
                                    <p:cond delay="25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par>
                                <p:cTn id="26" presetID="12" presetClass="entr" presetSubtype="8" fill="hold" grpId="0" nodeType="withEffect">
                                  <p:stCondLst>
                                    <p:cond delay="0"/>
                                  </p:stCondLst>
                                  <p:childTnLst>
                                    <p:set>
                                      <p:cBhvr>
                                        <p:cTn id="27" dur="1" fill="hold">
                                          <p:stCondLst>
                                            <p:cond delay="0"/>
                                          </p:stCondLst>
                                        </p:cTn>
                                        <p:tgtEl>
                                          <p:spTgt spid="105"/>
                                        </p:tgtEl>
                                        <p:attrNameLst>
                                          <p:attrName>style.visibility</p:attrName>
                                        </p:attrNameLst>
                                      </p:cBhvr>
                                      <p:to>
                                        <p:strVal val="visible"/>
                                      </p:to>
                                    </p:set>
                                    <p:anim calcmode="lin" valueType="num">
                                      <p:cBhvr additive="base">
                                        <p:cTn id="28" dur="500"/>
                                        <p:tgtEl>
                                          <p:spTgt spid="105"/>
                                        </p:tgtEl>
                                        <p:attrNameLst>
                                          <p:attrName>ppt_x</p:attrName>
                                        </p:attrNameLst>
                                      </p:cBhvr>
                                      <p:tavLst>
                                        <p:tav tm="0">
                                          <p:val>
                                            <p:strVal val="#ppt_x-#ppt_w*1.125000"/>
                                          </p:val>
                                        </p:tav>
                                        <p:tav tm="100000">
                                          <p:val>
                                            <p:strVal val="#ppt_x"/>
                                          </p:val>
                                        </p:tav>
                                      </p:tavLst>
                                    </p:anim>
                                    <p:animEffect transition="in" filter="wipe(right)">
                                      <p:cBhvr>
                                        <p:cTn id="29" dur="500"/>
                                        <p:tgtEl>
                                          <p:spTgt spid="105"/>
                                        </p:tgtEl>
                                      </p:cBhvr>
                                    </p:animEffect>
                                  </p:childTnLst>
                                </p:cTn>
                              </p:par>
                              <p:par>
                                <p:cTn id="30" presetID="12" presetClass="entr" presetSubtype="8"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p:tgtEl>
                                          <p:spTgt spid="35"/>
                                        </p:tgtEl>
                                        <p:attrNameLst>
                                          <p:attrName>ppt_x</p:attrName>
                                        </p:attrNameLst>
                                      </p:cBhvr>
                                      <p:tavLst>
                                        <p:tav tm="0">
                                          <p:val>
                                            <p:strVal val="#ppt_x-#ppt_w*1.125000"/>
                                          </p:val>
                                        </p:tav>
                                        <p:tav tm="100000">
                                          <p:val>
                                            <p:strVal val="#ppt_x"/>
                                          </p:val>
                                        </p:tav>
                                      </p:tavLst>
                                    </p:anim>
                                    <p:animEffect transition="in" filter="wipe(right)">
                                      <p:cBhvr>
                                        <p:cTn id="33" dur="500"/>
                                        <p:tgtEl>
                                          <p:spTgt spid="35"/>
                                        </p:tgtEl>
                                      </p:cBhvr>
                                    </p:animEffect>
                                  </p:childTnLst>
                                </p:cTn>
                              </p:par>
                              <p:par>
                                <p:cTn id="34" presetID="12" presetClass="entr" presetSubtype="8"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p:tgtEl>
                                          <p:spTgt spid="13"/>
                                        </p:tgtEl>
                                        <p:attrNameLst>
                                          <p:attrName>ppt_x</p:attrName>
                                        </p:attrNameLst>
                                      </p:cBhvr>
                                      <p:tavLst>
                                        <p:tav tm="0">
                                          <p:val>
                                            <p:strVal val="#ppt_x-#ppt_w*1.125000"/>
                                          </p:val>
                                        </p:tav>
                                        <p:tav tm="100000">
                                          <p:val>
                                            <p:strVal val="#ppt_x"/>
                                          </p:val>
                                        </p:tav>
                                      </p:tavLst>
                                    </p:anim>
                                    <p:animEffect transition="in" filter="wipe(right)">
                                      <p:cBhvr>
                                        <p:cTn id="37" dur="500"/>
                                        <p:tgtEl>
                                          <p:spTgt spid="13"/>
                                        </p:tgtEl>
                                      </p:cBhvr>
                                    </p:animEffect>
                                  </p:childTnLst>
                                </p:cTn>
                              </p:par>
                              <p:par>
                                <p:cTn id="38" presetID="12" presetClass="entr" presetSubtype="8"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p:tgtEl>
                                          <p:spTgt spid="17"/>
                                        </p:tgtEl>
                                        <p:attrNameLst>
                                          <p:attrName>ppt_x</p:attrName>
                                        </p:attrNameLst>
                                      </p:cBhvr>
                                      <p:tavLst>
                                        <p:tav tm="0">
                                          <p:val>
                                            <p:strVal val="#ppt_x-#ppt_w*1.125000"/>
                                          </p:val>
                                        </p:tav>
                                        <p:tav tm="100000">
                                          <p:val>
                                            <p:strVal val="#ppt_x"/>
                                          </p:val>
                                        </p:tav>
                                      </p:tavLst>
                                    </p:anim>
                                    <p:animEffect transition="in" filter="wipe(right)">
                                      <p:cBhvr>
                                        <p:cTn id="41" dur="500"/>
                                        <p:tgtEl>
                                          <p:spTgt spid="17"/>
                                        </p:tgtEl>
                                      </p:cBhvr>
                                    </p:animEffect>
                                  </p:childTnLst>
                                </p:cTn>
                              </p:par>
                              <p:par>
                                <p:cTn id="42" presetID="12" presetClass="entr" presetSubtype="8"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additive="base">
                                        <p:cTn id="44" dur="500"/>
                                        <p:tgtEl>
                                          <p:spTgt spid="18"/>
                                        </p:tgtEl>
                                        <p:attrNameLst>
                                          <p:attrName>ppt_x</p:attrName>
                                        </p:attrNameLst>
                                      </p:cBhvr>
                                      <p:tavLst>
                                        <p:tav tm="0">
                                          <p:val>
                                            <p:strVal val="#ppt_x-#ppt_w*1.125000"/>
                                          </p:val>
                                        </p:tav>
                                        <p:tav tm="100000">
                                          <p:val>
                                            <p:strVal val="#ppt_x"/>
                                          </p:val>
                                        </p:tav>
                                      </p:tavLst>
                                    </p:anim>
                                    <p:animEffect transition="in" filter="wipe(right)">
                                      <p:cBhvr>
                                        <p:cTn id="45" dur="500"/>
                                        <p:tgtEl>
                                          <p:spTgt spid="18"/>
                                        </p:tgtEl>
                                      </p:cBhvr>
                                    </p:animEffect>
                                  </p:childTnLst>
                                </p:cTn>
                              </p:par>
                              <p:par>
                                <p:cTn id="46" presetID="12" presetClass="entr" presetSubtype="8"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additive="base">
                                        <p:cTn id="48" dur="500"/>
                                        <p:tgtEl>
                                          <p:spTgt spid="21"/>
                                        </p:tgtEl>
                                        <p:attrNameLst>
                                          <p:attrName>ppt_x</p:attrName>
                                        </p:attrNameLst>
                                      </p:cBhvr>
                                      <p:tavLst>
                                        <p:tav tm="0">
                                          <p:val>
                                            <p:strVal val="#ppt_x-#ppt_w*1.125000"/>
                                          </p:val>
                                        </p:tav>
                                        <p:tav tm="100000">
                                          <p:val>
                                            <p:strVal val="#ppt_x"/>
                                          </p:val>
                                        </p:tav>
                                      </p:tavLst>
                                    </p:anim>
                                    <p:animEffect transition="in" filter="wipe(right)">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105"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 name="TextBox 43"/>
          <p:cNvSpPr txBox="1"/>
          <p:nvPr/>
        </p:nvSpPr>
        <p:spPr>
          <a:xfrm>
            <a:off x="6537448" y="2413440"/>
            <a:ext cx="1097280" cy="368300"/>
          </a:xfrm>
          <a:prstGeom prst="rect">
            <a:avLst/>
          </a:prstGeom>
          <a:noFill/>
        </p:spPr>
        <p:txBody>
          <a:bodyPr wrap="none" rtlCol="0">
            <a:spAutoFit/>
          </a:bodyPr>
          <a:p>
            <a:r>
              <a:rPr lang="zh-CN" altLang="en-US" dirty="0">
                <a:latin typeface="微软雅黑" panose="020B0503020204020204" pitchFamily="34" charset="-122"/>
                <a:ea typeface="微软雅黑" panose="020B0503020204020204" pitchFamily="34" charset="-122"/>
              </a:rPr>
              <a:t>功能要求</a:t>
            </a:r>
            <a:endParaRPr lang="zh-CN" altLang="en-US" dirty="0">
              <a:latin typeface="微软雅黑" panose="020B0503020204020204" pitchFamily="34" charset="-122"/>
              <a:ea typeface="微软雅黑" panose="020B0503020204020204" pitchFamily="34" charset="-122"/>
            </a:endParaRPr>
          </a:p>
        </p:txBody>
      </p:sp>
      <p:sp>
        <p:nvSpPr>
          <p:cNvPr id="45" name="TextBox 44"/>
          <p:cNvSpPr txBox="1"/>
          <p:nvPr/>
        </p:nvSpPr>
        <p:spPr>
          <a:xfrm>
            <a:off x="6537448" y="2860033"/>
            <a:ext cx="1554480" cy="368300"/>
          </a:xfrm>
          <a:prstGeom prst="rect">
            <a:avLst/>
          </a:prstGeom>
          <a:noFill/>
        </p:spPr>
        <p:txBody>
          <a:bodyPr wrap="none" rtlCol="0">
            <a:spAutoFit/>
          </a:bodyPr>
          <a:p>
            <a:pPr algn="l"/>
            <a:r>
              <a:rPr lang="zh-CN" altLang="en-US" dirty="0">
                <a:latin typeface="微软雅黑" panose="020B0503020204020204" pitchFamily="34" charset="-122"/>
                <a:ea typeface="微软雅黑" panose="020B0503020204020204" pitchFamily="34" charset="-122"/>
                <a:sym typeface="+mn-ea"/>
              </a:rPr>
              <a:t>朴素算法实现</a:t>
            </a:r>
            <a:endParaRPr lang="zh-CN" altLang="en-US" dirty="0">
              <a:latin typeface="微软雅黑" panose="020B0503020204020204" pitchFamily="34" charset="-122"/>
              <a:ea typeface="微软雅黑" panose="020B0503020204020204" pitchFamily="34" charset="-122"/>
            </a:endParaRPr>
          </a:p>
        </p:txBody>
      </p:sp>
      <p:sp>
        <p:nvSpPr>
          <p:cNvPr id="46" name="TextBox 45"/>
          <p:cNvSpPr txBox="1"/>
          <p:nvPr/>
        </p:nvSpPr>
        <p:spPr>
          <a:xfrm>
            <a:off x="6537448" y="3306626"/>
            <a:ext cx="1097280" cy="368300"/>
          </a:xfrm>
          <a:prstGeom prst="rect">
            <a:avLst/>
          </a:prstGeom>
          <a:noFill/>
        </p:spPr>
        <p:txBody>
          <a:bodyPr wrap="none" rtlCol="0">
            <a:spAutoFit/>
          </a:bodyPr>
          <a:p>
            <a:pPr algn="l"/>
            <a:r>
              <a:rPr lang="zh-CN" altLang="en-US" dirty="0">
                <a:latin typeface="微软雅黑" panose="020B0503020204020204" pitchFamily="34" charset="-122"/>
                <a:ea typeface="微软雅黑" panose="020B0503020204020204" pitchFamily="34" charset="-122"/>
                <a:sym typeface="+mn-ea"/>
              </a:rPr>
              <a:t>问题分析</a:t>
            </a:r>
            <a:endParaRPr lang="zh-CN" altLang="en-US" dirty="0">
              <a:latin typeface="微软雅黑" panose="020B0503020204020204" pitchFamily="34" charset="-122"/>
              <a:ea typeface="微软雅黑" panose="020B0503020204020204" pitchFamily="34" charset="-122"/>
            </a:endParaRPr>
          </a:p>
        </p:txBody>
      </p:sp>
      <p:sp>
        <p:nvSpPr>
          <p:cNvPr id="47" name="TextBox 46"/>
          <p:cNvSpPr txBox="1"/>
          <p:nvPr/>
        </p:nvSpPr>
        <p:spPr>
          <a:xfrm>
            <a:off x="6537448" y="3724642"/>
            <a:ext cx="1554480" cy="368300"/>
          </a:xfrm>
          <a:prstGeom prst="rect">
            <a:avLst/>
          </a:prstGeom>
          <a:noFill/>
        </p:spPr>
        <p:txBody>
          <a:bodyPr wrap="none" rtlCol="0">
            <a:spAutoFit/>
          </a:bodyPr>
          <a:p>
            <a:r>
              <a:rPr lang="zh-CN" altLang="en-US" dirty="0">
                <a:latin typeface="微软雅黑" panose="020B0503020204020204" pitchFamily="34" charset="-122"/>
                <a:ea typeface="微软雅黑" panose="020B0503020204020204" pitchFamily="34" charset="-122"/>
              </a:rPr>
              <a:t>近似算法实现</a:t>
            </a:r>
            <a:endParaRPr lang="zh-CN" altLang="en-US" dirty="0">
              <a:latin typeface="微软雅黑" panose="020B0503020204020204" pitchFamily="34" charset="-122"/>
              <a:ea typeface="微软雅黑" panose="020B0503020204020204" pitchFamily="34" charset="-122"/>
            </a:endParaRPr>
          </a:p>
        </p:txBody>
      </p:sp>
      <p:sp>
        <p:nvSpPr>
          <p:cNvPr id="48" name="TextBox 47"/>
          <p:cNvSpPr txBox="1"/>
          <p:nvPr/>
        </p:nvSpPr>
        <p:spPr>
          <a:xfrm>
            <a:off x="8091577" y="2460049"/>
            <a:ext cx="2194560" cy="275590"/>
          </a:xfrm>
          <a:prstGeom prst="rect">
            <a:avLst/>
          </a:prstGeom>
          <a:noFill/>
        </p:spPr>
        <p:txBody>
          <a:bodyPr wrap="none" rtlCol="0">
            <a:spAutoFit/>
          </a:bodyPr>
          <a:p>
            <a:pPr algn="ctr"/>
            <a:r>
              <a:rPr lang="en-US" altLang="zh-CN" sz="1200" dirty="0" smtClean="0">
                <a:solidFill>
                  <a:srgbClr val="C00000"/>
                </a:solidFill>
                <a:latin typeface="Kozuka Gothic Pro R" panose="020B0400000000000000" pitchFamily="34" charset="-128"/>
                <a:ea typeface="Kozuka Gothic Pro R" panose="020B0400000000000000" pitchFamily="34" charset="-128"/>
              </a:rPr>
              <a:t>FUNCTIONAL REQUIREMENTS</a:t>
            </a:r>
            <a:endParaRPr lang="en-US" altLang="zh-CN" sz="1200" dirty="0" smtClean="0">
              <a:solidFill>
                <a:srgbClr val="C00000"/>
              </a:solidFill>
              <a:latin typeface="Kozuka Gothic Pro R" panose="020B0400000000000000" pitchFamily="34" charset="-128"/>
              <a:ea typeface="Kozuka Gothic Pro R" panose="020B0400000000000000" pitchFamily="34" charset="-128"/>
            </a:endParaRPr>
          </a:p>
        </p:txBody>
      </p:sp>
      <p:sp>
        <p:nvSpPr>
          <p:cNvPr id="49" name="TextBox 48"/>
          <p:cNvSpPr txBox="1"/>
          <p:nvPr/>
        </p:nvSpPr>
        <p:spPr>
          <a:xfrm>
            <a:off x="8092041" y="2906547"/>
            <a:ext cx="2423160" cy="460375"/>
          </a:xfrm>
          <a:prstGeom prst="rect">
            <a:avLst/>
          </a:prstGeom>
          <a:noFill/>
        </p:spPr>
        <p:txBody>
          <a:bodyPr wrap="none" rtlCol="0">
            <a:spAutoFit/>
          </a:bodyPr>
          <a:p>
            <a:pPr algn="l"/>
            <a:r>
              <a:rPr lang="en-US" altLang="zh-CN" sz="1200" dirty="0" smtClean="0">
                <a:solidFill>
                  <a:srgbClr val="C00000"/>
                </a:solidFill>
                <a:latin typeface="Kozuka Gothic Pro R" panose="020B0400000000000000" pitchFamily="34" charset="-128"/>
                <a:ea typeface="Kozuka Gothic Pro R" panose="020B0400000000000000" pitchFamily="34" charset="-128"/>
                <a:sym typeface="+mn-ea"/>
              </a:rPr>
              <a:t>ALGORITHM IMPLEMENTATION 1</a:t>
            </a:r>
            <a:endParaRPr lang="en-US" altLang="zh-CN" sz="1200" dirty="0" smtClean="0">
              <a:solidFill>
                <a:srgbClr val="C00000"/>
              </a:solidFill>
              <a:latin typeface="Kozuka Gothic Pro R" panose="020B0400000000000000" pitchFamily="34" charset="-128"/>
              <a:ea typeface="Kozuka Gothic Pro R" panose="020B0400000000000000" pitchFamily="34" charset="-128"/>
            </a:endParaRPr>
          </a:p>
          <a:p>
            <a:pPr algn="l"/>
            <a:endParaRPr lang="en-US" altLang="zh-CN" sz="1200" dirty="0" smtClean="0">
              <a:solidFill>
                <a:srgbClr val="C00000"/>
              </a:solidFill>
              <a:latin typeface="Kozuka Gothic Pro R" panose="020B0400000000000000" pitchFamily="34" charset="-128"/>
              <a:ea typeface="Kozuka Gothic Pro R" panose="020B0400000000000000" pitchFamily="34" charset="-128"/>
            </a:endParaRPr>
          </a:p>
        </p:txBody>
      </p:sp>
      <p:sp>
        <p:nvSpPr>
          <p:cNvPr id="50" name="TextBox 49"/>
          <p:cNvSpPr txBox="1"/>
          <p:nvPr/>
        </p:nvSpPr>
        <p:spPr>
          <a:xfrm>
            <a:off x="8091558" y="3353045"/>
            <a:ext cx="1550035" cy="275590"/>
          </a:xfrm>
          <a:prstGeom prst="rect">
            <a:avLst/>
          </a:prstGeom>
          <a:noFill/>
        </p:spPr>
        <p:txBody>
          <a:bodyPr wrap="none" rtlCol="0">
            <a:spAutoFit/>
          </a:bodyPr>
          <a:p>
            <a:pPr algn="l"/>
            <a:r>
              <a:rPr lang="en-US" altLang="zh-CN" sz="1200" dirty="0" smtClean="0">
                <a:solidFill>
                  <a:srgbClr val="C00000"/>
                </a:solidFill>
                <a:latin typeface="Kozuka Gothic Pro R" panose="020B0400000000000000" pitchFamily="34" charset="-128"/>
                <a:ea typeface="Kozuka Gothic Pro R" panose="020B0400000000000000" pitchFamily="34" charset="-128"/>
                <a:sym typeface="+mn-ea"/>
              </a:rPr>
              <a:t>PROBLEM ANALYSIS</a:t>
            </a:r>
            <a:endParaRPr lang="en-US" altLang="zh-CN" sz="1200" dirty="0" smtClean="0">
              <a:solidFill>
                <a:srgbClr val="C00000"/>
              </a:solidFill>
              <a:latin typeface="Kozuka Gothic Pro R" panose="020B0400000000000000" pitchFamily="34" charset="-128"/>
              <a:ea typeface="Kozuka Gothic Pro R" panose="020B0400000000000000" pitchFamily="34" charset="-128"/>
            </a:endParaRPr>
          </a:p>
        </p:txBody>
      </p:sp>
      <p:sp>
        <p:nvSpPr>
          <p:cNvPr id="51" name="TextBox 50"/>
          <p:cNvSpPr txBox="1"/>
          <p:nvPr/>
        </p:nvSpPr>
        <p:spPr>
          <a:xfrm>
            <a:off x="8091554" y="3803989"/>
            <a:ext cx="2423160" cy="275590"/>
          </a:xfrm>
          <a:prstGeom prst="rect">
            <a:avLst/>
          </a:prstGeom>
          <a:noFill/>
        </p:spPr>
        <p:txBody>
          <a:bodyPr wrap="none" rtlCol="0">
            <a:spAutoFit/>
          </a:bodyPr>
          <a:p>
            <a:pPr algn="l"/>
            <a:r>
              <a:rPr lang="en-US" altLang="zh-CN" sz="1200" dirty="0" smtClean="0">
                <a:solidFill>
                  <a:srgbClr val="C00000"/>
                </a:solidFill>
                <a:latin typeface="Kozuka Gothic Pro R" panose="020B0400000000000000" pitchFamily="34" charset="-128"/>
                <a:ea typeface="Kozuka Gothic Pro R" panose="020B0400000000000000" pitchFamily="34" charset="-128"/>
                <a:sym typeface="+mn-ea"/>
              </a:rPr>
              <a:t>ALGORITHM IMPLEMENTATION 2</a:t>
            </a:r>
            <a:endParaRPr lang="en-US" altLang="zh-CN" sz="1200" dirty="0" smtClean="0">
              <a:solidFill>
                <a:srgbClr val="C00000"/>
              </a:solidFill>
              <a:latin typeface="Kozuka Gothic Pro R" panose="020B0400000000000000" pitchFamily="34" charset="-128"/>
              <a:ea typeface="Kozuka Gothic Pro R" panose="020B0400000000000000" pitchFamily="34" charset="-128"/>
            </a:endParaRPr>
          </a:p>
        </p:txBody>
      </p:sp>
      <p:grpSp>
        <p:nvGrpSpPr>
          <p:cNvPr id="54" name="组合 53"/>
          <p:cNvGrpSpPr/>
          <p:nvPr/>
        </p:nvGrpSpPr>
        <p:grpSpPr>
          <a:xfrm>
            <a:off x="2520345" y="2143127"/>
            <a:ext cx="1301106" cy="1301106"/>
            <a:chOff x="2683251" y="1980687"/>
            <a:chExt cx="1301106" cy="1301106"/>
          </a:xfrm>
          <a:effectLst>
            <a:outerShdw blurRad="254000" dist="254000" dir="8100000" algn="tr" rotWithShape="0">
              <a:prstClr val="black">
                <a:alpha val="50000"/>
              </a:prstClr>
            </a:outerShdw>
          </a:effectLst>
        </p:grpSpPr>
        <p:sp>
          <p:nvSpPr>
            <p:cNvPr id="55" name="椭圆 54"/>
            <p:cNvSpPr/>
            <p:nvPr/>
          </p:nvSpPr>
          <p:spPr>
            <a:xfrm>
              <a:off x="2683251" y="1980687"/>
              <a:ext cx="1301106" cy="130110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TextBox 55"/>
            <p:cNvSpPr txBox="1"/>
            <p:nvPr/>
          </p:nvSpPr>
          <p:spPr>
            <a:xfrm>
              <a:off x="3002623" y="2185262"/>
              <a:ext cx="662361" cy="830997"/>
            </a:xfrm>
            <a:prstGeom prst="rect">
              <a:avLst/>
            </a:prstGeom>
            <a:solidFill>
              <a:schemeClr val="tx1">
                <a:lumMod val="95000"/>
                <a:lumOff val="5000"/>
              </a:schemeClr>
            </a:solidFill>
          </p:spPr>
          <p:txBody>
            <a:bodyPr wrap="none" rtlCol="0">
              <a:spAutoFit/>
            </a:bodyPr>
            <a:p>
              <a:r>
                <a:rPr lang="en-US" altLang="zh-CN" sz="4800" dirty="0" smtClean="0">
                  <a:solidFill>
                    <a:schemeClr val="bg1"/>
                  </a:solidFill>
                  <a:latin typeface="Watford DB" pitchFamily="2" charset="0"/>
                  <a:ea typeface="造字工房劲黑（非商用）常规体" pitchFamily="50" charset="-122"/>
                </a:rPr>
                <a:t>1</a:t>
              </a:r>
              <a:endParaRPr lang="zh-CN" altLang="en-US" sz="4800" dirty="0">
                <a:solidFill>
                  <a:schemeClr val="bg1"/>
                </a:solidFill>
                <a:latin typeface="Watford DB" pitchFamily="2" charset="0"/>
                <a:ea typeface="造字工房劲黑（非商用）常规体" pitchFamily="50" charset="-122"/>
              </a:endParaRPr>
            </a:p>
          </p:txBody>
        </p:sp>
      </p:grpSp>
      <p:cxnSp>
        <p:nvCxnSpPr>
          <p:cNvPr id="57" name="直接连接符 56"/>
          <p:cNvCxnSpPr/>
          <p:nvPr/>
        </p:nvCxnSpPr>
        <p:spPr>
          <a:xfrm flipV="1">
            <a:off x="5063779" y="2388868"/>
            <a:ext cx="0" cy="158686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6243560" y="2440938"/>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椭圆 58"/>
          <p:cNvSpPr/>
          <p:nvPr/>
        </p:nvSpPr>
        <p:spPr>
          <a:xfrm>
            <a:off x="6243560" y="2878301"/>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椭圆 59"/>
          <p:cNvSpPr/>
          <p:nvPr/>
        </p:nvSpPr>
        <p:spPr>
          <a:xfrm>
            <a:off x="6243560" y="3315664"/>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6243560" y="3753027"/>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标题 3"/>
          <p:cNvSpPr>
            <a:spLocks noGrp="1"/>
          </p:cNvSpPr>
          <p:nvPr>
            <p:ph type="title"/>
          </p:nvPr>
        </p:nvSpPr>
        <p:spPr>
          <a:xfrm>
            <a:off x="1768475" y="3752850"/>
            <a:ext cx="2804795" cy="705485"/>
          </a:xfrm>
        </p:spPr>
        <p:txBody>
          <a:bodyPr/>
          <a:p>
            <a:r>
              <a:rPr lang="en-US" altLang="zh-CN">
                <a:latin typeface="微软雅黑" panose="020B0503020204020204" pitchFamily="34" charset="-122"/>
                <a:cs typeface="微软雅黑" panose="020B0503020204020204" pitchFamily="34" charset="-122"/>
              </a:rPr>
              <a:t>F5</a:t>
            </a:r>
            <a:r>
              <a:rPr>
                <a:latin typeface="微软雅黑" panose="020B0503020204020204" pitchFamily="34" charset="-122"/>
                <a:cs typeface="微软雅黑" panose="020B0503020204020204" pitchFamily="34" charset="-122"/>
              </a:rPr>
              <a:t>聚团分析</a:t>
            </a:r>
            <a:endParaRPr>
              <a:latin typeface="微软雅黑" panose="020B0503020204020204" pitchFamily="34" charset="-122"/>
              <a:cs typeface="微软雅黑" panose="020B0503020204020204" pitchFamily="3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000" fill="hold">
                                          <p:stCondLst>
                                            <p:cond delay="0"/>
                                          </p:stCondLst>
                                        </p:cTn>
                                        <p:tgtEl>
                                          <p:spTgt spid="54"/>
                                        </p:tgtEl>
                                        <p:attrNameLst>
                                          <p:attrName>style.visibility</p:attrName>
                                        </p:attrNameLst>
                                      </p:cBhvr>
                                      <p:to>
                                        <p:strVal val="visible"/>
                                      </p:to>
                                    </p:set>
                                    <p:anim calcmode="lin" valueType="num">
                                      <p:cBhvr additive="base">
                                        <p:cTn id="11" dur="1000"/>
                                        <p:tgtEl>
                                          <p:spTgt spid="54"/>
                                        </p:tgtEl>
                                        <p:attrNameLst>
                                          <p:attrName>ppt_x</p:attrName>
                                        </p:attrNameLst>
                                      </p:cBhvr>
                                      <p:tavLst>
                                        <p:tav tm="0">
                                          <p:val>
                                            <p:strVal val="#ppt_x+#ppt_w*1.125000"/>
                                          </p:val>
                                        </p:tav>
                                        <p:tav tm="100000">
                                          <p:val>
                                            <p:strVal val="#ppt_x"/>
                                          </p:val>
                                        </p:tav>
                                      </p:tavLst>
                                    </p:anim>
                                    <p:animEffect transition="in" filter="wipe(left)">
                                      <p:cBhvr>
                                        <p:cTn id="12" dur="1000"/>
                                        <p:tgtEl>
                                          <p:spTgt spid="54"/>
                                        </p:tgtEl>
                                      </p:cBhvr>
                                    </p:animEffect>
                                  </p:childTnLst>
                                </p:cTn>
                              </p:par>
                              <p:par>
                                <p:cTn id="13" presetID="12" presetClass="entr" presetSubtype="2" fill="hold" grpId="0" nodeType="withEffect">
                                  <p:stCondLst>
                                    <p:cond delay="0"/>
                                  </p:stCondLst>
                                  <p:childTnLst>
                                    <p:set>
                                      <p:cBhvr>
                                        <p:cTn id="14" dur="1000" fill="hold">
                                          <p:stCondLst>
                                            <p:cond delay="0"/>
                                          </p:stCondLst>
                                        </p:cTn>
                                        <p:tgtEl>
                                          <p:spTgt spid="4"/>
                                        </p:tgtEl>
                                        <p:attrNameLst>
                                          <p:attrName>style.visibility</p:attrName>
                                        </p:attrNameLst>
                                      </p:cBhvr>
                                      <p:to>
                                        <p:strVal val="visible"/>
                                      </p:to>
                                    </p:set>
                                    <p:anim calcmode="lin" valueType="num">
                                      <p:cBhvr additive="base">
                                        <p:cTn id="15" dur="1000"/>
                                        <p:tgtEl>
                                          <p:spTgt spid="4"/>
                                        </p:tgtEl>
                                        <p:attrNameLst>
                                          <p:attrName>ppt_x</p:attrName>
                                        </p:attrNameLst>
                                      </p:cBhvr>
                                      <p:tavLst>
                                        <p:tav tm="0">
                                          <p:val>
                                            <p:strVal val="#ppt_x+#ppt_w*1.125000"/>
                                          </p:val>
                                        </p:tav>
                                        <p:tav tm="100000">
                                          <p:val>
                                            <p:strVal val="#ppt_x"/>
                                          </p:val>
                                        </p:tav>
                                      </p:tavLst>
                                    </p:anim>
                                    <p:animEffect transition="in" filter="wipe(left)">
                                      <p:cBhvr>
                                        <p:cTn id="16" dur="1000"/>
                                        <p:tgtEl>
                                          <p:spTgt spid="4"/>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 calcmode="lin" valueType="num">
                                      <p:cBhvr additive="base">
                                        <p:cTn id="19" dur="500"/>
                                        <p:tgtEl>
                                          <p:spTgt spid="58"/>
                                        </p:tgtEl>
                                        <p:attrNameLst>
                                          <p:attrName>ppt_x</p:attrName>
                                        </p:attrNameLst>
                                      </p:cBhvr>
                                      <p:tavLst>
                                        <p:tav tm="0">
                                          <p:val>
                                            <p:strVal val="#ppt_x-#ppt_w*1.125000"/>
                                          </p:val>
                                        </p:tav>
                                        <p:tav tm="100000">
                                          <p:val>
                                            <p:strVal val="#ppt_x"/>
                                          </p:val>
                                        </p:tav>
                                      </p:tavLst>
                                    </p:anim>
                                    <p:animEffect transition="in" filter="wipe(right)">
                                      <p:cBhvr>
                                        <p:cTn id="20" dur="500"/>
                                        <p:tgtEl>
                                          <p:spTgt spid="5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anim calcmode="lin" valueType="num">
                                      <p:cBhvr additive="base">
                                        <p:cTn id="23" dur="500"/>
                                        <p:tgtEl>
                                          <p:spTgt spid="59"/>
                                        </p:tgtEl>
                                        <p:attrNameLst>
                                          <p:attrName>ppt_x</p:attrName>
                                        </p:attrNameLst>
                                      </p:cBhvr>
                                      <p:tavLst>
                                        <p:tav tm="0">
                                          <p:val>
                                            <p:strVal val="#ppt_x-#ppt_w*1.125000"/>
                                          </p:val>
                                        </p:tav>
                                        <p:tav tm="100000">
                                          <p:val>
                                            <p:strVal val="#ppt_x"/>
                                          </p:val>
                                        </p:tav>
                                      </p:tavLst>
                                    </p:anim>
                                    <p:animEffect transition="in" filter="wipe(right)">
                                      <p:cBhvr>
                                        <p:cTn id="24" dur="500"/>
                                        <p:tgtEl>
                                          <p:spTgt spid="59"/>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anim calcmode="lin" valueType="num">
                                      <p:cBhvr additive="base">
                                        <p:cTn id="27" dur="500"/>
                                        <p:tgtEl>
                                          <p:spTgt spid="60"/>
                                        </p:tgtEl>
                                        <p:attrNameLst>
                                          <p:attrName>ppt_x</p:attrName>
                                        </p:attrNameLst>
                                      </p:cBhvr>
                                      <p:tavLst>
                                        <p:tav tm="0">
                                          <p:val>
                                            <p:strVal val="#ppt_x-#ppt_w*1.125000"/>
                                          </p:val>
                                        </p:tav>
                                        <p:tav tm="100000">
                                          <p:val>
                                            <p:strVal val="#ppt_x"/>
                                          </p:val>
                                        </p:tav>
                                      </p:tavLst>
                                    </p:anim>
                                    <p:animEffect transition="in" filter="wipe(right)">
                                      <p:cBhvr>
                                        <p:cTn id="28" dur="500"/>
                                        <p:tgtEl>
                                          <p:spTgt spid="60"/>
                                        </p:tgtEl>
                                      </p:cBhvr>
                                    </p:animEffect>
                                  </p:childTnLst>
                                </p:cTn>
                              </p:par>
                              <p:par>
                                <p:cTn id="29" presetID="12" presetClass="entr" presetSubtype="8"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p:tgtEl>
                                          <p:spTgt spid="61"/>
                                        </p:tgtEl>
                                        <p:attrNameLst>
                                          <p:attrName>ppt_x</p:attrName>
                                        </p:attrNameLst>
                                      </p:cBhvr>
                                      <p:tavLst>
                                        <p:tav tm="0">
                                          <p:val>
                                            <p:strVal val="#ppt_x-#ppt_w*1.125000"/>
                                          </p:val>
                                        </p:tav>
                                        <p:tav tm="100000">
                                          <p:val>
                                            <p:strVal val="#ppt_x"/>
                                          </p:val>
                                        </p:tav>
                                      </p:tavLst>
                                    </p:anim>
                                    <p:animEffect transition="in" filter="wipe(right)">
                                      <p:cBhvr>
                                        <p:cTn id="32" dur="500"/>
                                        <p:tgtEl>
                                          <p:spTgt spid="61"/>
                                        </p:tgtEl>
                                      </p:cBhvr>
                                    </p:animEffect>
                                  </p:childTnLst>
                                </p:cTn>
                              </p:par>
                              <p:par>
                                <p:cTn id="33" presetID="12" presetClass="entr" presetSubtype="8"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500"/>
                                        <p:tgtEl>
                                          <p:spTgt spid="44"/>
                                        </p:tgtEl>
                                        <p:attrNameLst>
                                          <p:attrName>ppt_x</p:attrName>
                                        </p:attrNameLst>
                                      </p:cBhvr>
                                      <p:tavLst>
                                        <p:tav tm="0">
                                          <p:val>
                                            <p:strVal val="#ppt_x-#ppt_w*1.125000"/>
                                          </p:val>
                                        </p:tav>
                                        <p:tav tm="100000">
                                          <p:val>
                                            <p:strVal val="#ppt_x"/>
                                          </p:val>
                                        </p:tav>
                                      </p:tavLst>
                                    </p:anim>
                                    <p:animEffect transition="in" filter="wipe(right)">
                                      <p:cBhvr>
                                        <p:cTn id="36" dur="500"/>
                                        <p:tgtEl>
                                          <p:spTgt spid="44"/>
                                        </p:tgtEl>
                                      </p:cBhvr>
                                    </p:animEffect>
                                  </p:childTnLst>
                                </p:cTn>
                              </p:par>
                              <p:par>
                                <p:cTn id="37" presetID="12" presetClass="entr" presetSubtype="8" fill="hold" grpId="0" nodeType="withEffect">
                                  <p:stCondLst>
                                    <p:cond delay="300"/>
                                  </p:stCondLst>
                                  <p:childTnLst>
                                    <p:set>
                                      <p:cBhvr>
                                        <p:cTn id="38" dur="1" fill="hold">
                                          <p:stCondLst>
                                            <p:cond delay="0"/>
                                          </p:stCondLst>
                                        </p:cTn>
                                        <p:tgtEl>
                                          <p:spTgt spid="45"/>
                                        </p:tgtEl>
                                        <p:attrNameLst>
                                          <p:attrName>style.visibility</p:attrName>
                                        </p:attrNameLst>
                                      </p:cBhvr>
                                      <p:to>
                                        <p:strVal val="visible"/>
                                      </p:to>
                                    </p:set>
                                    <p:anim calcmode="lin" valueType="num">
                                      <p:cBhvr additive="base">
                                        <p:cTn id="39" dur="500"/>
                                        <p:tgtEl>
                                          <p:spTgt spid="45"/>
                                        </p:tgtEl>
                                        <p:attrNameLst>
                                          <p:attrName>ppt_x</p:attrName>
                                        </p:attrNameLst>
                                      </p:cBhvr>
                                      <p:tavLst>
                                        <p:tav tm="0">
                                          <p:val>
                                            <p:strVal val="#ppt_x-#ppt_w*1.125000"/>
                                          </p:val>
                                        </p:tav>
                                        <p:tav tm="100000">
                                          <p:val>
                                            <p:strVal val="#ppt_x"/>
                                          </p:val>
                                        </p:tav>
                                      </p:tavLst>
                                    </p:anim>
                                    <p:animEffect transition="in" filter="wipe(right)">
                                      <p:cBhvr>
                                        <p:cTn id="40" dur="500"/>
                                        <p:tgtEl>
                                          <p:spTgt spid="45"/>
                                        </p:tgtEl>
                                      </p:cBhvr>
                                    </p:animEffect>
                                  </p:childTnLst>
                                </p:cTn>
                              </p:par>
                              <p:par>
                                <p:cTn id="41" presetID="12" presetClass="entr" presetSubtype="8" fill="hold" grpId="0" nodeType="withEffect">
                                  <p:stCondLst>
                                    <p:cond delay="300"/>
                                  </p:stCondLst>
                                  <p:childTnLst>
                                    <p:set>
                                      <p:cBhvr>
                                        <p:cTn id="42" dur="1" fill="hold">
                                          <p:stCondLst>
                                            <p:cond delay="0"/>
                                          </p:stCondLst>
                                        </p:cTn>
                                        <p:tgtEl>
                                          <p:spTgt spid="46"/>
                                        </p:tgtEl>
                                        <p:attrNameLst>
                                          <p:attrName>style.visibility</p:attrName>
                                        </p:attrNameLst>
                                      </p:cBhvr>
                                      <p:to>
                                        <p:strVal val="visible"/>
                                      </p:to>
                                    </p:set>
                                    <p:anim calcmode="lin" valueType="num">
                                      <p:cBhvr additive="base">
                                        <p:cTn id="43" dur="500"/>
                                        <p:tgtEl>
                                          <p:spTgt spid="46"/>
                                        </p:tgtEl>
                                        <p:attrNameLst>
                                          <p:attrName>ppt_x</p:attrName>
                                        </p:attrNameLst>
                                      </p:cBhvr>
                                      <p:tavLst>
                                        <p:tav tm="0">
                                          <p:val>
                                            <p:strVal val="#ppt_x-#ppt_w*1.125000"/>
                                          </p:val>
                                        </p:tav>
                                        <p:tav tm="100000">
                                          <p:val>
                                            <p:strVal val="#ppt_x"/>
                                          </p:val>
                                        </p:tav>
                                      </p:tavLst>
                                    </p:anim>
                                    <p:animEffect transition="in" filter="wipe(right)">
                                      <p:cBhvr>
                                        <p:cTn id="44" dur="500"/>
                                        <p:tgtEl>
                                          <p:spTgt spid="46"/>
                                        </p:tgtEl>
                                      </p:cBhvr>
                                    </p:animEffect>
                                  </p:childTnLst>
                                </p:cTn>
                              </p:par>
                              <p:par>
                                <p:cTn id="45" presetID="12" presetClass="entr" presetSubtype="8" fill="hold" grpId="0" nodeType="withEffect">
                                  <p:stCondLst>
                                    <p:cond delay="300"/>
                                  </p:stCondLst>
                                  <p:childTnLst>
                                    <p:set>
                                      <p:cBhvr>
                                        <p:cTn id="46" dur="1" fill="hold">
                                          <p:stCondLst>
                                            <p:cond delay="0"/>
                                          </p:stCondLst>
                                        </p:cTn>
                                        <p:tgtEl>
                                          <p:spTgt spid="47"/>
                                        </p:tgtEl>
                                        <p:attrNameLst>
                                          <p:attrName>style.visibility</p:attrName>
                                        </p:attrNameLst>
                                      </p:cBhvr>
                                      <p:to>
                                        <p:strVal val="visible"/>
                                      </p:to>
                                    </p:set>
                                    <p:anim calcmode="lin" valueType="num">
                                      <p:cBhvr additive="base">
                                        <p:cTn id="47" dur="500"/>
                                        <p:tgtEl>
                                          <p:spTgt spid="47"/>
                                        </p:tgtEl>
                                        <p:attrNameLst>
                                          <p:attrName>ppt_x</p:attrName>
                                        </p:attrNameLst>
                                      </p:cBhvr>
                                      <p:tavLst>
                                        <p:tav tm="0">
                                          <p:val>
                                            <p:strVal val="#ppt_x-#ppt_w*1.125000"/>
                                          </p:val>
                                        </p:tav>
                                        <p:tav tm="100000">
                                          <p:val>
                                            <p:strVal val="#ppt_x"/>
                                          </p:val>
                                        </p:tav>
                                      </p:tavLst>
                                    </p:anim>
                                    <p:animEffect transition="in" filter="wipe(right)">
                                      <p:cBhvr>
                                        <p:cTn id="48" dur="500"/>
                                        <p:tgtEl>
                                          <p:spTgt spid="47"/>
                                        </p:tgtEl>
                                      </p:cBhvr>
                                    </p:animEffect>
                                  </p:childTnLst>
                                </p:cTn>
                              </p:par>
                              <p:par>
                                <p:cTn id="49" presetID="12" presetClass="entr" presetSubtype="8" fill="hold" grpId="0" nodeType="withEffect">
                                  <p:stCondLst>
                                    <p:cond delay="600"/>
                                  </p:stCondLst>
                                  <p:childTnLst>
                                    <p:set>
                                      <p:cBhvr>
                                        <p:cTn id="50" dur="1" fill="hold">
                                          <p:stCondLst>
                                            <p:cond delay="0"/>
                                          </p:stCondLst>
                                        </p:cTn>
                                        <p:tgtEl>
                                          <p:spTgt spid="48"/>
                                        </p:tgtEl>
                                        <p:attrNameLst>
                                          <p:attrName>style.visibility</p:attrName>
                                        </p:attrNameLst>
                                      </p:cBhvr>
                                      <p:to>
                                        <p:strVal val="visible"/>
                                      </p:to>
                                    </p:set>
                                    <p:anim calcmode="lin" valueType="num">
                                      <p:cBhvr additive="base">
                                        <p:cTn id="51" dur="500"/>
                                        <p:tgtEl>
                                          <p:spTgt spid="48"/>
                                        </p:tgtEl>
                                        <p:attrNameLst>
                                          <p:attrName>ppt_x</p:attrName>
                                        </p:attrNameLst>
                                      </p:cBhvr>
                                      <p:tavLst>
                                        <p:tav tm="0">
                                          <p:val>
                                            <p:strVal val="#ppt_x-#ppt_w*1.125000"/>
                                          </p:val>
                                        </p:tav>
                                        <p:tav tm="100000">
                                          <p:val>
                                            <p:strVal val="#ppt_x"/>
                                          </p:val>
                                        </p:tav>
                                      </p:tavLst>
                                    </p:anim>
                                    <p:animEffect transition="in" filter="wipe(right)">
                                      <p:cBhvr>
                                        <p:cTn id="52" dur="500"/>
                                        <p:tgtEl>
                                          <p:spTgt spid="48"/>
                                        </p:tgtEl>
                                      </p:cBhvr>
                                    </p:animEffect>
                                  </p:childTnLst>
                                </p:cTn>
                              </p:par>
                              <p:par>
                                <p:cTn id="53" presetID="12" presetClass="entr" presetSubtype="8" fill="hold" grpId="0" nodeType="withEffect">
                                  <p:stCondLst>
                                    <p:cond delay="60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p:tgtEl>
                                          <p:spTgt spid="49"/>
                                        </p:tgtEl>
                                        <p:attrNameLst>
                                          <p:attrName>ppt_x</p:attrName>
                                        </p:attrNameLst>
                                      </p:cBhvr>
                                      <p:tavLst>
                                        <p:tav tm="0">
                                          <p:val>
                                            <p:strVal val="#ppt_x-#ppt_w*1.125000"/>
                                          </p:val>
                                        </p:tav>
                                        <p:tav tm="100000">
                                          <p:val>
                                            <p:strVal val="#ppt_x"/>
                                          </p:val>
                                        </p:tav>
                                      </p:tavLst>
                                    </p:anim>
                                    <p:animEffect transition="in" filter="wipe(right)">
                                      <p:cBhvr>
                                        <p:cTn id="56" dur="500"/>
                                        <p:tgtEl>
                                          <p:spTgt spid="49"/>
                                        </p:tgtEl>
                                      </p:cBhvr>
                                    </p:animEffect>
                                  </p:childTnLst>
                                </p:cTn>
                              </p:par>
                              <p:par>
                                <p:cTn id="57" presetID="12" presetClass="entr" presetSubtype="8" fill="hold" grpId="0" nodeType="withEffect">
                                  <p:stCondLst>
                                    <p:cond delay="600"/>
                                  </p:stCondLst>
                                  <p:childTnLst>
                                    <p:set>
                                      <p:cBhvr>
                                        <p:cTn id="58" dur="1" fill="hold">
                                          <p:stCondLst>
                                            <p:cond delay="0"/>
                                          </p:stCondLst>
                                        </p:cTn>
                                        <p:tgtEl>
                                          <p:spTgt spid="50"/>
                                        </p:tgtEl>
                                        <p:attrNameLst>
                                          <p:attrName>style.visibility</p:attrName>
                                        </p:attrNameLst>
                                      </p:cBhvr>
                                      <p:to>
                                        <p:strVal val="visible"/>
                                      </p:to>
                                    </p:set>
                                    <p:anim calcmode="lin" valueType="num">
                                      <p:cBhvr additive="base">
                                        <p:cTn id="59" dur="500"/>
                                        <p:tgtEl>
                                          <p:spTgt spid="50"/>
                                        </p:tgtEl>
                                        <p:attrNameLst>
                                          <p:attrName>ppt_x</p:attrName>
                                        </p:attrNameLst>
                                      </p:cBhvr>
                                      <p:tavLst>
                                        <p:tav tm="0">
                                          <p:val>
                                            <p:strVal val="#ppt_x-#ppt_w*1.125000"/>
                                          </p:val>
                                        </p:tav>
                                        <p:tav tm="100000">
                                          <p:val>
                                            <p:strVal val="#ppt_x"/>
                                          </p:val>
                                        </p:tav>
                                      </p:tavLst>
                                    </p:anim>
                                    <p:animEffect transition="in" filter="wipe(right)">
                                      <p:cBhvr>
                                        <p:cTn id="60" dur="500"/>
                                        <p:tgtEl>
                                          <p:spTgt spid="50"/>
                                        </p:tgtEl>
                                      </p:cBhvr>
                                    </p:animEffect>
                                  </p:childTnLst>
                                </p:cTn>
                              </p:par>
                              <p:par>
                                <p:cTn id="61" presetID="12" presetClass="entr" presetSubtype="8" fill="hold" grpId="0" nodeType="withEffect">
                                  <p:stCondLst>
                                    <p:cond delay="60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p:tgtEl>
                                          <p:spTgt spid="51"/>
                                        </p:tgtEl>
                                        <p:attrNameLst>
                                          <p:attrName>ppt_x</p:attrName>
                                        </p:attrNameLst>
                                      </p:cBhvr>
                                      <p:tavLst>
                                        <p:tav tm="0">
                                          <p:val>
                                            <p:strVal val="#ppt_x-#ppt_w*1.125000"/>
                                          </p:val>
                                        </p:tav>
                                        <p:tav tm="100000">
                                          <p:val>
                                            <p:strVal val="#ppt_x"/>
                                          </p:val>
                                        </p:tav>
                                      </p:tavLst>
                                    </p:anim>
                                    <p:animEffect transition="in" filter="wipe(right)">
                                      <p:cBhvr>
                                        <p:cTn id="6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48" grpId="0"/>
      <p:bldP spid="49" grpId="0"/>
      <p:bldP spid="50" grpId="0"/>
      <p:bldP spid="51" grpId="0"/>
      <p:bldP spid="58" grpId="0" bldLvl="0" animBg="1"/>
      <p:bldP spid="59" grpId="0" bldLvl="0" animBg="1"/>
      <p:bldP spid="60" grpId="0" bldLvl="0" animBg="1"/>
      <p:bldP spid="61" grpId="0" bldLvl="0" animBg="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591255"/>
            <a:ext cx="10969200" cy="705600"/>
          </a:xfrm>
        </p:spPr>
        <p:txBody>
          <a:bodyPr/>
          <a:p>
            <a:r>
              <a:rPr lang="en-US" altLang="zh-CN">
                <a:latin typeface="微软雅黑" panose="020B0503020204020204" pitchFamily="34" charset="-122"/>
                <a:cs typeface="微软雅黑" panose="020B0503020204020204" pitchFamily="34" charset="-122"/>
              </a:rPr>
              <a:t>F5</a:t>
            </a:r>
            <a:r>
              <a:rPr>
                <a:latin typeface="微软雅黑" panose="020B0503020204020204" pitchFamily="34" charset="-122"/>
                <a:cs typeface="微软雅黑" panose="020B0503020204020204" pitchFamily="34" charset="-122"/>
              </a:rPr>
              <a:t>聚团分析</a:t>
            </a:r>
            <a:endParaRPr>
              <a:latin typeface="微软雅黑" panose="020B0503020204020204" pitchFamily="34" charset="-122"/>
              <a:cs typeface="微软雅黑" panose="020B0503020204020204" pitchFamily="34" charset="-122"/>
            </a:endParaRPr>
          </a:p>
        </p:txBody>
      </p:sp>
      <p:sp>
        <p:nvSpPr>
          <p:cNvPr id="3" name="内容占位符 2"/>
          <p:cNvSpPr>
            <a:spLocks noGrp="1"/>
          </p:cNvSpPr>
          <p:nvPr>
            <p:ph idx="1"/>
          </p:nvPr>
        </p:nvSpPr>
        <p:spPr>
          <a:xfrm>
            <a:off x="608330" y="1860550"/>
            <a:ext cx="10744835" cy="4037330"/>
          </a:xfrm>
        </p:spPr>
        <p:txBody>
          <a:bodyPr/>
          <a:p>
            <a:r>
              <a:rPr lang="en-US" altLang="zh-CN" sz="2400">
                <a:solidFill>
                  <a:schemeClr val="tx1"/>
                </a:solidFill>
                <a:latin typeface="微软雅黑" panose="020B0503020204020204" pitchFamily="34" charset="-122"/>
              </a:rPr>
              <a:t> </a:t>
            </a:r>
            <a:r>
              <a:rPr sz="2400">
                <a:solidFill>
                  <a:schemeClr val="tx1"/>
                </a:solidFill>
                <a:latin typeface="微软雅黑" panose="020B0503020204020204" pitchFamily="34" charset="-122"/>
                <a:sym typeface="+mn-ea"/>
              </a:rPr>
              <a:t>统计</a:t>
            </a:r>
            <a:r>
              <a:rPr sz="2400" b="1">
                <a:solidFill>
                  <a:schemeClr val="tx1"/>
                </a:solidFill>
                <a:latin typeface="微软雅黑" panose="020B0503020204020204" pitchFamily="34" charset="-122"/>
                <a:sym typeface="+mn-ea"/>
              </a:rPr>
              <a:t>整个图</a:t>
            </a:r>
            <a:r>
              <a:rPr sz="2400">
                <a:solidFill>
                  <a:schemeClr val="tx1"/>
                </a:solidFill>
                <a:latin typeface="微软雅黑" panose="020B0503020204020204" pitchFamily="34" charset="-122"/>
                <a:sym typeface="+mn-ea"/>
              </a:rPr>
              <a:t>中各阶完全子图的个数。</a:t>
            </a:r>
            <a:endParaRPr sz="2400">
              <a:solidFill>
                <a:schemeClr val="tx1"/>
              </a:solidFill>
              <a:latin typeface="微软雅黑" panose="020B0503020204020204" pitchFamily="34" charset="-122"/>
              <a:sym typeface="+mn-ea"/>
            </a:endParaRPr>
          </a:p>
          <a:p>
            <a:r>
              <a:rPr sz="2400">
                <a:solidFill>
                  <a:schemeClr val="tx1"/>
                </a:solidFill>
                <a:latin typeface="微软雅黑" panose="020B0503020204020204" pitchFamily="34" charset="-122"/>
                <a:sym typeface="+mn-ea"/>
              </a:rPr>
              <a:t>完全子图</a:t>
            </a:r>
            <a:r>
              <a:rPr sz="2400">
                <a:solidFill>
                  <a:schemeClr val="tx1"/>
                </a:solidFill>
                <a:latin typeface="微软雅黑" panose="020B0503020204020204" pitchFamily="34" charset="-122"/>
                <a:sym typeface="+mn-ea"/>
              </a:rPr>
              <a:t>：该子图的</a:t>
            </a:r>
            <a:r>
              <a:rPr sz="2400" b="1">
                <a:solidFill>
                  <a:schemeClr val="tx1"/>
                </a:solidFill>
                <a:latin typeface="微软雅黑" panose="020B0503020204020204" pitchFamily="34" charset="-122"/>
                <a:sym typeface="+mn-ea"/>
              </a:rPr>
              <a:t>任意顶点都和该子图的其他顶点有连边</a:t>
            </a:r>
            <a:endParaRPr sz="2400" b="1">
              <a:solidFill>
                <a:schemeClr val="tx1"/>
              </a:solidFill>
              <a:latin typeface="微软雅黑" panose="020B0503020204020204" pitchFamily="34" charset="-122"/>
              <a:sym typeface="+mn-ea"/>
            </a:endParaRPr>
          </a:p>
          <a:p>
            <a:r>
              <a:rPr sz="2400">
                <a:solidFill>
                  <a:schemeClr val="tx1"/>
                </a:solidFill>
                <a:latin typeface="微软雅黑" panose="020B0503020204020204" pitchFamily="34" charset="-122"/>
                <a:sym typeface="+mn-ea"/>
              </a:rPr>
              <a:t>阶数：该</a:t>
            </a:r>
            <a:r>
              <a:rPr sz="2400">
                <a:solidFill>
                  <a:schemeClr val="tx1"/>
                </a:solidFill>
                <a:latin typeface="微软雅黑" panose="020B0503020204020204" pitchFamily="34" charset="-122"/>
                <a:sym typeface="+mn-ea"/>
              </a:rPr>
              <a:t>完全子图的顶点个数</a:t>
            </a:r>
            <a:endParaRPr sz="2400">
              <a:solidFill>
                <a:schemeClr val="tx1"/>
              </a:solidFill>
              <a:latin typeface="微软雅黑" panose="020B0503020204020204" pitchFamily="34" charset="-122"/>
              <a:sym typeface="+mn-ea"/>
            </a:endParaRPr>
          </a:p>
          <a:p>
            <a:r>
              <a:rPr sz="2400">
                <a:solidFill>
                  <a:schemeClr val="tx1"/>
                </a:solidFill>
                <a:latin typeface="微软雅黑" panose="020B0503020204020204" pitchFamily="34" charset="-122"/>
              </a:rPr>
              <a:t>作者之间的合作关系可以看成是一个图，每个作者对应一个顶点，任两个作者之间如果</a:t>
            </a:r>
            <a:r>
              <a:rPr sz="2400" b="1">
                <a:solidFill>
                  <a:schemeClr val="tx1"/>
                </a:solidFill>
                <a:latin typeface="微软雅黑" panose="020B0503020204020204" pitchFamily="34" charset="-122"/>
              </a:rPr>
              <a:t>存在合作关系</a:t>
            </a:r>
            <a:r>
              <a:rPr sz="2400">
                <a:solidFill>
                  <a:schemeClr val="tx1"/>
                </a:solidFill>
                <a:latin typeface="微软雅黑" panose="020B0503020204020204" pitchFamily="34" charset="-122"/>
              </a:rPr>
              <a:t>，则在两个顶点之间建立连边。这个图中的每一个完全子图我们称为一个聚团。</a:t>
            </a:r>
            <a:endParaRPr sz="2400">
              <a:solidFill>
                <a:schemeClr val="tx1"/>
              </a:solidFill>
              <a:latin typeface="微软雅黑" panose="020B0503020204020204" pitchFamily="34" charset="-122"/>
            </a:endParaRPr>
          </a:p>
        </p:txBody>
      </p:sp>
      <p:cxnSp>
        <p:nvCxnSpPr>
          <p:cNvPr id="4" name="直接连接符 3"/>
          <p:cNvCxnSpPr/>
          <p:nvPr/>
        </p:nvCxnSpPr>
        <p:spPr>
          <a:xfrm flipV="1">
            <a:off x="608330" y="1385570"/>
            <a:ext cx="10535920" cy="1651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511550" y="820420"/>
            <a:ext cx="1165860" cy="368300"/>
          </a:xfrm>
          <a:prstGeom prst="rect">
            <a:avLst/>
          </a:prstGeom>
          <a:noFill/>
        </p:spPr>
        <p:txBody>
          <a:bodyPr wrap="square" rtlCol="0" anchor="t">
            <a:spAutoFit/>
          </a:bodyPr>
          <a:p>
            <a:r>
              <a:rPr>
                <a:latin typeface="微软雅黑" panose="020B0503020204020204" pitchFamily="34" charset="-122"/>
                <a:sym typeface="+mn-ea"/>
              </a:rPr>
              <a:t>功能要求</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591255"/>
            <a:ext cx="10969200" cy="705600"/>
          </a:xfrm>
        </p:spPr>
        <p:txBody>
          <a:bodyPr/>
          <a:p>
            <a:r>
              <a:rPr lang="en-US" altLang="zh-CN">
                <a:latin typeface="微软雅黑" panose="020B0503020204020204" pitchFamily="34" charset="-122"/>
                <a:cs typeface="微软雅黑" panose="020B0503020204020204" pitchFamily="34" charset="-122"/>
              </a:rPr>
              <a:t>F5</a:t>
            </a:r>
            <a:r>
              <a:rPr>
                <a:latin typeface="微软雅黑" panose="020B0503020204020204" pitchFamily="34" charset="-122"/>
                <a:cs typeface="微软雅黑" panose="020B0503020204020204" pitchFamily="34" charset="-122"/>
              </a:rPr>
              <a:t>聚团分析</a:t>
            </a:r>
            <a:endParaRPr>
              <a:latin typeface="微软雅黑" panose="020B0503020204020204" pitchFamily="34" charset="-122"/>
              <a:cs typeface="微软雅黑" panose="020B0503020204020204" pitchFamily="34" charset="-122"/>
            </a:endParaRPr>
          </a:p>
        </p:txBody>
      </p:sp>
      <p:sp>
        <p:nvSpPr>
          <p:cNvPr id="3" name="内容占位符 2"/>
          <p:cNvSpPr>
            <a:spLocks noGrp="1"/>
          </p:cNvSpPr>
          <p:nvPr>
            <p:ph idx="1"/>
          </p:nvPr>
        </p:nvSpPr>
        <p:spPr>
          <a:xfrm>
            <a:off x="608330" y="1860550"/>
            <a:ext cx="5581015" cy="4630420"/>
          </a:xfrm>
        </p:spPr>
        <p:txBody>
          <a:bodyPr>
            <a:normAutofit fontScale="90000"/>
          </a:bodyPr>
          <a:p>
            <a:r>
              <a:rPr sz="2220">
                <a:solidFill>
                  <a:schemeClr val="tx1"/>
                </a:solidFill>
                <a:latin typeface="微软雅黑" panose="020B0503020204020204" pitchFamily="34" charset="-122"/>
              </a:rPr>
              <a:t>仅针对该问题，无视数据集规模大小</a:t>
            </a:r>
            <a:endParaRPr sz="2220">
              <a:solidFill>
                <a:schemeClr val="tx1"/>
              </a:solidFill>
              <a:latin typeface="微软雅黑" panose="020B0503020204020204" pitchFamily="34" charset="-122"/>
            </a:endParaRPr>
          </a:p>
          <a:p>
            <a:r>
              <a:rPr sz="2220">
                <a:solidFill>
                  <a:schemeClr val="tx1"/>
                </a:solidFill>
                <a:latin typeface="微软雅黑" panose="020B0503020204020204" pitchFamily="34" charset="-122"/>
              </a:rPr>
              <a:t>深搜回溯</a:t>
            </a:r>
            <a:r>
              <a:rPr lang="en-US" altLang="zh-CN" sz="2220">
                <a:solidFill>
                  <a:schemeClr val="tx1"/>
                </a:solidFill>
                <a:latin typeface="微软雅黑" panose="020B0503020204020204" pitchFamily="34" charset="-122"/>
              </a:rPr>
              <a:t>+</a:t>
            </a:r>
            <a:r>
              <a:rPr sz="2220">
                <a:solidFill>
                  <a:schemeClr val="tx1"/>
                </a:solidFill>
                <a:latin typeface="微软雅黑" panose="020B0503020204020204" pitchFamily="34" charset="-122"/>
              </a:rPr>
              <a:t>优化</a:t>
            </a:r>
            <a:endParaRPr sz="2220">
              <a:solidFill>
                <a:schemeClr val="tx1"/>
              </a:solidFill>
              <a:latin typeface="微软雅黑" panose="020B0503020204020204" pitchFamily="34" charset="-122"/>
            </a:endParaRPr>
          </a:p>
          <a:p>
            <a:r>
              <a:rPr sz="2220">
                <a:solidFill>
                  <a:schemeClr val="tx1"/>
                </a:solidFill>
                <a:latin typeface="微软雅黑" panose="020B0503020204020204" pitchFamily="34" charset="-122"/>
              </a:rPr>
              <a:t>优化：将无向图转化为有向图，降低遍历规模，保证答案不会计算多次。</a:t>
            </a:r>
            <a:endParaRPr sz="2220">
              <a:solidFill>
                <a:schemeClr val="tx1"/>
              </a:solidFill>
              <a:latin typeface="微软雅黑" panose="020B0503020204020204" pitchFamily="34" charset="-122"/>
            </a:endParaRPr>
          </a:p>
          <a:p>
            <a:endParaRPr sz="2220">
              <a:solidFill>
                <a:schemeClr val="tx1"/>
              </a:solidFill>
              <a:latin typeface="微软雅黑" panose="020B0503020204020204" pitchFamily="34" charset="-122"/>
            </a:endParaRPr>
          </a:p>
          <a:p>
            <a:r>
              <a:rPr sz="2220">
                <a:solidFill>
                  <a:schemeClr val="tx1"/>
                </a:solidFill>
                <a:latin typeface="微软雅黑" panose="020B0503020204020204" pitchFamily="34" charset="-122"/>
              </a:rPr>
              <a:t>特点：确切求出每个完全子图以统计各阶完全子图的个数；效率较低。</a:t>
            </a:r>
            <a:endParaRPr sz="2220">
              <a:solidFill>
                <a:schemeClr val="tx1"/>
              </a:solidFill>
              <a:latin typeface="微软雅黑" panose="020B0503020204020204" pitchFamily="34" charset="-122"/>
            </a:endParaRPr>
          </a:p>
          <a:p>
            <a:pPr marL="0" indent="0">
              <a:buNone/>
            </a:pPr>
            <a:r>
              <a:rPr lang="en-US" altLang="zh-CN" sz="2220">
                <a:solidFill>
                  <a:schemeClr val="tx1"/>
                </a:solidFill>
                <a:latin typeface="微软雅黑" panose="020B0503020204020204" pitchFamily="34" charset="-122"/>
              </a:rPr>
              <a:t>e.g.</a:t>
            </a:r>
            <a:r>
              <a:rPr sz="2220">
                <a:solidFill>
                  <a:schemeClr val="tx1"/>
                </a:solidFill>
                <a:latin typeface="微软雅黑" panose="020B0503020204020204" pitchFamily="34" charset="-122"/>
              </a:rPr>
              <a:t>有</a:t>
            </a:r>
            <a:r>
              <a:rPr lang="en-US" altLang="zh-CN" sz="2220">
                <a:solidFill>
                  <a:schemeClr val="tx1"/>
                </a:solidFill>
                <a:latin typeface="微软雅黑" panose="020B0503020204020204" pitchFamily="34" charset="-122"/>
              </a:rPr>
              <a:t>20</a:t>
            </a:r>
            <a:r>
              <a:rPr sz="2220">
                <a:solidFill>
                  <a:schemeClr val="tx1"/>
                </a:solidFill>
                <a:latin typeface="微软雅黑" panose="020B0503020204020204" pitchFamily="34" charset="-122"/>
              </a:rPr>
              <a:t>个合作者的</a:t>
            </a:r>
            <a:r>
              <a:rPr lang="en-US" altLang="zh-CN" sz="2220">
                <a:solidFill>
                  <a:schemeClr val="tx1"/>
                </a:solidFill>
                <a:latin typeface="微软雅黑" panose="020B0503020204020204" pitchFamily="34" charset="-122"/>
              </a:rPr>
              <a:t>Author</a:t>
            </a:r>
            <a:r>
              <a:rPr sz="2220">
                <a:solidFill>
                  <a:schemeClr val="tx1"/>
                </a:solidFill>
                <a:latin typeface="微软雅黑" panose="020B0503020204020204" pitchFamily="34" charset="-122"/>
              </a:rPr>
              <a:t>对象需要</a:t>
            </a:r>
            <a:r>
              <a:rPr lang="en-US" altLang="zh-CN" sz="2220">
                <a:solidFill>
                  <a:schemeClr val="tx1"/>
                </a:solidFill>
                <a:latin typeface="微软雅黑" panose="020B0503020204020204" pitchFamily="34" charset="-122"/>
              </a:rPr>
              <a:t>2~3</a:t>
            </a:r>
            <a:r>
              <a:rPr sz="2220">
                <a:solidFill>
                  <a:schemeClr val="tx1"/>
                </a:solidFill>
                <a:latin typeface="微软雅黑" panose="020B0503020204020204" pitchFamily="34" charset="-122"/>
              </a:rPr>
              <a:t>小时才能遍历完它存在的所有完全子图。</a:t>
            </a:r>
            <a:endParaRPr sz="2220">
              <a:solidFill>
                <a:schemeClr val="tx1"/>
              </a:solidFill>
              <a:latin typeface="微软雅黑" panose="020B0503020204020204" pitchFamily="34" charset="-122"/>
            </a:endParaRPr>
          </a:p>
          <a:p>
            <a:endParaRPr sz="2220">
              <a:solidFill>
                <a:schemeClr val="tx1"/>
              </a:solidFill>
              <a:latin typeface="微软雅黑" panose="020B0503020204020204" pitchFamily="34" charset="-122"/>
            </a:endParaRPr>
          </a:p>
          <a:p>
            <a:endParaRPr sz="2220">
              <a:solidFill>
                <a:schemeClr val="tx1"/>
              </a:solidFill>
              <a:latin typeface="微软雅黑" panose="020B0503020204020204" pitchFamily="34" charset="-122"/>
            </a:endParaRPr>
          </a:p>
        </p:txBody>
      </p:sp>
      <p:cxnSp>
        <p:nvCxnSpPr>
          <p:cNvPr id="4" name="直接连接符 3"/>
          <p:cNvCxnSpPr/>
          <p:nvPr/>
        </p:nvCxnSpPr>
        <p:spPr>
          <a:xfrm flipV="1">
            <a:off x="608330" y="1385570"/>
            <a:ext cx="10535920" cy="1651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511550" y="820420"/>
            <a:ext cx="2677795" cy="368300"/>
          </a:xfrm>
          <a:prstGeom prst="rect">
            <a:avLst/>
          </a:prstGeom>
          <a:noFill/>
        </p:spPr>
        <p:txBody>
          <a:bodyPr wrap="square" rtlCol="0" anchor="t">
            <a:spAutoFit/>
          </a:bodyPr>
          <a:p>
            <a:r>
              <a:rPr lang="zh-CN" altLang="en-US"/>
              <a:t>朴素算法的实现</a:t>
            </a:r>
            <a:endParaRPr lang="zh-CN" altLang="en-US"/>
          </a:p>
        </p:txBody>
      </p:sp>
      <p:pic>
        <p:nvPicPr>
          <p:cNvPr id="-2147482611" name="图片 -2147482612"/>
          <p:cNvPicPr>
            <a:picLocks noChangeAspect="1"/>
          </p:cNvPicPr>
          <p:nvPr>
            <p:custDataLst>
              <p:tags r:id="rId1"/>
            </p:custDataLst>
          </p:nvPr>
        </p:nvPicPr>
        <p:blipFill>
          <a:blip r:embed="rId2"/>
          <a:stretch>
            <a:fillRect/>
          </a:stretch>
        </p:blipFill>
        <p:spPr>
          <a:xfrm>
            <a:off x="6447790" y="1525905"/>
            <a:ext cx="5129530" cy="5103495"/>
          </a:xfrm>
          <a:prstGeom prst="rect">
            <a:avLst/>
          </a:prstGeom>
          <a:noFill/>
          <a:ln w="9525">
            <a:noFill/>
          </a:ln>
        </p:spPr>
      </p:pic>
      <p:pic>
        <p:nvPicPr>
          <p:cNvPr id="6" name="图片 5"/>
          <p:cNvPicPr>
            <a:picLocks noChangeAspect="1"/>
          </p:cNvPicPr>
          <p:nvPr/>
        </p:nvPicPr>
        <p:blipFill>
          <a:blip r:embed="rId3"/>
          <a:stretch>
            <a:fillRect/>
          </a:stretch>
        </p:blipFill>
        <p:spPr>
          <a:xfrm>
            <a:off x="6182995" y="1659255"/>
            <a:ext cx="5394325" cy="4837430"/>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47482611"/>
                                        </p:tgtEl>
                                        <p:attrNameLst>
                                          <p:attrName>style.visibility</p:attrName>
                                        </p:attrNameLst>
                                      </p:cBhvr>
                                      <p:to>
                                        <p:strVal val="visible"/>
                                      </p:to>
                                    </p:set>
                                    <p:animEffect transition="in" filter="blinds(horizontal)">
                                      <p:cBhvr>
                                        <p:cTn id="7" dur="500"/>
                                        <p:tgtEl>
                                          <p:spTgt spid="-21474826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7"/>
          <p:cNvSpPr>
            <a:spLocks noGrp="1"/>
          </p:cNvSpPr>
          <p:nvPr>
            <p:ph type="title"/>
          </p:nvPr>
        </p:nvSpPr>
        <p:spPr>
          <a:xfrm>
            <a:off x="608400" y="591255"/>
            <a:ext cx="10969200" cy="705600"/>
          </a:xfrm>
        </p:spPr>
        <p:txBody>
          <a:bodyPr/>
          <a:p>
            <a:r>
              <a:rPr lang="en-US" altLang="zh-CN">
                <a:latin typeface="微软雅黑" panose="020B0503020204020204" pitchFamily="34" charset="-122"/>
                <a:cs typeface="微软雅黑" panose="020B0503020204020204" pitchFamily="34" charset="-122"/>
              </a:rPr>
              <a:t>F5</a:t>
            </a:r>
            <a:r>
              <a:rPr>
                <a:latin typeface="微软雅黑" panose="020B0503020204020204" pitchFamily="34" charset="-122"/>
                <a:cs typeface="微软雅黑" panose="020B0503020204020204" pitchFamily="34" charset="-122"/>
              </a:rPr>
              <a:t>聚团分析</a:t>
            </a:r>
            <a:endParaRPr>
              <a:latin typeface="微软雅黑" panose="020B0503020204020204" pitchFamily="34" charset="-122"/>
              <a:cs typeface="微软雅黑" panose="020B0503020204020204" pitchFamily="34" charset="-122"/>
            </a:endParaRPr>
          </a:p>
        </p:txBody>
      </p:sp>
      <p:sp>
        <p:nvSpPr>
          <p:cNvPr id="9" name="内容占位符 8"/>
          <p:cNvSpPr>
            <a:spLocks noGrp="1"/>
          </p:cNvSpPr>
          <p:nvPr>
            <p:ph idx="1"/>
          </p:nvPr>
        </p:nvSpPr>
        <p:spPr>
          <a:xfrm>
            <a:off x="530860" y="1887220"/>
            <a:ext cx="3526790" cy="4037330"/>
          </a:xfrm>
        </p:spPr>
        <p:txBody>
          <a:bodyPr/>
          <a:p>
            <a:r>
              <a:rPr sz="2400">
                <a:latin typeface="微软雅黑" panose="020B0503020204020204" pitchFamily="34" charset="-122"/>
              </a:rPr>
              <a:t>对数据集分析：</a:t>
            </a:r>
            <a:endParaRPr sz="2400">
              <a:latin typeface="微软雅黑" panose="020B0503020204020204" pitchFamily="34" charset="-122"/>
            </a:endParaRPr>
          </a:p>
          <a:p>
            <a:pPr lvl="0"/>
            <a:r>
              <a:rPr lang="en-US" altLang="zh-CN" sz="2390">
                <a:gradFill>
                  <a:gsLst>
                    <a:gs pos="0">
                      <a:srgbClr val="FE4444"/>
                    </a:gs>
                    <a:gs pos="100000">
                      <a:srgbClr val="832B2B"/>
                    </a:gs>
                  </a:gsLst>
                  <a:lin scaled="0"/>
                </a:gradFill>
                <a:latin typeface="Algerian" panose="04020705040A02060702" pitchFamily="82" charset="0"/>
                <a:sym typeface="+mn-ea"/>
              </a:rPr>
              <a:t>220W</a:t>
            </a:r>
            <a:r>
              <a:rPr sz="2390">
                <a:gradFill>
                  <a:gsLst>
                    <a:gs pos="0">
                      <a:srgbClr val="FE4444"/>
                    </a:gs>
                    <a:gs pos="100000">
                      <a:srgbClr val="832B2B"/>
                    </a:gs>
                  </a:gsLst>
                  <a:lin scaled="0"/>
                </a:gradFill>
                <a:latin typeface="Algerian" panose="04020705040A02060702" pitchFamily="82" charset="0"/>
                <a:sym typeface="+mn-ea"/>
              </a:rPr>
              <a:t>左右</a:t>
            </a:r>
            <a:r>
              <a:rPr sz="2390">
                <a:solidFill>
                  <a:schemeClr val="tx1"/>
                </a:solidFill>
                <a:latin typeface="Algerian" panose="04020705040A02060702" pitchFamily="82" charset="0"/>
                <a:sym typeface="+mn-ea"/>
              </a:rPr>
              <a:t>文章数量</a:t>
            </a:r>
            <a:endParaRPr sz="2390">
              <a:solidFill>
                <a:srgbClr val="FF0000"/>
              </a:solidFill>
              <a:latin typeface="Algerian" panose="04020705040A02060702" pitchFamily="82" charset="0"/>
              <a:sym typeface="+mn-ea"/>
            </a:endParaRPr>
          </a:p>
          <a:p>
            <a:pPr lvl="0"/>
            <a:r>
              <a:rPr lang="en-US" altLang="zh-CN" sz="2390">
                <a:gradFill>
                  <a:gsLst>
                    <a:gs pos="0">
                      <a:srgbClr val="FE4444"/>
                    </a:gs>
                    <a:gs pos="100000">
                      <a:srgbClr val="832B2B"/>
                    </a:gs>
                  </a:gsLst>
                  <a:lin scaled="0"/>
                </a:gradFill>
                <a:latin typeface="Algerian" panose="04020705040A02060702" pitchFamily="82" charset="0"/>
                <a:sym typeface="+mn-ea"/>
              </a:rPr>
              <a:t>158W</a:t>
            </a:r>
            <a:r>
              <a:rPr sz="2390">
                <a:gradFill>
                  <a:gsLst>
                    <a:gs pos="0">
                      <a:srgbClr val="FE4444"/>
                    </a:gs>
                    <a:gs pos="100000">
                      <a:srgbClr val="832B2B"/>
                    </a:gs>
                  </a:gsLst>
                  <a:lin scaled="0"/>
                </a:gradFill>
                <a:latin typeface="Algerian" panose="04020705040A02060702" pitchFamily="82" charset="0"/>
                <a:sym typeface="+mn-ea"/>
              </a:rPr>
              <a:t>左右</a:t>
            </a:r>
            <a:r>
              <a:rPr sz="2390">
                <a:solidFill>
                  <a:schemeClr val="tx1"/>
                </a:solidFill>
                <a:latin typeface="Algerian" panose="04020705040A02060702" pitchFamily="82" charset="0"/>
                <a:sym typeface="+mn-ea"/>
              </a:rPr>
              <a:t>作者数量</a:t>
            </a:r>
            <a:endParaRPr sz="2390">
              <a:solidFill>
                <a:srgbClr val="FF0000"/>
              </a:solidFill>
              <a:latin typeface="Algerian" panose="04020705040A02060702" pitchFamily="82" charset="0"/>
              <a:sym typeface="+mn-ea"/>
            </a:endParaRPr>
          </a:p>
          <a:p>
            <a:pPr lvl="0"/>
            <a:r>
              <a:rPr sz="2390">
                <a:solidFill>
                  <a:schemeClr val="tx1"/>
                </a:solidFill>
                <a:latin typeface="Algerian" panose="04020705040A02060702" pitchFamily="82" charset="0"/>
                <a:sym typeface="+mn-ea"/>
              </a:rPr>
              <a:t>文章的作者数量最多为</a:t>
            </a:r>
            <a:r>
              <a:rPr lang="en-US" altLang="zh-CN" sz="2390">
                <a:gradFill>
                  <a:gsLst>
                    <a:gs pos="0">
                      <a:srgbClr val="FE4444"/>
                    </a:gs>
                    <a:gs pos="100000">
                      <a:srgbClr val="832B2B"/>
                    </a:gs>
                  </a:gsLst>
                  <a:lin scaled="0"/>
                </a:gradFill>
                <a:latin typeface="Algerian" panose="04020705040A02060702" pitchFamily="82" charset="0"/>
                <a:sym typeface="+mn-ea"/>
              </a:rPr>
              <a:t>287</a:t>
            </a:r>
            <a:r>
              <a:rPr sz="2390">
                <a:gradFill>
                  <a:gsLst>
                    <a:gs pos="0">
                      <a:srgbClr val="FE4444"/>
                    </a:gs>
                    <a:gs pos="100000">
                      <a:srgbClr val="832B2B"/>
                    </a:gs>
                  </a:gsLst>
                  <a:lin scaled="0"/>
                </a:gradFill>
                <a:latin typeface="Algerian" panose="04020705040A02060702" pitchFamily="82" charset="0"/>
                <a:sym typeface="+mn-ea"/>
              </a:rPr>
              <a:t>个</a:t>
            </a:r>
            <a:r>
              <a:rPr sz="2390">
                <a:solidFill>
                  <a:schemeClr val="tx1"/>
                </a:solidFill>
                <a:latin typeface="Algerian" panose="04020705040A02060702" pitchFamily="82" charset="0"/>
                <a:sym typeface="+mn-ea"/>
              </a:rPr>
              <a:t>。</a:t>
            </a:r>
            <a:endParaRPr sz="2390">
              <a:solidFill>
                <a:schemeClr val="tx1"/>
              </a:solidFill>
              <a:latin typeface="Algerian" panose="04020705040A02060702" pitchFamily="82" charset="0"/>
              <a:sym typeface="+mn-ea"/>
            </a:endParaRPr>
          </a:p>
          <a:p>
            <a:pPr lvl="0"/>
            <a:endParaRPr sz="2390">
              <a:solidFill>
                <a:schemeClr val="tx1"/>
              </a:solidFill>
              <a:latin typeface="Algerian" panose="04020705040A02060702" pitchFamily="82" charset="0"/>
              <a:sym typeface="+mn-ea"/>
            </a:endParaRPr>
          </a:p>
        </p:txBody>
      </p:sp>
      <p:cxnSp>
        <p:nvCxnSpPr>
          <p:cNvPr id="10" name="直接连接符 9"/>
          <p:cNvCxnSpPr/>
          <p:nvPr/>
        </p:nvCxnSpPr>
        <p:spPr>
          <a:xfrm flipV="1">
            <a:off x="608330" y="1385570"/>
            <a:ext cx="10535920" cy="1651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511550" y="820420"/>
            <a:ext cx="1165860" cy="368300"/>
          </a:xfrm>
          <a:prstGeom prst="rect">
            <a:avLst/>
          </a:prstGeom>
          <a:noFill/>
        </p:spPr>
        <p:txBody>
          <a:bodyPr wrap="square" rtlCol="0" anchor="t">
            <a:spAutoFit/>
          </a:bodyPr>
          <a:p>
            <a:r>
              <a:rPr lang="zh-CN" altLang="en-US"/>
              <a:t>问题分析</a:t>
            </a:r>
            <a:endParaRPr lang="zh-CN" altLang="en-US"/>
          </a:p>
        </p:txBody>
      </p:sp>
      <p:pic>
        <p:nvPicPr>
          <p:cNvPr id="-2147482607" name="图片 -2147482608">
            <a:hlinkClick r:id="rId1" tooltip="" action="ppaction://hlinksldjump"/>
          </p:cNvPr>
          <p:cNvPicPr>
            <a:picLocks noChangeAspect="1"/>
          </p:cNvPicPr>
          <p:nvPr>
            <p:custDataLst>
              <p:tags r:id="rId2"/>
            </p:custDataLst>
          </p:nvPr>
        </p:nvPicPr>
        <p:blipFill>
          <a:blip r:embed="rId3"/>
          <a:stretch>
            <a:fillRect/>
          </a:stretch>
        </p:blipFill>
        <p:spPr>
          <a:xfrm>
            <a:off x="3979545" y="1964055"/>
            <a:ext cx="7789545" cy="3230245"/>
          </a:xfrm>
          <a:prstGeom prst="rect">
            <a:avLst/>
          </a:prstGeom>
          <a:noFill/>
          <a:ln w="9525">
            <a:noFill/>
          </a:ln>
        </p:spPr>
      </p:pic>
      <p:sp>
        <p:nvSpPr>
          <p:cNvPr id="12" name="文本框 11"/>
          <p:cNvSpPr txBox="1"/>
          <p:nvPr/>
        </p:nvSpPr>
        <p:spPr>
          <a:xfrm>
            <a:off x="1923415" y="5695950"/>
            <a:ext cx="8717280" cy="460375"/>
          </a:xfrm>
          <a:prstGeom prst="rect">
            <a:avLst/>
          </a:prstGeom>
          <a:noFill/>
        </p:spPr>
        <p:txBody>
          <a:bodyPr wrap="none" rtlCol="0">
            <a:spAutoFit/>
          </a:bodyPr>
          <a:p>
            <a:pPr algn="l"/>
            <a:r>
              <a:rPr lang="zh-CN" altLang="en-US" sz="2400"/>
              <a:t>依题，对于一篇文章而言，其作者之间均能构成一个完全子图。</a:t>
            </a:r>
            <a:endParaRPr lang="zh-CN" altLang="en-US" sz="2400"/>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7"/>
          <p:cNvSpPr>
            <a:spLocks noGrp="1"/>
          </p:cNvSpPr>
          <p:nvPr>
            <p:ph type="title"/>
          </p:nvPr>
        </p:nvSpPr>
        <p:spPr>
          <a:xfrm>
            <a:off x="608400" y="591255"/>
            <a:ext cx="10969200" cy="705600"/>
          </a:xfrm>
        </p:spPr>
        <p:txBody>
          <a:bodyPr/>
          <a:p>
            <a:r>
              <a:rPr lang="en-US" altLang="zh-CN">
                <a:latin typeface="微软雅黑" panose="020B0503020204020204" pitchFamily="34" charset="-122"/>
                <a:cs typeface="微软雅黑" panose="020B0503020204020204" pitchFamily="34" charset="-122"/>
              </a:rPr>
              <a:t>F5</a:t>
            </a:r>
            <a:r>
              <a:rPr>
                <a:latin typeface="微软雅黑" panose="020B0503020204020204" pitchFamily="34" charset="-122"/>
                <a:cs typeface="微软雅黑" panose="020B0503020204020204" pitchFamily="34" charset="-122"/>
              </a:rPr>
              <a:t>聚团分析</a:t>
            </a:r>
            <a:endParaRPr>
              <a:latin typeface="微软雅黑" panose="020B0503020204020204" pitchFamily="34" charset="-122"/>
              <a:cs typeface="微软雅黑" panose="020B0503020204020204" pitchFamily="34" charset="-122"/>
            </a:endParaRPr>
          </a:p>
        </p:txBody>
      </p:sp>
      <p:sp>
        <p:nvSpPr>
          <p:cNvPr id="9" name="内容占位符 8"/>
          <p:cNvSpPr>
            <a:spLocks noGrp="1"/>
          </p:cNvSpPr>
          <p:nvPr>
            <p:ph idx="1"/>
          </p:nvPr>
        </p:nvSpPr>
        <p:spPr>
          <a:xfrm>
            <a:off x="530860" y="1887220"/>
            <a:ext cx="10614025" cy="4037330"/>
          </a:xfrm>
        </p:spPr>
        <p:txBody>
          <a:bodyPr>
            <a:normAutofit lnSpcReduction="10000"/>
          </a:bodyPr>
          <a:p>
            <a:pPr lvl="0"/>
            <a:r>
              <a:rPr sz="2400">
                <a:solidFill>
                  <a:schemeClr val="tx1"/>
                </a:solidFill>
                <a:latin typeface="微软雅黑" panose="020B0503020204020204" pitchFamily="34" charset="-122"/>
                <a:cs typeface="微软雅黑" panose="020B0503020204020204" pitchFamily="34" charset="-122"/>
                <a:sym typeface="+mn-ea"/>
              </a:rPr>
              <a:t>仅考虑一篇文章，若其有</a:t>
            </a:r>
            <a:r>
              <a:rPr lang="en-US" altLang="zh-CN" sz="2400">
                <a:solidFill>
                  <a:schemeClr val="tx1"/>
                </a:solidFill>
                <a:latin typeface="微软雅黑" panose="020B0503020204020204" pitchFamily="34" charset="-122"/>
                <a:cs typeface="微软雅黑" panose="020B0503020204020204" pitchFamily="34" charset="-122"/>
                <a:sym typeface="+mn-ea"/>
              </a:rPr>
              <a:t>X</a:t>
            </a:r>
            <a:r>
              <a:rPr sz="2400">
                <a:solidFill>
                  <a:schemeClr val="tx1"/>
                </a:solidFill>
                <a:latin typeface="微软雅黑" panose="020B0503020204020204" pitchFamily="34" charset="-122"/>
                <a:cs typeface="微软雅黑" panose="020B0503020204020204" pitchFamily="34" charset="-122"/>
                <a:sym typeface="+mn-ea"/>
              </a:rPr>
              <a:t>个作者，则这</a:t>
            </a:r>
            <a:r>
              <a:rPr lang="en-US" altLang="zh-CN" sz="2400">
                <a:solidFill>
                  <a:schemeClr val="tx1"/>
                </a:solidFill>
                <a:latin typeface="微软雅黑" panose="020B0503020204020204" pitchFamily="34" charset="-122"/>
                <a:cs typeface="微软雅黑" panose="020B0503020204020204" pitchFamily="34" charset="-122"/>
                <a:sym typeface="+mn-ea"/>
              </a:rPr>
              <a:t>X</a:t>
            </a:r>
            <a:r>
              <a:rPr sz="2400">
                <a:solidFill>
                  <a:schemeClr val="tx1"/>
                </a:solidFill>
                <a:latin typeface="微软雅黑" panose="020B0503020204020204" pitchFamily="34" charset="-122"/>
                <a:cs typeface="微软雅黑" panose="020B0503020204020204" pitchFamily="34" charset="-122"/>
                <a:sym typeface="+mn-ea"/>
              </a:rPr>
              <a:t>个作者直接都有合作关系。那么就是说他们最多可以构成</a:t>
            </a:r>
            <a:r>
              <a:rPr lang="en-US" altLang="zh-CN" sz="2400">
                <a:solidFill>
                  <a:schemeClr val="tx1"/>
                </a:solidFill>
                <a:latin typeface="微软雅黑" panose="020B0503020204020204" pitchFamily="34" charset="-122"/>
                <a:cs typeface="微软雅黑" panose="020B0503020204020204" pitchFamily="34" charset="-122"/>
                <a:sym typeface="+mn-ea"/>
              </a:rPr>
              <a:t>X</a:t>
            </a:r>
            <a:r>
              <a:rPr sz="2400">
                <a:solidFill>
                  <a:schemeClr val="tx1"/>
                </a:solidFill>
                <a:latin typeface="微软雅黑" panose="020B0503020204020204" pitchFamily="34" charset="-122"/>
                <a:cs typeface="微软雅黑" panose="020B0503020204020204" pitchFamily="34" charset="-122"/>
                <a:sym typeface="+mn-ea"/>
              </a:rPr>
              <a:t>阶的完全子图。</a:t>
            </a:r>
            <a:endParaRPr sz="2400">
              <a:solidFill>
                <a:schemeClr val="tx1"/>
              </a:solidFill>
              <a:latin typeface="微软雅黑" panose="020B0503020204020204" pitchFamily="34" charset="-122"/>
              <a:cs typeface="微软雅黑" panose="020B0503020204020204" pitchFamily="34" charset="-122"/>
              <a:sym typeface="+mn-ea"/>
            </a:endParaRPr>
          </a:p>
          <a:p>
            <a:pPr lvl="0"/>
            <a:r>
              <a:rPr sz="2400">
                <a:solidFill>
                  <a:schemeClr val="tx1"/>
                </a:solidFill>
                <a:latin typeface="微软雅黑" panose="020B0503020204020204" pitchFamily="34" charset="-122"/>
                <a:cs typeface="微软雅黑" panose="020B0503020204020204" pitchFamily="34" charset="-122"/>
                <a:sym typeface="+mn-ea"/>
              </a:rPr>
              <a:t>设</a:t>
            </a:r>
            <a:r>
              <a:rPr lang="en-US" altLang="zh-CN" sz="2400">
                <a:solidFill>
                  <a:schemeClr val="tx1"/>
                </a:solidFill>
                <a:latin typeface="微软雅黑" panose="020B0503020204020204" pitchFamily="34" charset="-122"/>
                <a:cs typeface="微软雅黑" panose="020B0503020204020204" pitchFamily="34" charset="-122"/>
                <a:sym typeface="+mn-ea"/>
              </a:rPr>
              <a:t>F(i)</a:t>
            </a:r>
            <a:r>
              <a:rPr sz="2400">
                <a:solidFill>
                  <a:schemeClr val="tx1"/>
                </a:solidFill>
                <a:latin typeface="微软雅黑" panose="020B0503020204020204" pitchFamily="34" charset="-122"/>
                <a:cs typeface="微软雅黑" panose="020B0503020204020204" pitchFamily="34" charset="-122"/>
                <a:sym typeface="+mn-ea"/>
              </a:rPr>
              <a:t>表示这篇文章能构成的</a:t>
            </a:r>
            <a:r>
              <a:rPr lang="en-US" altLang="zh-CN" sz="2400">
                <a:solidFill>
                  <a:schemeClr val="tx1"/>
                </a:solidFill>
                <a:latin typeface="微软雅黑" panose="020B0503020204020204" pitchFamily="34" charset="-122"/>
                <a:cs typeface="微软雅黑" panose="020B0503020204020204" pitchFamily="34" charset="-122"/>
                <a:sym typeface="+mn-ea"/>
              </a:rPr>
              <a:t>i</a:t>
            </a:r>
            <a:r>
              <a:rPr sz="2400">
                <a:solidFill>
                  <a:schemeClr val="tx1"/>
                </a:solidFill>
                <a:latin typeface="微软雅黑" panose="020B0503020204020204" pitchFamily="34" charset="-122"/>
                <a:cs typeface="微软雅黑" panose="020B0503020204020204" pitchFamily="34" charset="-122"/>
                <a:sym typeface="+mn-ea"/>
              </a:rPr>
              <a:t>阶子图的数量。</a:t>
            </a:r>
            <a:endParaRPr sz="2400">
              <a:solidFill>
                <a:schemeClr val="tx1"/>
              </a:solidFill>
              <a:latin typeface="微软雅黑" panose="020B0503020204020204" pitchFamily="34" charset="-122"/>
              <a:cs typeface="微软雅黑" panose="020B0503020204020204" pitchFamily="34" charset="-122"/>
              <a:sym typeface="+mn-ea"/>
            </a:endParaRPr>
          </a:p>
          <a:p>
            <a:pPr lvl="0"/>
            <a:r>
              <a:rPr sz="2400">
                <a:solidFill>
                  <a:schemeClr val="tx1"/>
                </a:solidFill>
                <a:latin typeface="微软雅黑" panose="020B0503020204020204" pitchFamily="34" charset="-122"/>
                <a:cs typeface="微软雅黑" panose="020B0503020204020204" pitchFamily="34" charset="-122"/>
                <a:sym typeface="+mn-ea"/>
              </a:rPr>
              <a:t>易得，</a:t>
            </a:r>
            <a:endParaRPr sz="2400">
              <a:solidFill>
                <a:schemeClr val="tx1"/>
              </a:solidFill>
              <a:latin typeface="微软雅黑" panose="020B0503020204020204" pitchFamily="34" charset="-122"/>
              <a:cs typeface="微软雅黑" panose="020B0503020204020204" pitchFamily="34" charset="-122"/>
              <a:sym typeface="+mn-ea"/>
            </a:endParaRPr>
          </a:p>
          <a:p>
            <a:pPr lvl="0"/>
            <a:r>
              <a:rPr sz="2400">
                <a:solidFill>
                  <a:schemeClr val="tx1"/>
                </a:solidFill>
                <a:latin typeface="微软雅黑" panose="020B0503020204020204" pitchFamily="34" charset="-122"/>
                <a:cs typeface="微软雅黑" panose="020B0503020204020204" pitchFamily="34" charset="-122"/>
                <a:sym typeface="+mn-ea"/>
              </a:rPr>
              <a:t>即从这</a:t>
            </a:r>
            <a:r>
              <a:rPr lang="en-US" altLang="zh-CN" sz="2400">
                <a:solidFill>
                  <a:schemeClr val="tx1"/>
                </a:solidFill>
                <a:latin typeface="微软雅黑" panose="020B0503020204020204" pitchFamily="34" charset="-122"/>
                <a:cs typeface="微软雅黑" panose="020B0503020204020204" pitchFamily="34" charset="-122"/>
                <a:sym typeface="+mn-ea"/>
              </a:rPr>
              <a:t>X</a:t>
            </a:r>
            <a:r>
              <a:rPr sz="2400">
                <a:solidFill>
                  <a:schemeClr val="tx1"/>
                </a:solidFill>
                <a:latin typeface="微软雅黑" panose="020B0503020204020204" pitchFamily="34" charset="-122"/>
                <a:cs typeface="微软雅黑" panose="020B0503020204020204" pitchFamily="34" charset="-122"/>
                <a:sym typeface="+mn-ea"/>
              </a:rPr>
              <a:t>个作者中任选</a:t>
            </a:r>
            <a:r>
              <a:rPr lang="en-US" altLang="zh-CN" sz="2400">
                <a:solidFill>
                  <a:schemeClr val="tx1"/>
                </a:solidFill>
                <a:latin typeface="微软雅黑" panose="020B0503020204020204" pitchFamily="34" charset="-122"/>
                <a:cs typeface="微软雅黑" panose="020B0503020204020204" pitchFamily="34" charset="-122"/>
                <a:sym typeface="+mn-ea"/>
              </a:rPr>
              <a:t>i</a:t>
            </a:r>
            <a:r>
              <a:rPr sz="2400">
                <a:solidFill>
                  <a:schemeClr val="tx1"/>
                </a:solidFill>
                <a:latin typeface="微软雅黑" panose="020B0503020204020204" pitchFamily="34" charset="-122"/>
                <a:cs typeface="微软雅黑" panose="020B0503020204020204" pitchFamily="34" charset="-122"/>
                <a:sym typeface="+mn-ea"/>
              </a:rPr>
              <a:t>个都能构成一个</a:t>
            </a:r>
            <a:r>
              <a:rPr lang="en-US" altLang="zh-CN" sz="2400">
                <a:solidFill>
                  <a:schemeClr val="tx1"/>
                </a:solidFill>
                <a:latin typeface="微软雅黑" panose="020B0503020204020204" pitchFamily="34" charset="-122"/>
                <a:cs typeface="微软雅黑" panose="020B0503020204020204" pitchFamily="34" charset="-122"/>
                <a:sym typeface="+mn-ea"/>
              </a:rPr>
              <a:t>i</a:t>
            </a:r>
            <a:r>
              <a:rPr sz="2400">
                <a:solidFill>
                  <a:schemeClr val="tx1"/>
                </a:solidFill>
                <a:latin typeface="微软雅黑" panose="020B0503020204020204" pitchFamily="34" charset="-122"/>
                <a:cs typeface="微软雅黑" panose="020B0503020204020204" pitchFamily="34" charset="-122"/>
                <a:sym typeface="+mn-ea"/>
              </a:rPr>
              <a:t>阶完全子图。</a:t>
            </a:r>
            <a:endParaRPr sz="2400">
              <a:solidFill>
                <a:schemeClr val="tx1"/>
              </a:solidFill>
              <a:latin typeface="微软雅黑" panose="020B0503020204020204" pitchFamily="34" charset="-122"/>
              <a:cs typeface="微软雅黑" panose="020B0503020204020204" pitchFamily="34" charset="-122"/>
              <a:sym typeface="+mn-ea"/>
            </a:endParaRPr>
          </a:p>
          <a:p>
            <a:pPr lvl="0"/>
            <a:r>
              <a:rPr sz="2400">
                <a:solidFill>
                  <a:schemeClr val="tx1"/>
                </a:solidFill>
                <a:latin typeface="Algerian" panose="04020705040A02060702" pitchFamily="82" charset="0"/>
                <a:sym typeface="+mn-ea"/>
              </a:rPr>
              <a:t>文章的作者数量最多为</a:t>
            </a:r>
            <a:r>
              <a:rPr lang="en-US" altLang="zh-CN" sz="2400">
                <a:gradFill>
                  <a:gsLst>
                    <a:gs pos="0">
                      <a:srgbClr val="FE4444"/>
                    </a:gs>
                    <a:gs pos="100000">
                      <a:srgbClr val="832B2B"/>
                    </a:gs>
                  </a:gsLst>
                  <a:lin scaled="0"/>
                </a:gradFill>
                <a:latin typeface="Algerian" panose="04020705040A02060702" pitchFamily="82" charset="0"/>
                <a:sym typeface="+mn-ea"/>
              </a:rPr>
              <a:t>287</a:t>
            </a:r>
            <a:r>
              <a:rPr sz="2400">
                <a:gradFill>
                  <a:gsLst>
                    <a:gs pos="0">
                      <a:srgbClr val="FE4444"/>
                    </a:gs>
                    <a:gs pos="100000">
                      <a:srgbClr val="832B2B"/>
                    </a:gs>
                  </a:gsLst>
                  <a:lin scaled="0"/>
                </a:gradFill>
                <a:latin typeface="Algerian" panose="04020705040A02060702" pitchFamily="82" charset="0"/>
                <a:sym typeface="+mn-ea"/>
              </a:rPr>
              <a:t>个</a:t>
            </a:r>
            <a:r>
              <a:rPr sz="2400">
                <a:solidFill>
                  <a:schemeClr val="tx1"/>
                </a:solidFill>
                <a:latin typeface="Algerian" panose="04020705040A02060702" pitchFamily="82" charset="0"/>
                <a:sym typeface="+mn-ea"/>
              </a:rPr>
              <a:t>，计算结果将十分庞大。</a:t>
            </a:r>
            <a:endParaRPr sz="2400">
              <a:gradFill>
                <a:gsLst>
                  <a:gs pos="0">
                    <a:srgbClr val="FE4444"/>
                  </a:gs>
                  <a:gs pos="100000">
                    <a:srgbClr val="832B2B"/>
                  </a:gs>
                </a:gsLst>
                <a:lin scaled="0"/>
              </a:gradFill>
              <a:latin typeface="Algerian" panose="04020705040A02060702" pitchFamily="82" charset="0"/>
              <a:sym typeface="+mn-ea"/>
            </a:endParaRPr>
          </a:p>
          <a:p>
            <a:pPr lvl="0"/>
            <a:endParaRPr sz="2400">
              <a:solidFill>
                <a:schemeClr val="tx1"/>
              </a:solidFill>
              <a:latin typeface="微软雅黑" panose="020B0503020204020204" pitchFamily="34" charset="-122"/>
              <a:cs typeface="微软雅黑" panose="020B0503020204020204" pitchFamily="34" charset="-122"/>
              <a:sym typeface="+mn-ea"/>
            </a:endParaRPr>
          </a:p>
        </p:txBody>
      </p:sp>
      <p:cxnSp>
        <p:nvCxnSpPr>
          <p:cNvPr id="10" name="直接连接符 9"/>
          <p:cNvCxnSpPr/>
          <p:nvPr/>
        </p:nvCxnSpPr>
        <p:spPr>
          <a:xfrm flipV="1">
            <a:off x="608330" y="1385570"/>
            <a:ext cx="10535920" cy="1651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511550" y="820420"/>
            <a:ext cx="1165860" cy="368300"/>
          </a:xfrm>
          <a:prstGeom prst="rect">
            <a:avLst/>
          </a:prstGeom>
          <a:noFill/>
        </p:spPr>
        <p:txBody>
          <a:bodyPr wrap="square" rtlCol="0" anchor="t">
            <a:spAutoFit/>
          </a:bodyPr>
          <a:p>
            <a:r>
              <a:rPr lang="zh-CN" altLang="en-US"/>
              <a:t>问题分析</a:t>
            </a:r>
            <a:endParaRPr lang="zh-CN" altLang="en-US"/>
          </a:p>
        </p:txBody>
      </p:sp>
      <p:graphicFrame>
        <p:nvGraphicFramePr>
          <p:cNvPr id="5" name="对象 4">
            <a:hlinkClick r:id="" action="ppaction://ole?verb="/>
          </p:cNvPr>
          <p:cNvGraphicFramePr>
            <a:graphicFrameLocks noChangeAspect="1"/>
          </p:cNvGraphicFramePr>
          <p:nvPr/>
        </p:nvGraphicFramePr>
        <p:xfrm>
          <a:off x="4441825" y="3361690"/>
          <a:ext cx="2344420" cy="811530"/>
        </p:xfrm>
        <a:graphic>
          <a:graphicData uri="http://schemas.openxmlformats.org/presentationml/2006/ole">
            <mc:AlternateContent xmlns:mc="http://schemas.openxmlformats.org/markup-compatibility/2006">
              <mc:Choice xmlns:v="urn:schemas-microsoft-com:vml" Requires="v">
                <p:oleObj spid="_x0000_s1025" name="" r:id="rId1" imgW="660400" imgH="228600" progId="Equation.KSEE3">
                  <p:embed/>
                </p:oleObj>
              </mc:Choice>
              <mc:Fallback>
                <p:oleObj name="" r:id="rId1" imgW="660400" imgH="228600" progId="Equation.KSEE3">
                  <p:embed/>
                  <p:pic>
                    <p:nvPicPr>
                      <p:cNvPr id="0" name="图片 1024"/>
                      <p:cNvPicPr/>
                      <p:nvPr/>
                    </p:nvPicPr>
                    <p:blipFill>
                      <a:blip r:embed="rId2"/>
                      <a:stretch>
                        <a:fillRect/>
                      </a:stretch>
                    </p:blipFill>
                    <p:spPr>
                      <a:xfrm>
                        <a:off x="4441825" y="3361690"/>
                        <a:ext cx="2344420" cy="811530"/>
                      </a:xfrm>
                      <a:prstGeom prst="rect">
                        <a:avLst/>
                      </a:prstGeom>
                    </p:spPr>
                  </p:pic>
                </p:oleObj>
              </mc:Fallback>
            </mc:AlternateContent>
          </a:graphicData>
        </a:graphic>
      </p:graphicFrame>
      <p:sp>
        <p:nvSpPr>
          <p:cNvPr id="6" name="文本框 5"/>
          <p:cNvSpPr txBox="1"/>
          <p:nvPr/>
        </p:nvSpPr>
        <p:spPr>
          <a:xfrm>
            <a:off x="4735195" y="5603240"/>
            <a:ext cx="2051050" cy="583565"/>
          </a:xfrm>
          <a:prstGeom prst="rect">
            <a:avLst/>
          </a:prstGeom>
          <a:noFill/>
        </p:spPr>
        <p:txBody>
          <a:bodyPr wrap="none" rtlCol="0">
            <a:spAutoFit/>
          </a:bodyPr>
          <a:p>
            <a:pPr algn="l"/>
            <a:r>
              <a:rPr lang="en-US" altLang="zh-CN" sz="3200">
                <a:latin typeface="微软雅黑" panose="020B0503020204020204" pitchFamily="34" charset="-122"/>
                <a:ea typeface="微软雅黑" panose="020B0503020204020204" pitchFamily="34" charset="-122"/>
                <a:cs typeface="微软雅黑" panose="020B0503020204020204" pitchFamily="34" charset="-122"/>
              </a:rPr>
              <a:t>DFS+</a:t>
            </a:r>
            <a:r>
              <a:rPr lang="zh-CN" altLang="en-US" sz="3200">
                <a:latin typeface="微软雅黑" panose="020B0503020204020204" pitchFamily="34" charset="-122"/>
                <a:ea typeface="微软雅黑" panose="020B0503020204020204" pitchFamily="34" charset="-122"/>
                <a:cs typeface="微软雅黑" panose="020B0503020204020204" pitchFamily="34" charset="-122"/>
              </a:rPr>
              <a:t>优化 </a:t>
            </a:r>
            <a:endParaRPr lang="zh-CN" altLang="en-US" sz="3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乘号 6"/>
          <p:cNvSpPr/>
          <p:nvPr/>
        </p:nvSpPr>
        <p:spPr>
          <a:xfrm>
            <a:off x="4888230" y="5310505"/>
            <a:ext cx="1744980" cy="1169035"/>
          </a:xfrm>
          <a:prstGeom prst="mathMultiply">
            <a:avLst>
              <a:gd name="adj1" fmla="val 809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randombar(horizontal)">
                                      <p:cBhvr>
                                        <p:cTn id="7" dur="500"/>
                                        <p:tgtEl>
                                          <p:spTgt spid="9">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randombar(horizontal)">
                                      <p:cBhvr>
                                        <p:cTn id="10" dur="500"/>
                                        <p:tgtEl>
                                          <p:spTgt spid="9">
                                            <p:txEl>
                                              <p:pRg st="2" end="2"/>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500" fill="hold">
                                          <p:stCondLst>
                                            <p:cond delay="0"/>
                                          </p:stCondLst>
                                        </p:cTn>
                                        <p:tgtEl>
                                          <p:spTgt spid="9">
                                            <p:txEl>
                                              <p:pRg st="3" end="3"/>
                                            </p:txEl>
                                          </p:spTgt>
                                        </p:tgtEl>
                                        <p:attrNameLst>
                                          <p:attrName>style.visibility</p:attrName>
                                        </p:attrNameLst>
                                      </p:cBhvr>
                                      <p:to>
                                        <p:strVal val="visible"/>
                                      </p:to>
                                    </p:set>
                                    <p:animEffect transition="in" filter="wheel(1)">
                                      <p:cBhvr>
                                        <p:cTn id="18" dur="500"/>
                                        <p:tgtEl>
                                          <p:spTgt spid="9">
                                            <p:txEl>
                                              <p:pRg st="3" end="3"/>
                                            </p:txEl>
                                          </p:spTgt>
                                        </p:tgtEl>
                                      </p:cBhvr>
                                    </p:animEffect>
                                  </p:childTnLst>
                                </p:cTn>
                              </p:par>
                              <p:par>
                                <p:cTn id="19" presetID="21" presetClass="entr" presetSubtype="1" fill="hold" nodeType="withEffect">
                                  <p:stCondLst>
                                    <p:cond delay="0"/>
                                  </p:stCondLst>
                                  <p:childTnLst>
                                    <p:set>
                                      <p:cBhvr>
                                        <p:cTn id="20" dur="500" fill="hold">
                                          <p:stCondLst>
                                            <p:cond delay="0"/>
                                          </p:stCondLst>
                                        </p:cTn>
                                        <p:tgtEl>
                                          <p:spTgt spid="9">
                                            <p:txEl>
                                              <p:pRg st="4" end="4"/>
                                            </p:txEl>
                                          </p:spTgt>
                                        </p:tgtEl>
                                        <p:attrNameLst>
                                          <p:attrName>style.visibility</p:attrName>
                                        </p:attrNameLst>
                                      </p:cBhvr>
                                      <p:to>
                                        <p:strVal val="visible"/>
                                      </p:to>
                                    </p:set>
                                    <p:animEffect transition="in" filter="wheel(1)">
                                      <p:cBhvr>
                                        <p:cTn id="21" dur="500"/>
                                        <p:tgtEl>
                                          <p:spTgt spid="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dissolv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7"/>
          <p:cNvSpPr>
            <a:spLocks noGrp="1"/>
          </p:cNvSpPr>
          <p:nvPr>
            <p:ph type="title"/>
          </p:nvPr>
        </p:nvSpPr>
        <p:spPr>
          <a:xfrm>
            <a:off x="608400" y="591255"/>
            <a:ext cx="10969200" cy="705600"/>
          </a:xfrm>
        </p:spPr>
        <p:txBody>
          <a:bodyPr/>
          <a:p>
            <a:r>
              <a:rPr lang="en-US" altLang="zh-CN">
                <a:latin typeface="微软雅黑" panose="020B0503020204020204" pitchFamily="34" charset="-122"/>
                <a:cs typeface="微软雅黑" panose="020B0503020204020204" pitchFamily="34" charset="-122"/>
              </a:rPr>
              <a:t>F5</a:t>
            </a:r>
            <a:r>
              <a:rPr>
                <a:latin typeface="微软雅黑" panose="020B0503020204020204" pitchFamily="34" charset="-122"/>
                <a:cs typeface="微软雅黑" panose="020B0503020204020204" pitchFamily="34" charset="-122"/>
              </a:rPr>
              <a:t>聚团分析</a:t>
            </a:r>
            <a:endParaRPr>
              <a:latin typeface="微软雅黑" panose="020B0503020204020204" pitchFamily="34" charset="-122"/>
              <a:cs typeface="微软雅黑" panose="020B0503020204020204" pitchFamily="34" charset="-122"/>
            </a:endParaRPr>
          </a:p>
        </p:txBody>
      </p:sp>
      <p:sp>
        <p:nvSpPr>
          <p:cNvPr id="9" name="内容占位符 8"/>
          <p:cNvSpPr>
            <a:spLocks noGrp="1"/>
          </p:cNvSpPr>
          <p:nvPr>
            <p:ph idx="1"/>
          </p:nvPr>
        </p:nvSpPr>
        <p:spPr>
          <a:xfrm>
            <a:off x="608330" y="1517650"/>
            <a:ext cx="10614025" cy="4037330"/>
          </a:xfrm>
        </p:spPr>
        <p:txBody>
          <a:bodyPr>
            <a:noAutofit/>
          </a:bodyPr>
          <a:p>
            <a:pPr lvl="0"/>
            <a:r>
              <a:rPr lang="en-US" altLang="zh-CN" sz="2300">
                <a:solidFill>
                  <a:schemeClr val="tx1"/>
                </a:solidFill>
                <a:latin typeface="微软雅黑" panose="020B0503020204020204" pitchFamily="34" charset="-122"/>
                <a:cs typeface="微软雅黑" panose="020B0503020204020204" pitchFamily="34" charset="-122"/>
                <a:sym typeface="+mn-ea"/>
              </a:rPr>
              <a:t>NP</a:t>
            </a:r>
            <a:r>
              <a:rPr sz="2300">
                <a:solidFill>
                  <a:schemeClr val="tx1"/>
                </a:solidFill>
                <a:latin typeface="微软雅黑" panose="020B0503020204020204" pitchFamily="34" charset="-122"/>
                <a:cs typeface="微软雅黑" panose="020B0503020204020204" pitchFamily="34" charset="-122"/>
                <a:sym typeface="+mn-ea"/>
              </a:rPr>
              <a:t>完全问题</a:t>
            </a:r>
            <a:r>
              <a:rPr lang="en-US" altLang="zh-CN" sz="2300">
                <a:solidFill>
                  <a:schemeClr val="tx1"/>
                </a:solidFill>
                <a:latin typeface="微软雅黑" panose="020B0503020204020204" pitchFamily="34" charset="-122"/>
                <a:cs typeface="微软雅黑" panose="020B0503020204020204" pitchFamily="34" charset="-122"/>
                <a:sym typeface="+mn-ea"/>
              </a:rPr>
              <a:t>——</a:t>
            </a:r>
            <a:r>
              <a:rPr sz="2300">
                <a:solidFill>
                  <a:schemeClr val="tx1"/>
                </a:solidFill>
                <a:latin typeface="微软雅黑" panose="020B0503020204020204" pitchFamily="34" charset="-122"/>
                <a:cs typeface="微软雅黑" panose="020B0503020204020204" pitchFamily="34" charset="-122"/>
                <a:sym typeface="+mn-ea"/>
              </a:rPr>
              <a:t>集团问题</a:t>
            </a:r>
            <a:endParaRPr sz="2300">
              <a:solidFill>
                <a:schemeClr val="tx1"/>
              </a:solidFill>
              <a:latin typeface="微软雅黑" panose="020B0503020204020204" pitchFamily="34" charset="-122"/>
              <a:cs typeface="微软雅黑" panose="020B0503020204020204" pitchFamily="34" charset="-122"/>
              <a:sym typeface="+mn-ea"/>
            </a:endParaRPr>
          </a:p>
          <a:p>
            <a:pPr lvl="0"/>
            <a:r>
              <a:rPr sz="2300">
                <a:solidFill>
                  <a:schemeClr val="tx1"/>
                </a:solidFill>
                <a:latin typeface="微软雅黑" panose="020B0503020204020204" pitchFamily="34" charset="-122"/>
                <a:cs typeface="微软雅黑" panose="020B0503020204020204" pitchFamily="34" charset="-122"/>
                <a:sym typeface="+mn-ea"/>
              </a:rPr>
              <a:t>就算该问题简化为在任意图中求最大完全子图的阶数，目前最快的算法也需要O</a:t>
            </a:r>
            <a:r>
              <a:rPr lang="en-US" altLang="zh-CN" sz="2300">
                <a:solidFill>
                  <a:schemeClr val="tx1"/>
                </a:solidFill>
                <a:latin typeface="微软雅黑" panose="020B0503020204020204" pitchFamily="34" charset="-122"/>
                <a:cs typeface="微软雅黑" panose="020B0503020204020204" pitchFamily="34" charset="-122"/>
                <a:sym typeface="+mn-ea"/>
              </a:rPr>
              <a:t>(</a:t>
            </a:r>
            <a:r>
              <a:rPr sz="2300">
                <a:solidFill>
                  <a:schemeClr val="tx1"/>
                </a:solidFill>
                <a:latin typeface="微软雅黑" panose="020B0503020204020204" pitchFamily="34" charset="-122"/>
                <a:cs typeface="微软雅黑" panose="020B0503020204020204" pitchFamily="34" charset="-122"/>
                <a:sym typeface="+mn-ea"/>
              </a:rPr>
              <a:t>1.1888</a:t>
            </a:r>
            <a:r>
              <a:rPr sz="2300" baseline="30000">
                <a:solidFill>
                  <a:schemeClr val="tx1"/>
                </a:solidFill>
                <a:latin typeface="微软雅黑" panose="020B0503020204020204" pitchFamily="34" charset="-122"/>
                <a:cs typeface="微软雅黑" panose="020B0503020204020204" pitchFamily="34" charset="-122"/>
                <a:sym typeface="+mn-ea"/>
              </a:rPr>
              <a:t>n</a:t>
            </a:r>
            <a:r>
              <a:rPr lang="en-US" altLang="zh-CN" sz="2300">
                <a:solidFill>
                  <a:schemeClr val="tx1"/>
                </a:solidFill>
                <a:latin typeface="微软雅黑" panose="020B0503020204020204" pitchFamily="34" charset="-122"/>
                <a:cs typeface="微软雅黑" panose="020B0503020204020204" pitchFamily="34" charset="-122"/>
                <a:sym typeface="+mn-ea"/>
              </a:rPr>
              <a:t>)</a:t>
            </a:r>
            <a:r>
              <a:rPr sz="2300">
                <a:solidFill>
                  <a:schemeClr val="tx1"/>
                </a:solidFill>
                <a:latin typeface="微软雅黑" panose="020B0503020204020204" pitchFamily="34" charset="-122"/>
                <a:cs typeface="微软雅黑" panose="020B0503020204020204" pitchFamily="34" charset="-122"/>
                <a:sym typeface="+mn-ea"/>
              </a:rPr>
              <a:t>。    </a:t>
            </a:r>
            <a:r>
              <a:rPr sz="2300">
                <a:solidFill>
                  <a:schemeClr val="bg1">
                    <a:lumMod val="75000"/>
                  </a:schemeClr>
                </a:solidFill>
                <a:latin typeface="微软雅黑" panose="020B0503020204020204" pitchFamily="34" charset="-122"/>
                <a:cs typeface="微软雅黑" panose="020B0503020204020204" pitchFamily="34" charset="-122"/>
                <a:sym typeface="+mn-ea"/>
              </a:rPr>
              <a:t>参考数值：</a:t>
            </a:r>
            <a:r>
              <a:rPr lang="en-US" altLang="zh-CN" sz="2300">
                <a:solidFill>
                  <a:schemeClr val="bg1">
                    <a:lumMod val="75000"/>
                  </a:schemeClr>
                </a:solidFill>
                <a:latin typeface="微软雅黑" panose="020B0503020204020204" pitchFamily="34" charset="-122"/>
                <a:cs typeface="微软雅黑" panose="020B0503020204020204" pitchFamily="34" charset="-122"/>
                <a:sym typeface="+mn-ea"/>
              </a:rPr>
              <a:t>1.1888</a:t>
            </a:r>
            <a:r>
              <a:rPr lang="en-US" altLang="zh-CN" sz="2300" baseline="30000">
                <a:solidFill>
                  <a:schemeClr val="bg1">
                    <a:lumMod val="75000"/>
                  </a:schemeClr>
                </a:solidFill>
                <a:latin typeface="微软雅黑" panose="020B0503020204020204" pitchFamily="34" charset="-122"/>
                <a:cs typeface="微软雅黑" panose="020B0503020204020204" pitchFamily="34" charset="-122"/>
                <a:sym typeface="+mn-ea"/>
              </a:rPr>
              <a:t>200</a:t>
            </a:r>
            <a:r>
              <a:rPr lang="en-US" altLang="zh-CN" sz="2300">
                <a:solidFill>
                  <a:schemeClr val="bg1">
                    <a:lumMod val="75000"/>
                  </a:schemeClr>
                </a:solidFill>
                <a:latin typeface="微软雅黑" panose="020B0503020204020204" pitchFamily="34" charset="-122"/>
                <a:cs typeface="微软雅黑" panose="020B0503020204020204" pitchFamily="34" charset="-122"/>
                <a:sym typeface="+mn-ea"/>
              </a:rPr>
              <a:t>≈1051378963754707</a:t>
            </a:r>
            <a:endParaRPr lang="en-US" altLang="zh-CN" sz="2300">
              <a:solidFill>
                <a:schemeClr val="tx1"/>
              </a:solidFill>
              <a:latin typeface="微软雅黑" panose="020B0503020204020204" pitchFamily="34" charset="-122"/>
              <a:cs typeface="微软雅黑" panose="020B0503020204020204" pitchFamily="34" charset="-122"/>
              <a:sym typeface="+mn-ea"/>
            </a:endParaRPr>
          </a:p>
          <a:p>
            <a:pPr lvl="0"/>
            <a:r>
              <a:rPr sz="2300">
                <a:solidFill>
                  <a:schemeClr val="tx1"/>
                </a:solidFill>
                <a:latin typeface="微软雅黑" panose="020B0503020204020204" pitchFamily="34" charset="-122"/>
                <a:cs typeface="微软雅黑" panose="020B0503020204020204" pitchFamily="34" charset="-122"/>
                <a:sym typeface="+mn-ea"/>
              </a:rPr>
              <a:t>显然，无法在有限的时间内实现。</a:t>
            </a:r>
            <a:endParaRPr sz="2300">
              <a:solidFill>
                <a:schemeClr val="tx1"/>
              </a:solidFill>
              <a:latin typeface="微软雅黑" panose="020B0503020204020204" pitchFamily="34" charset="-122"/>
              <a:cs typeface="微软雅黑" panose="020B0503020204020204" pitchFamily="34" charset="-122"/>
              <a:sym typeface="+mn-ea"/>
            </a:endParaRPr>
          </a:p>
          <a:p>
            <a:pPr lvl="0"/>
            <a:endParaRPr sz="2300">
              <a:solidFill>
                <a:schemeClr val="tx1"/>
              </a:solidFill>
              <a:latin typeface="微软雅黑" panose="020B0503020204020204" pitchFamily="34" charset="-122"/>
              <a:cs typeface="微软雅黑" panose="020B0503020204020204" pitchFamily="34" charset="-122"/>
              <a:sym typeface="+mn-ea"/>
            </a:endParaRPr>
          </a:p>
          <a:p>
            <a:pPr lvl="0"/>
            <a:r>
              <a:rPr sz="2300">
                <a:solidFill>
                  <a:schemeClr val="tx1"/>
                </a:solidFill>
                <a:latin typeface="微软雅黑" panose="020B0503020204020204" pitchFamily="34" charset="-122"/>
                <a:cs typeface="微软雅黑" panose="020B0503020204020204" pitchFamily="34" charset="-122"/>
                <a:sym typeface="+mn-ea"/>
              </a:rPr>
              <a:t>考虑求近似解。</a:t>
            </a:r>
            <a:endParaRPr sz="2300">
              <a:solidFill>
                <a:schemeClr val="tx1"/>
              </a:solidFill>
              <a:latin typeface="微软雅黑" panose="020B0503020204020204" pitchFamily="34" charset="-122"/>
              <a:cs typeface="微软雅黑" panose="020B0503020204020204" pitchFamily="34" charset="-122"/>
              <a:sym typeface="+mn-ea"/>
            </a:endParaRPr>
          </a:p>
          <a:p>
            <a:pPr lvl="0"/>
            <a:r>
              <a:rPr sz="2300">
                <a:solidFill>
                  <a:schemeClr val="tx1"/>
                </a:solidFill>
                <a:latin typeface="微软雅黑" panose="020B0503020204020204" pitchFamily="34" charset="-122"/>
                <a:cs typeface="微软雅黑" panose="020B0503020204020204" pitchFamily="34" charset="-122"/>
                <a:sym typeface="+mn-ea"/>
              </a:rPr>
              <a:t>即仅考虑只在一篇文章中产生的完全子图。</a:t>
            </a:r>
            <a:endParaRPr sz="2300">
              <a:solidFill>
                <a:schemeClr val="tx1"/>
              </a:solidFill>
              <a:latin typeface="微软雅黑" panose="020B0503020204020204" pitchFamily="34" charset="-122"/>
              <a:cs typeface="微软雅黑" panose="020B0503020204020204" pitchFamily="34" charset="-122"/>
              <a:sym typeface="+mn-ea"/>
            </a:endParaRPr>
          </a:p>
          <a:p>
            <a:pPr lvl="0"/>
            <a:r>
              <a:rPr sz="2300">
                <a:solidFill>
                  <a:schemeClr val="tx1"/>
                </a:solidFill>
                <a:latin typeface="微软雅黑" panose="020B0503020204020204" pitchFamily="34" charset="-122"/>
                <a:cs typeface="微软雅黑" panose="020B0503020204020204" pitchFamily="34" charset="-122"/>
                <a:sym typeface="+mn-ea"/>
              </a:rPr>
              <a:t>忽略不同文章相同的作者集所产生的重复、多文章交集的作者集所构成完全子图的遗漏</a:t>
            </a:r>
            <a:endParaRPr sz="2300">
              <a:solidFill>
                <a:schemeClr val="tx1"/>
              </a:solidFill>
              <a:latin typeface="微软雅黑" panose="020B0503020204020204" pitchFamily="34" charset="-122"/>
              <a:cs typeface="微软雅黑" panose="020B0503020204020204" pitchFamily="34" charset="-122"/>
              <a:sym typeface="+mn-ea"/>
            </a:endParaRPr>
          </a:p>
          <a:p>
            <a:pPr lvl="0"/>
            <a:endParaRPr sz="1300">
              <a:solidFill>
                <a:schemeClr val="tx1"/>
              </a:solidFill>
              <a:latin typeface="微软雅黑" panose="020B0503020204020204" pitchFamily="34" charset="-122"/>
              <a:cs typeface="微软雅黑" panose="020B0503020204020204" pitchFamily="34" charset="-122"/>
              <a:sym typeface="+mn-ea"/>
            </a:endParaRPr>
          </a:p>
        </p:txBody>
      </p:sp>
      <p:cxnSp>
        <p:nvCxnSpPr>
          <p:cNvPr id="10" name="直接连接符 9"/>
          <p:cNvCxnSpPr/>
          <p:nvPr/>
        </p:nvCxnSpPr>
        <p:spPr>
          <a:xfrm flipV="1">
            <a:off x="608330" y="1385570"/>
            <a:ext cx="10535920" cy="1651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511550" y="820420"/>
            <a:ext cx="1165860" cy="368300"/>
          </a:xfrm>
          <a:prstGeom prst="rect">
            <a:avLst/>
          </a:prstGeom>
          <a:noFill/>
        </p:spPr>
        <p:txBody>
          <a:bodyPr wrap="square" rtlCol="0" anchor="t">
            <a:spAutoFit/>
          </a:bodyPr>
          <a:p>
            <a:r>
              <a:rPr lang="zh-CN" altLang="en-US"/>
              <a:t>问题分析</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blinds(horizontal)">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 calcmode="lin" valueType="num">
                                      <p:cBhvr additive="base">
                                        <p:cTn id="17" dur="500"/>
                                        <p:tgtEl>
                                          <p:spTgt spid="9">
                                            <p:txEl>
                                              <p:pRg st="4" end="4"/>
                                            </p:txEl>
                                          </p:spTgt>
                                        </p:tgtEl>
                                        <p:attrNameLst>
                                          <p:attrName>ppt_y</p:attrName>
                                        </p:attrNameLst>
                                      </p:cBhvr>
                                      <p:tavLst>
                                        <p:tav tm="0">
                                          <p:val>
                                            <p:strVal val="#ppt_y-#ppt_h*1.125000"/>
                                          </p:val>
                                        </p:tav>
                                        <p:tav tm="100000">
                                          <p:val>
                                            <p:strVal val="#ppt_y"/>
                                          </p:val>
                                        </p:tav>
                                      </p:tavLst>
                                    </p:anim>
                                    <p:animEffect transition="in" filter="wipe(down)">
                                      <p:cBhvr>
                                        <p:cTn id="18" dur="500"/>
                                        <p:tgtEl>
                                          <p:spTgt spid="9">
                                            <p:txEl>
                                              <p:pRg st="4" end="4"/>
                                            </p:txEl>
                                          </p:spTgt>
                                        </p:tgtEl>
                                      </p:cBhvr>
                                    </p:animEffect>
                                  </p:childTnLst>
                                </p:cTn>
                              </p:par>
                              <p:par>
                                <p:cTn id="19" presetID="12" presetClass="entr" presetSubtype="1"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anim calcmode="lin" valueType="num">
                                      <p:cBhvr additive="base">
                                        <p:cTn id="21" dur="500"/>
                                        <p:tgtEl>
                                          <p:spTgt spid="9">
                                            <p:txEl>
                                              <p:pRg st="5" end="5"/>
                                            </p:txEl>
                                          </p:spTgt>
                                        </p:tgtEl>
                                        <p:attrNameLst>
                                          <p:attrName>ppt_y</p:attrName>
                                        </p:attrNameLst>
                                      </p:cBhvr>
                                      <p:tavLst>
                                        <p:tav tm="0">
                                          <p:val>
                                            <p:strVal val="#ppt_y-#ppt_h*1.125000"/>
                                          </p:val>
                                        </p:tav>
                                        <p:tav tm="100000">
                                          <p:val>
                                            <p:strVal val="#ppt_y"/>
                                          </p:val>
                                        </p:tav>
                                      </p:tavLst>
                                    </p:anim>
                                    <p:animEffect transition="in" filter="wipe(down)">
                                      <p:cBhvr>
                                        <p:cTn id="22" dur="500"/>
                                        <p:tgtEl>
                                          <p:spTgt spid="9">
                                            <p:txEl>
                                              <p:pRg st="5" end="5"/>
                                            </p:txEl>
                                          </p:spTgt>
                                        </p:tgtEl>
                                      </p:cBhvr>
                                    </p:animEffect>
                                  </p:childTnLst>
                                </p:cTn>
                              </p:par>
                              <p:par>
                                <p:cTn id="23" presetID="12" presetClass="entr" presetSubtype="1" fill="hold"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 calcmode="lin" valueType="num">
                                      <p:cBhvr additive="base">
                                        <p:cTn id="25" dur="500"/>
                                        <p:tgtEl>
                                          <p:spTgt spid="9">
                                            <p:txEl>
                                              <p:pRg st="6" end="6"/>
                                            </p:txEl>
                                          </p:spTgt>
                                        </p:tgtEl>
                                        <p:attrNameLst>
                                          <p:attrName>ppt_y</p:attrName>
                                        </p:attrNameLst>
                                      </p:cBhvr>
                                      <p:tavLst>
                                        <p:tav tm="0">
                                          <p:val>
                                            <p:strVal val="#ppt_y-#ppt_h*1.125000"/>
                                          </p:val>
                                        </p:tav>
                                        <p:tav tm="100000">
                                          <p:val>
                                            <p:strVal val="#ppt_y"/>
                                          </p:val>
                                        </p:tav>
                                      </p:tavLst>
                                    </p:anim>
                                    <p:animEffect transition="in" filter="wipe(down)">
                                      <p:cBhvr>
                                        <p:cTn id="26"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7"/>
          <p:cNvSpPr>
            <a:spLocks noGrp="1"/>
          </p:cNvSpPr>
          <p:nvPr>
            <p:ph type="title"/>
          </p:nvPr>
        </p:nvSpPr>
        <p:spPr>
          <a:xfrm>
            <a:off x="608400" y="591255"/>
            <a:ext cx="10969200" cy="705600"/>
          </a:xfrm>
        </p:spPr>
        <p:txBody>
          <a:bodyPr/>
          <a:p>
            <a:r>
              <a:rPr lang="en-US" altLang="zh-CN">
                <a:latin typeface="微软雅黑" panose="020B0503020204020204" pitchFamily="34" charset="-122"/>
                <a:cs typeface="微软雅黑" panose="020B0503020204020204" pitchFamily="34" charset="-122"/>
              </a:rPr>
              <a:t>F5</a:t>
            </a:r>
            <a:r>
              <a:rPr>
                <a:latin typeface="微软雅黑" panose="020B0503020204020204" pitchFamily="34" charset="-122"/>
                <a:cs typeface="微软雅黑" panose="020B0503020204020204" pitchFamily="34" charset="-122"/>
              </a:rPr>
              <a:t>聚团分析</a:t>
            </a:r>
            <a:endParaRPr>
              <a:latin typeface="微软雅黑" panose="020B0503020204020204" pitchFamily="34" charset="-122"/>
              <a:cs typeface="微软雅黑" panose="020B0503020204020204" pitchFamily="34" charset="-122"/>
            </a:endParaRPr>
          </a:p>
        </p:txBody>
      </p:sp>
      <p:sp>
        <p:nvSpPr>
          <p:cNvPr id="9" name="内容占位符 8"/>
          <p:cNvSpPr>
            <a:spLocks noGrp="1"/>
          </p:cNvSpPr>
          <p:nvPr>
            <p:ph idx="1"/>
          </p:nvPr>
        </p:nvSpPr>
        <p:spPr>
          <a:xfrm>
            <a:off x="608330" y="1706880"/>
            <a:ext cx="10614025" cy="4037330"/>
          </a:xfrm>
        </p:spPr>
        <p:txBody>
          <a:bodyPr>
            <a:noAutofit/>
          </a:bodyPr>
          <a:p>
            <a:pPr lvl="0"/>
            <a:r>
              <a:rPr sz="2300">
                <a:solidFill>
                  <a:schemeClr val="tx1"/>
                </a:solidFill>
                <a:latin typeface="微软雅黑" panose="020B0503020204020204" pitchFamily="34" charset="-122"/>
                <a:cs typeface="微软雅黑" panose="020B0503020204020204" pitchFamily="34" charset="-122"/>
                <a:sym typeface="+mn-ea"/>
              </a:rPr>
              <a:t>不同文章相同的作者集所产生的重复在低阶完全子图中对结果的影响较大</a:t>
            </a:r>
            <a:endParaRPr sz="2300">
              <a:solidFill>
                <a:schemeClr val="tx1"/>
              </a:solidFill>
              <a:latin typeface="微软雅黑" panose="020B0503020204020204" pitchFamily="34" charset="-122"/>
              <a:cs typeface="微软雅黑" panose="020B0503020204020204" pitchFamily="34" charset="-122"/>
              <a:sym typeface="+mn-ea"/>
            </a:endParaRPr>
          </a:p>
          <a:p>
            <a:pPr lvl="0"/>
            <a:r>
              <a:rPr sz="2300">
                <a:solidFill>
                  <a:schemeClr val="tx1"/>
                </a:solidFill>
                <a:latin typeface="微软雅黑" panose="020B0503020204020204" pitchFamily="34" charset="-122"/>
                <a:cs typeface="微软雅黑" panose="020B0503020204020204" pitchFamily="34" charset="-122"/>
                <a:sym typeface="+mn-ea"/>
              </a:rPr>
              <a:t>多文章交集的作者集所构成完全子图的遗漏在构成的完全子图足够多的数目基础上所产生的遗漏可以忽略。</a:t>
            </a:r>
            <a:endParaRPr sz="2300">
              <a:solidFill>
                <a:schemeClr val="tx1"/>
              </a:solidFill>
              <a:latin typeface="微软雅黑" panose="020B0503020204020204" pitchFamily="34" charset="-122"/>
              <a:cs typeface="微软雅黑" panose="020B0503020204020204" pitchFamily="34" charset="-122"/>
              <a:sym typeface="+mn-ea"/>
            </a:endParaRPr>
          </a:p>
          <a:p>
            <a:pPr lvl="0"/>
            <a:r>
              <a:rPr sz="2300">
                <a:solidFill>
                  <a:schemeClr val="tx1"/>
                </a:solidFill>
                <a:latin typeface="微软雅黑" panose="020B0503020204020204" pitchFamily="34" charset="-122"/>
                <a:cs typeface="微软雅黑" panose="020B0503020204020204" pitchFamily="34" charset="-122"/>
                <a:sym typeface="+mn-ea"/>
              </a:rPr>
              <a:t>作者数在4个以内的文章占了全部文章的</a:t>
            </a:r>
            <a:r>
              <a:rPr sz="2300">
                <a:solidFill>
                  <a:schemeClr val="tx1"/>
                </a:solidFill>
                <a:latin typeface="微软雅黑" panose="020B0503020204020204" pitchFamily="34" charset="-122"/>
                <a:cs typeface="微软雅黑" panose="020B0503020204020204" pitchFamily="34" charset="-122"/>
                <a:sym typeface="+mn-ea"/>
                <a:hlinkClick r:id="rId1" action="ppaction://hlinksldjump"/>
              </a:rPr>
              <a:t>85%</a:t>
            </a:r>
            <a:endParaRPr sz="2300">
              <a:solidFill>
                <a:schemeClr val="tx1"/>
              </a:solidFill>
              <a:latin typeface="微软雅黑" panose="020B0503020204020204" pitchFamily="34" charset="-122"/>
              <a:cs typeface="微软雅黑" panose="020B0503020204020204" pitchFamily="34" charset="-122"/>
              <a:sym typeface="+mn-ea"/>
              <a:hlinkClick r:id="rId1" action="ppaction://hlinksldjump"/>
            </a:endParaRPr>
          </a:p>
          <a:p>
            <a:pPr lvl="0"/>
            <a:endParaRPr sz="2300">
              <a:solidFill>
                <a:schemeClr val="tx1"/>
              </a:solidFill>
              <a:latin typeface="微软雅黑" panose="020B0503020204020204" pitchFamily="34" charset="-122"/>
              <a:cs typeface="微软雅黑" panose="020B0503020204020204" pitchFamily="34" charset="-122"/>
              <a:sym typeface="+mn-ea"/>
              <a:hlinkClick r:id="rId1" action="ppaction://hlinksldjump"/>
            </a:endParaRPr>
          </a:p>
          <a:p>
            <a:pPr lvl="0"/>
            <a:r>
              <a:rPr lang="en-US" altLang="zh-CN" sz="2300">
                <a:solidFill>
                  <a:schemeClr val="tx1"/>
                </a:solidFill>
                <a:latin typeface="微软雅黑" panose="020B0503020204020204" pitchFamily="34" charset="-122"/>
                <a:cs typeface="微软雅黑" panose="020B0503020204020204" pitchFamily="34" charset="-122"/>
                <a:sym typeface="+mn-ea"/>
              </a:rPr>
              <a:t>4</a:t>
            </a:r>
            <a:r>
              <a:rPr sz="2300">
                <a:solidFill>
                  <a:schemeClr val="tx1"/>
                </a:solidFill>
                <a:latin typeface="微软雅黑" panose="020B0503020204020204" pitchFamily="34" charset="-122"/>
                <a:cs typeface="微软雅黑" panose="020B0503020204020204" pitchFamily="34" charset="-122"/>
                <a:sym typeface="+mn-ea"/>
              </a:rPr>
              <a:t>阶以上的完全子图的数量在仅考虑完全子图都在同一篇文章的条件下求得。</a:t>
            </a:r>
            <a:endParaRPr sz="2300">
              <a:solidFill>
                <a:schemeClr val="tx1"/>
              </a:solidFill>
              <a:latin typeface="微软雅黑" panose="020B0503020204020204" pitchFamily="34" charset="-122"/>
              <a:cs typeface="微软雅黑" panose="020B0503020204020204" pitchFamily="34" charset="-122"/>
              <a:sym typeface="+mn-ea"/>
            </a:endParaRPr>
          </a:p>
          <a:p>
            <a:pPr lvl="0"/>
            <a:r>
              <a:rPr lang="en-US" altLang="zh-CN" sz="2300">
                <a:solidFill>
                  <a:schemeClr val="tx1"/>
                </a:solidFill>
                <a:latin typeface="微软雅黑" panose="020B0503020204020204" pitchFamily="34" charset="-122"/>
                <a:cs typeface="微软雅黑" panose="020B0503020204020204" pitchFamily="34" charset="-122"/>
                <a:sym typeface="+mn-ea"/>
              </a:rPr>
              <a:t>4</a:t>
            </a:r>
            <a:r>
              <a:rPr sz="2300">
                <a:solidFill>
                  <a:schemeClr val="tx1"/>
                </a:solidFill>
                <a:latin typeface="微软雅黑" panose="020B0503020204020204" pitchFamily="34" charset="-122"/>
                <a:cs typeface="微软雅黑" panose="020B0503020204020204" pitchFamily="34" charset="-122"/>
                <a:sym typeface="+mn-ea"/>
              </a:rPr>
              <a:t>阶以下的完全子图数量通过朴素的深搜算法求得。</a:t>
            </a:r>
            <a:endParaRPr sz="2300">
              <a:solidFill>
                <a:schemeClr val="tx1"/>
              </a:solidFill>
              <a:latin typeface="微软雅黑" panose="020B0503020204020204" pitchFamily="34" charset="-122"/>
              <a:cs typeface="微软雅黑" panose="020B0503020204020204" pitchFamily="34" charset="-122"/>
              <a:sym typeface="+mn-ea"/>
            </a:endParaRPr>
          </a:p>
          <a:p>
            <a:pPr lvl="0"/>
            <a:endParaRPr sz="2300">
              <a:solidFill>
                <a:schemeClr val="tx1"/>
              </a:solidFill>
              <a:latin typeface="微软雅黑" panose="020B0503020204020204" pitchFamily="34" charset="-122"/>
              <a:cs typeface="微软雅黑" panose="020B0503020204020204" pitchFamily="34" charset="-122"/>
              <a:sym typeface="+mn-ea"/>
            </a:endParaRPr>
          </a:p>
          <a:p>
            <a:pPr lvl="0"/>
            <a:endParaRPr sz="2300">
              <a:solidFill>
                <a:schemeClr val="tx1"/>
              </a:solidFill>
              <a:latin typeface="微软雅黑" panose="020B0503020204020204" pitchFamily="34" charset="-122"/>
              <a:cs typeface="微软雅黑" panose="020B0503020204020204" pitchFamily="34" charset="-122"/>
              <a:sym typeface="+mn-ea"/>
            </a:endParaRPr>
          </a:p>
        </p:txBody>
      </p:sp>
      <p:cxnSp>
        <p:nvCxnSpPr>
          <p:cNvPr id="10" name="直接连接符 9"/>
          <p:cNvCxnSpPr/>
          <p:nvPr/>
        </p:nvCxnSpPr>
        <p:spPr>
          <a:xfrm flipV="1">
            <a:off x="608330" y="1385570"/>
            <a:ext cx="10535920" cy="1651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511550" y="820420"/>
            <a:ext cx="1165860" cy="368300"/>
          </a:xfrm>
          <a:prstGeom prst="rect">
            <a:avLst/>
          </a:prstGeom>
          <a:noFill/>
        </p:spPr>
        <p:txBody>
          <a:bodyPr wrap="square" rtlCol="0" anchor="t">
            <a:spAutoFit/>
          </a:bodyPr>
          <a:p>
            <a:r>
              <a:rPr lang="zh-CN" altLang="en-US"/>
              <a:t>问题分析</a:t>
            </a: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blinds(horizontal)">
                                      <p:cBhvr>
                                        <p:cTn id="22" dur="500"/>
                                        <p:tgtEl>
                                          <p:spTgt spid="9">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Effect transition="in" filter="blinds(horizontal)">
                                      <p:cBhvr>
                                        <p:cTn id="25"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BEAUTIFY_FLAG" val="#wm#"/>
  <p:tag name="KSO_WM_TEMPLATE_CATEGORY" val="custom"/>
  <p:tag name="KSO_WM_TEMPLATE_INDEX" val="20205176"/>
</p:tagLst>
</file>

<file path=ppt/tags/tag65.xml><?xml version="1.0" encoding="utf-8"?>
<p:tagLst xmlns:p="http://schemas.openxmlformats.org/presentationml/2006/main">
  <p:tag name="KSO_WM_BEAUTIFY_FLAG" val="#wm#"/>
  <p:tag name="KSO_WM_TEMPLATE_CATEGORY" val="custom"/>
  <p:tag name="KSO_WM_TEMPLATE_INDEX" val="20205176"/>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REFSHAPE" val="222971692"/>
  <p:tag name="KSO_WM_UNIT_PLACING_PICTURE_USER_VIEWPORT" val="{&quot;height&quot;:5453,&quot;width&quot;:5481}"/>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REFSHAPE" val="644543044"/>
  <p:tag name="KSO_WM_UNIT_PLACING_PICTURE_USER_VIEWPORT" val="{&quot;height&quot;:3060,&quot;width&quot;:7379}"/>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SELECTED" val="True"/>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1230</Words>
  <Application>WPS 演示</Application>
  <PresentationFormat>宽屏</PresentationFormat>
  <Paragraphs>152</Paragraphs>
  <Slides>14</Slides>
  <Notes>4</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37" baseType="lpstr">
      <vt:lpstr>Arial</vt:lpstr>
      <vt:lpstr>宋体</vt:lpstr>
      <vt:lpstr>Wingdings</vt:lpstr>
      <vt:lpstr>微软雅黑</vt:lpstr>
      <vt:lpstr>Wingdings</vt:lpstr>
      <vt:lpstr>Arial Unicode MS</vt:lpstr>
      <vt:lpstr>Calibri</vt:lpstr>
      <vt:lpstr>方正兰亭细黑_GBK</vt:lpstr>
      <vt:lpstr>Kozuka Gothic Pro R</vt:lpstr>
      <vt:lpstr>Watford DB</vt:lpstr>
      <vt:lpstr>造字工房劲黑（非商用）常规体</vt:lpstr>
      <vt:lpstr>黑体</vt:lpstr>
      <vt:lpstr>Courier New</vt:lpstr>
      <vt:lpstr>Algerian</vt:lpstr>
      <vt:lpstr>Charlemagne Std</vt:lpstr>
      <vt:lpstr>Consolas</vt:lpstr>
      <vt:lpstr>楷体</vt:lpstr>
      <vt:lpstr>方正兰亭细黑_GBK_M</vt:lpstr>
      <vt:lpstr>Earth</vt:lpstr>
      <vt:lpstr>造字工房俊雅锐宋体验版常规体</vt:lpstr>
      <vt:lpstr>方正静蕾简体</vt:lpstr>
      <vt:lpstr>Office 主题​​</vt:lpstr>
      <vt:lpstr>Equation.KSEE3</vt:lpstr>
      <vt:lpstr>空白演示</vt:lpstr>
      <vt:lpstr>PowerPoint 演示文稿</vt:lpstr>
      <vt:lpstr>F5聚团分析</vt:lpstr>
      <vt:lpstr>PowerPoint 演示文稿</vt:lpstr>
      <vt:lpstr>F5聚团分析</vt:lpstr>
      <vt:lpstr>F5聚团分析</vt:lpstr>
      <vt:lpstr>F5聚团分析</vt:lpstr>
      <vt:lpstr>F5聚团分析</vt:lpstr>
      <vt:lpstr>F5聚团分析</vt:lpstr>
      <vt:lpstr>F5聚团分析</vt:lpstr>
      <vt:lpstr>Q&amp;A</vt:lpstr>
      <vt:lpstr>F5聚团分析</vt:lpstr>
      <vt:lpstr>F5聚团分析</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月白</cp:lastModifiedBy>
  <cp:revision>206</cp:revision>
  <dcterms:created xsi:type="dcterms:W3CDTF">2019-06-19T02:08:00Z</dcterms:created>
  <dcterms:modified xsi:type="dcterms:W3CDTF">2020-05-29T13:40:42Z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