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5" r:id="rId3"/>
    <p:sldId id="274" r:id="rId4"/>
    <p:sldId id="268" r:id="rId5"/>
    <p:sldId id="271" r:id="rId6"/>
    <p:sldId id="258" r:id="rId7"/>
    <p:sldId id="273" r:id="rId8"/>
    <p:sldId id="259" r:id="rId9"/>
    <p:sldId id="269" r:id="rId10"/>
    <p:sldId id="270" r:id="rId11"/>
    <p:sldId id="260" r:id="rId12"/>
    <p:sldId id="261"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8" autoAdjust="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A3533-0F9D-4E4C-B359-9BD9364F5367}"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ECE25-6250-4A3F-A08A-C85C4DE6E501}" type="slidenum">
              <a:rPr lang="en-US" smtClean="0"/>
              <a:t>‹#›</a:t>
            </a:fld>
            <a:endParaRPr lang="en-US"/>
          </a:p>
        </p:txBody>
      </p:sp>
    </p:spTree>
    <p:extLst>
      <p:ext uri="{BB962C8B-B14F-4D97-AF65-F5344CB8AC3E}">
        <p14:creationId xmlns:p14="http://schemas.microsoft.com/office/powerpoint/2010/main" val="287263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宋体" panose="02010600030101010101" pitchFamily="2" charset="-122"/>
                <a:cs typeface="Arial" panose="020B0604020202020204" pitchFamily="34" charset="0"/>
              </a:rPr>
              <a:t>p2 we can use Dynamic Programming to solve it backwardly to get the optimal ETF choice at each stage given the current account balance. For example, at year 1, your current account balance is $200M, then you just need to look up the table I give to you and you will find the corresponding optimal choice of ETF.</a:t>
            </a:r>
            <a:endParaRPr lang="en-US" sz="1800" dirty="0">
              <a:effectLst/>
              <a:latin typeface="Calibri" panose="020F0502020204030204" pitchFamily="34" charset="0"/>
              <a:ea typeface="宋体"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2FECE25-6250-4A3F-A08A-C85C4DE6E501}" type="slidenum">
              <a:rPr lang="en-US" smtClean="0"/>
              <a:t>1</a:t>
            </a:fld>
            <a:endParaRPr lang="en-US"/>
          </a:p>
        </p:txBody>
      </p:sp>
    </p:spTree>
    <p:extLst>
      <p:ext uri="{BB962C8B-B14F-4D97-AF65-F5344CB8AC3E}">
        <p14:creationId xmlns:p14="http://schemas.microsoft.com/office/powerpoint/2010/main" val="102491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FECE25-6250-4A3F-A08A-C85C4DE6E501}" type="slidenum">
              <a:rPr lang="en-US" smtClean="0"/>
              <a:t>14</a:t>
            </a:fld>
            <a:endParaRPr lang="en-US"/>
          </a:p>
        </p:txBody>
      </p:sp>
    </p:spTree>
    <p:extLst>
      <p:ext uri="{BB962C8B-B14F-4D97-AF65-F5344CB8AC3E}">
        <p14:creationId xmlns:p14="http://schemas.microsoft.com/office/powerpoint/2010/main" val="213367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don’t we choose ETF7?</a:t>
            </a:r>
          </a:p>
          <a:p>
            <a:endParaRPr lang="en-US" dirty="0"/>
          </a:p>
        </p:txBody>
      </p:sp>
      <p:sp>
        <p:nvSpPr>
          <p:cNvPr id="4" name="Slide Number Placeholder 3"/>
          <p:cNvSpPr>
            <a:spLocks noGrp="1"/>
          </p:cNvSpPr>
          <p:nvPr>
            <p:ph type="sldNum" sz="quarter" idx="5"/>
          </p:nvPr>
        </p:nvSpPr>
        <p:spPr/>
        <p:txBody>
          <a:bodyPr/>
          <a:lstStyle/>
          <a:p>
            <a:fld id="{F2FECE25-6250-4A3F-A08A-C85C4DE6E501}" type="slidenum">
              <a:rPr lang="en-US" smtClean="0"/>
              <a:t>2</a:t>
            </a:fld>
            <a:endParaRPr lang="en-US"/>
          </a:p>
        </p:txBody>
      </p:sp>
    </p:spTree>
    <p:extLst>
      <p:ext uri="{BB962C8B-B14F-4D97-AF65-F5344CB8AC3E}">
        <p14:creationId xmlns:p14="http://schemas.microsoft.com/office/powerpoint/2010/main" val="7627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 normal distributed samples and transform it into log-normal distributed samples.</a:t>
            </a:r>
          </a:p>
        </p:txBody>
      </p:sp>
      <p:sp>
        <p:nvSpPr>
          <p:cNvPr id="4" name="Slide Number Placeholder 3"/>
          <p:cNvSpPr>
            <a:spLocks noGrp="1"/>
          </p:cNvSpPr>
          <p:nvPr>
            <p:ph type="sldNum" sz="quarter" idx="5"/>
          </p:nvPr>
        </p:nvSpPr>
        <p:spPr/>
        <p:txBody>
          <a:bodyPr/>
          <a:lstStyle/>
          <a:p>
            <a:fld id="{F2FECE25-6250-4A3F-A08A-C85C4DE6E501}" type="slidenum">
              <a:rPr lang="en-US" smtClean="0"/>
              <a:t>4</a:t>
            </a:fld>
            <a:endParaRPr lang="en-US"/>
          </a:p>
        </p:txBody>
      </p:sp>
    </p:spTree>
    <p:extLst>
      <p:ext uri="{BB962C8B-B14F-4D97-AF65-F5344CB8AC3E}">
        <p14:creationId xmlns:p14="http://schemas.microsoft.com/office/powerpoint/2010/main" val="181834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choose the maximum value of all ETF returns at stage t-1, the maximum value of the final range will be larger than 10000m, but the decision after $668M will be all the same, so I don’t think it is a good idea to choose maximum value all the time. So, I narrow down the upper bound of wealth at each stage. </a:t>
            </a:r>
          </a:p>
          <a:p>
            <a:r>
              <a:rPr lang="en-US" dirty="0"/>
              <a:t>I still want to cover the wealth range as large as possible, so I choose alpha as 0.9. </a:t>
            </a:r>
          </a:p>
          <a:p>
            <a:r>
              <a:rPr lang="en-US" dirty="0"/>
              <a:t>If I narrow down the range of wealth too much, I will lose some information about some important outliers, say if I set up the wealth range at [100,200]M $ at the stage 1, but when I  simulated  the final wealth , it is possible that the final wealth at the end of year1 is $300M, and I can’t find a corresponding decision in my table. If I choose a wealth level that is closest to my current wealth level,  it is possible that the decision based on the table is different from the actual decision that I should have taken. </a:t>
            </a:r>
          </a:p>
        </p:txBody>
      </p:sp>
      <p:sp>
        <p:nvSpPr>
          <p:cNvPr id="4" name="Slide Number Placeholder 3"/>
          <p:cNvSpPr>
            <a:spLocks noGrp="1"/>
          </p:cNvSpPr>
          <p:nvPr>
            <p:ph type="sldNum" sz="quarter" idx="5"/>
          </p:nvPr>
        </p:nvSpPr>
        <p:spPr/>
        <p:txBody>
          <a:bodyPr/>
          <a:lstStyle/>
          <a:p>
            <a:fld id="{F2FECE25-6250-4A3F-A08A-C85C4DE6E501}" type="slidenum">
              <a:rPr lang="en-US" smtClean="0"/>
              <a:t>5</a:t>
            </a:fld>
            <a:endParaRPr lang="en-US"/>
          </a:p>
        </p:txBody>
      </p:sp>
    </p:spTree>
    <p:extLst>
      <p:ext uri="{BB962C8B-B14F-4D97-AF65-F5344CB8AC3E}">
        <p14:creationId xmlns:p14="http://schemas.microsoft.com/office/powerpoint/2010/main" val="1417412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Use the formula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 at time stage 0-8, we can't directly apply utility function to calculate, we should instead use the recursive</a:t>
            </a:r>
            <a:br>
              <a:rPr lang="en-US" sz="1800" dirty="0">
                <a:solidFill>
                  <a:srgbClr val="808080"/>
                </a:solidFill>
                <a:effectLst/>
                <a:latin typeface="JetBrains Mono"/>
              </a:rPr>
            </a:br>
            <a:r>
              <a:rPr lang="en-US" sz="1800" dirty="0">
                <a:solidFill>
                  <a:srgbClr val="808080"/>
                </a:solidFill>
                <a:effectLst/>
                <a:latin typeface="JetBrains Mono"/>
              </a:rPr>
              <a:t># relationship to find the corresponding utility value if we get the final wealth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80808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A9B7C6"/>
                </a:solidFill>
                <a:effectLst/>
                <a:latin typeface="JetBrains Mono"/>
              </a:rPr>
              <a:t>I think 1000 samples are enough because the sample mean of each asset is approximately same to the actual mean of each asset</a:t>
            </a:r>
          </a:p>
        </p:txBody>
      </p:sp>
      <p:sp>
        <p:nvSpPr>
          <p:cNvPr id="4" name="Slide Number Placeholder 3"/>
          <p:cNvSpPr>
            <a:spLocks noGrp="1"/>
          </p:cNvSpPr>
          <p:nvPr>
            <p:ph type="sldNum" sz="quarter" idx="5"/>
          </p:nvPr>
        </p:nvSpPr>
        <p:spPr/>
        <p:txBody>
          <a:bodyPr/>
          <a:lstStyle/>
          <a:p>
            <a:fld id="{F2FECE25-6250-4A3F-A08A-C85C4DE6E501}" type="slidenum">
              <a:rPr lang="en-US" smtClean="0"/>
              <a:t>6</a:t>
            </a:fld>
            <a:endParaRPr lang="en-US"/>
          </a:p>
        </p:txBody>
      </p:sp>
    </p:spTree>
    <p:extLst>
      <p:ext uri="{BB962C8B-B14F-4D97-AF65-F5344CB8AC3E}">
        <p14:creationId xmlns:p14="http://schemas.microsoft.com/office/powerpoint/2010/main" val="56721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solve the dynamic programming and simulate, it is possible that the wealth at the end of one stage lies beyond our wealth range set for the next stage. And there is no corresponding decision in our table. So, my solution is eliminate these kind of scenarios when we solve the dynamic programming if the above situation happens. But if this scenario does happen in the future, I suppose you can find the closest wealth level showed in the table, and take the same decision as that wealth level. But these scenarios will be happen frequently, these are just extreme events. So you don’t need to worry much about it</a:t>
            </a:r>
          </a:p>
        </p:txBody>
      </p:sp>
      <p:sp>
        <p:nvSpPr>
          <p:cNvPr id="4" name="Slide Number Placeholder 3"/>
          <p:cNvSpPr>
            <a:spLocks noGrp="1"/>
          </p:cNvSpPr>
          <p:nvPr>
            <p:ph type="sldNum" sz="quarter" idx="5"/>
          </p:nvPr>
        </p:nvSpPr>
        <p:spPr/>
        <p:txBody>
          <a:bodyPr/>
          <a:lstStyle/>
          <a:p>
            <a:fld id="{F2FECE25-6250-4A3F-A08A-C85C4DE6E501}" type="slidenum">
              <a:rPr lang="en-US" smtClean="0"/>
              <a:t>7</a:t>
            </a:fld>
            <a:endParaRPr lang="en-US"/>
          </a:p>
        </p:txBody>
      </p:sp>
    </p:spTree>
    <p:extLst>
      <p:ext uri="{BB962C8B-B14F-4D97-AF65-F5344CB8AC3E}">
        <p14:creationId xmlns:p14="http://schemas.microsoft.com/office/powerpoint/2010/main" val="333893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avoid sampling error (reduce the impact on extreme scenarios)</a:t>
            </a:r>
          </a:p>
          <a:p>
            <a:pPr marL="228600" indent="-228600">
              <a:buAutoNum type="arabicPeriod"/>
            </a:pPr>
            <a:r>
              <a:rPr lang="en-US" dirty="0"/>
              <a:t>For example, if we choose $100M as our initial wealth, according to the decision table, we should invest ETF1 at first year. And we randomly choose one sample out of these 10000 samples for ETF1, and use that return to calculate the wealth at the end of year 0. Let’s say the wealth at the end of year 0 goes up to  $110M. Then, we look up to the decision table  at year1, find the corresponding decision(which ETF to invest), and continue this procedure.</a:t>
            </a:r>
          </a:p>
        </p:txBody>
      </p:sp>
      <p:sp>
        <p:nvSpPr>
          <p:cNvPr id="4" name="Slide Number Placeholder 3"/>
          <p:cNvSpPr>
            <a:spLocks noGrp="1"/>
          </p:cNvSpPr>
          <p:nvPr>
            <p:ph type="sldNum" sz="quarter" idx="5"/>
          </p:nvPr>
        </p:nvSpPr>
        <p:spPr/>
        <p:txBody>
          <a:bodyPr/>
          <a:lstStyle/>
          <a:p>
            <a:fld id="{F2FECE25-6250-4A3F-A08A-C85C4DE6E501}" type="slidenum">
              <a:rPr lang="en-US" smtClean="0"/>
              <a:t>8</a:t>
            </a:fld>
            <a:endParaRPr lang="en-US"/>
          </a:p>
        </p:txBody>
      </p:sp>
    </p:spTree>
    <p:extLst>
      <p:ext uri="{BB962C8B-B14F-4D97-AF65-F5344CB8AC3E}">
        <p14:creationId xmlns:p14="http://schemas.microsoft.com/office/powerpoint/2010/main" val="354345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 the initial wealth level increasing, the mean value, median value, 75</a:t>
            </a:r>
            <a:r>
              <a:rPr lang="en-US" baseline="30000" dirty="0"/>
              <a:t>th</a:t>
            </a:r>
            <a:r>
              <a:rPr lang="en-US" dirty="0"/>
              <a:t> percentile and 25</a:t>
            </a:r>
            <a:r>
              <a:rPr lang="en-US" baseline="30000" dirty="0"/>
              <a:t>th</a:t>
            </a:r>
            <a:r>
              <a:rPr lang="en-US" dirty="0"/>
              <a:t> percentile value are all increasing, which is corresponding to the table listed before.</a:t>
            </a:r>
          </a:p>
          <a:p>
            <a:pPr marL="228600" indent="-228600">
              <a:buAutoNum type="arabicPeriod"/>
            </a:pPr>
            <a:r>
              <a:rPr lang="en-US" dirty="0"/>
              <a:t>I also listed the minimum and maximum given each initial wealth level, but they are just one specific path and I think we should pay more attention on the general distribution of the final wealth.</a:t>
            </a:r>
          </a:p>
          <a:p>
            <a:pPr marL="228600" indent="-228600">
              <a:buAutoNum type="arabicPeriod"/>
            </a:pPr>
            <a:r>
              <a:rPr lang="en-US" dirty="0"/>
              <a:t>The range of the box is narrowing and I think it is because we choose to invest more conservative ETFs when the initial wealth is bigger. Because we are more likely to reach $500m at the final stage. So, generally we will encounter less extreme events. </a:t>
            </a:r>
          </a:p>
        </p:txBody>
      </p:sp>
      <p:sp>
        <p:nvSpPr>
          <p:cNvPr id="4" name="Slide Number Placeholder 3"/>
          <p:cNvSpPr>
            <a:spLocks noGrp="1"/>
          </p:cNvSpPr>
          <p:nvPr>
            <p:ph type="sldNum" sz="quarter" idx="5"/>
          </p:nvPr>
        </p:nvSpPr>
        <p:spPr/>
        <p:txBody>
          <a:bodyPr/>
          <a:lstStyle/>
          <a:p>
            <a:fld id="{F2FECE25-6250-4A3F-A08A-C85C4DE6E501}" type="slidenum">
              <a:rPr lang="en-US" smtClean="0"/>
              <a:t>11</a:t>
            </a:fld>
            <a:endParaRPr lang="en-US"/>
          </a:p>
        </p:txBody>
      </p:sp>
    </p:spTree>
    <p:extLst>
      <p:ext uri="{BB962C8B-B14F-4D97-AF65-F5344CB8AC3E}">
        <p14:creationId xmlns:p14="http://schemas.microsoft.com/office/powerpoint/2010/main" val="213998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tradeoff to choose a proper number of solving scenarios </a:t>
            </a:r>
          </a:p>
        </p:txBody>
      </p:sp>
      <p:sp>
        <p:nvSpPr>
          <p:cNvPr id="4" name="Slide Number Placeholder 3"/>
          <p:cNvSpPr>
            <a:spLocks noGrp="1"/>
          </p:cNvSpPr>
          <p:nvPr>
            <p:ph type="sldNum" sz="quarter" idx="5"/>
          </p:nvPr>
        </p:nvSpPr>
        <p:spPr/>
        <p:txBody>
          <a:bodyPr/>
          <a:lstStyle/>
          <a:p>
            <a:fld id="{F2FECE25-6250-4A3F-A08A-C85C4DE6E501}" type="slidenum">
              <a:rPr lang="en-US" smtClean="0"/>
              <a:t>13</a:t>
            </a:fld>
            <a:endParaRPr lang="en-US"/>
          </a:p>
        </p:txBody>
      </p:sp>
    </p:spTree>
    <p:extLst>
      <p:ext uri="{BB962C8B-B14F-4D97-AF65-F5344CB8AC3E}">
        <p14:creationId xmlns:p14="http://schemas.microsoft.com/office/powerpoint/2010/main" val="234837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1468-D350-4A41-BB44-5E1CBA6DE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FAE0D-920F-47BB-BCC5-432E4E35D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5C65D-094C-44B3-A070-73E19D93B4F9}"/>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E3287FA6-9551-425A-BDC5-DA5714C74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B7782-38D7-48C0-B299-67C1FBC7FE4C}"/>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6816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BE53-FD67-41C3-AD2E-6CDDEE3E6A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45631F-D662-4C32-B82E-27CF6C392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4E676-1CC1-4DC4-B058-014ABA1537CF}"/>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3BEBD019-112D-4517-807D-34B774FB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95C2-0044-4706-9A9B-A45FB239F21B}"/>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383714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CC834-8383-4C5C-8D11-F8D240DB5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EF1E0-ED8E-478D-8441-DEAB6C1E0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1DB47-4AFA-42F4-978E-1315ED2800E1}"/>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EAA7D827-B03C-4A58-9CEA-36A99ECAB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ABDC1-1CD6-4DBA-BC57-197B7FB3E7AD}"/>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364258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99D3-727A-4B93-BB61-12488E203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85BB1-7E8A-472B-97D7-23E4AF596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52329-038A-43A0-A188-15C0E12DB194}"/>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2A0BBC52-009B-494B-A50A-3CA0CDB98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7A4EC-058D-43E0-B1E5-E57F03A759B2}"/>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353833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A92D-62D1-4654-845F-E4F65B8BAE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233F1A-CDA6-4774-A809-ACD00D5F3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96672-874B-49EF-8B34-16025D68D3E7}"/>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A76BD378-22A4-49EE-A1D8-0A576A991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2688-A0AF-4BC8-935D-F8E8A2CA47EF}"/>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9453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30DE-F475-48D2-ACEA-91230EEB9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D1C7E-06C9-468D-881C-24DF3D17B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5078D-C5F5-4D2A-84B5-DB1A52A01D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D3C385-71ED-42A3-B632-23A8E6E37114}"/>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6" name="Footer Placeholder 5">
            <a:extLst>
              <a:ext uri="{FF2B5EF4-FFF2-40B4-BE49-F238E27FC236}">
                <a16:creationId xmlns:a16="http://schemas.microsoft.com/office/drawing/2014/main" id="{8C144AC1-BBD6-4F09-B757-6116AC7EA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2C2C0-AD8D-42B5-AB30-D100D9F3E02F}"/>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115528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EACF-237A-4970-89CC-F4419D9B81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978DE-498F-4112-92C8-FAF9C094D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20FBE-2C00-40C0-8E81-C05B35EC6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C9347-19AE-4BB0-A6CE-42E03FC0D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82AAC-2FFF-4D87-B746-8D56E1E9D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AD678D-6B55-4925-83FD-30DFEC706E5C}"/>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8" name="Footer Placeholder 7">
            <a:extLst>
              <a:ext uri="{FF2B5EF4-FFF2-40B4-BE49-F238E27FC236}">
                <a16:creationId xmlns:a16="http://schemas.microsoft.com/office/drawing/2014/main" id="{1253458E-8C5F-4864-880B-5D0EDC7FE9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7EF47-9532-486E-9727-BD2F127740A5}"/>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426061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7B30-1379-4440-B7F1-AEFC768F3C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08C67-A470-4C95-ABDF-34AFD7812E9B}"/>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4" name="Footer Placeholder 3">
            <a:extLst>
              <a:ext uri="{FF2B5EF4-FFF2-40B4-BE49-F238E27FC236}">
                <a16:creationId xmlns:a16="http://schemas.microsoft.com/office/drawing/2014/main" id="{8CCE408C-7710-42A4-8B55-B52892BF4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724AB-C831-4592-9F6A-BCDD2BF2DA61}"/>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26298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C17FA-E798-402B-A06D-40E50173B5D5}"/>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3" name="Footer Placeholder 2">
            <a:extLst>
              <a:ext uri="{FF2B5EF4-FFF2-40B4-BE49-F238E27FC236}">
                <a16:creationId xmlns:a16="http://schemas.microsoft.com/office/drawing/2014/main" id="{46461C24-2349-4854-B2B2-DBB68B9E4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2DE85-A54D-44A9-8647-2C3480DEF168}"/>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118615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FFB2-593F-4AEC-8D77-2CE240ABA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D454C6-90F6-4052-94EE-51785B438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6A83A-8985-4B10-AD44-EC1CE2E33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3178F-5FE4-414F-87F8-F42DB9677FE4}"/>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6" name="Footer Placeholder 5">
            <a:extLst>
              <a:ext uri="{FF2B5EF4-FFF2-40B4-BE49-F238E27FC236}">
                <a16:creationId xmlns:a16="http://schemas.microsoft.com/office/drawing/2014/main" id="{C1F317F0-3DE7-4759-A484-D31A38C49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76E13-6F47-44E0-91E3-A3B4CF352842}"/>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27780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84D2-1DAF-4952-8D92-78A3822A1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ED12D-2218-4C79-8B46-E429055C0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C7373-3A6C-4D3C-A2C2-BEBC0099A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A7E36-62D5-4F92-B02B-9310C5C6320A}"/>
              </a:ext>
            </a:extLst>
          </p:cNvPr>
          <p:cNvSpPr>
            <a:spLocks noGrp="1"/>
          </p:cNvSpPr>
          <p:nvPr>
            <p:ph type="dt" sz="half" idx="10"/>
          </p:nvPr>
        </p:nvSpPr>
        <p:spPr/>
        <p:txBody>
          <a:bodyPr/>
          <a:lstStyle/>
          <a:p>
            <a:fld id="{DB91D3D0-AC10-4AAF-A45A-244D5CB34FEE}" type="datetimeFigureOut">
              <a:rPr lang="en-US" smtClean="0"/>
              <a:t>12/10/2023</a:t>
            </a:fld>
            <a:endParaRPr lang="en-US"/>
          </a:p>
        </p:txBody>
      </p:sp>
      <p:sp>
        <p:nvSpPr>
          <p:cNvPr id="6" name="Footer Placeholder 5">
            <a:extLst>
              <a:ext uri="{FF2B5EF4-FFF2-40B4-BE49-F238E27FC236}">
                <a16:creationId xmlns:a16="http://schemas.microsoft.com/office/drawing/2014/main" id="{528426B5-BF42-47C0-8D97-9604F3971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6492E-37E2-4738-BD08-54CCDF8C0A2C}"/>
              </a:ext>
            </a:extLst>
          </p:cNvPr>
          <p:cNvSpPr>
            <a:spLocks noGrp="1"/>
          </p:cNvSpPr>
          <p:nvPr>
            <p:ph type="sldNum" sz="quarter" idx="12"/>
          </p:nvPr>
        </p:nvSpPr>
        <p:spPr/>
        <p:txBody>
          <a:bodyPr/>
          <a:lstStyle/>
          <a:p>
            <a:fld id="{1B58ED1E-FB42-4D29-A353-B0344AD6AB10}" type="slidenum">
              <a:rPr lang="en-US" smtClean="0"/>
              <a:t>‹#›</a:t>
            </a:fld>
            <a:endParaRPr lang="en-US"/>
          </a:p>
        </p:txBody>
      </p:sp>
    </p:spTree>
    <p:extLst>
      <p:ext uri="{BB962C8B-B14F-4D97-AF65-F5344CB8AC3E}">
        <p14:creationId xmlns:p14="http://schemas.microsoft.com/office/powerpoint/2010/main" val="107781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AC519-A7E1-437F-B249-0BA4906AA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E3BD2-34A2-434D-AE42-F8013D449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11DBF-43B4-44FA-9299-696BCBF82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1D3D0-AC10-4AAF-A45A-244D5CB34FEE}" type="datetimeFigureOut">
              <a:rPr lang="en-US" smtClean="0"/>
              <a:t>12/10/2023</a:t>
            </a:fld>
            <a:endParaRPr lang="en-US"/>
          </a:p>
        </p:txBody>
      </p:sp>
      <p:sp>
        <p:nvSpPr>
          <p:cNvPr id="5" name="Footer Placeholder 4">
            <a:extLst>
              <a:ext uri="{FF2B5EF4-FFF2-40B4-BE49-F238E27FC236}">
                <a16:creationId xmlns:a16="http://schemas.microsoft.com/office/drawing/2014/main" id="{F808E48A-87D1-4780-B57C-7D11C2D9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7C8C0-66A9-469E-8CF8-1D667835F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8ED1E-FB42-4D29-A353-B0344AD6AB10}" type="slidenum">
              <a:rPr lang="en-US" smtClean="0"/>
              <a:t>‹#›</a:t>
            </a:fld>
            <a:endParaRPr lang="en-US"/>
          </a:p>
        </p:txBody>
      </p:sp>
    </p:spTree>
    <p:extLst>
      <p:ext uri="{BB962C8B-B14F-4D97-AF65-F5344CB8AC3E}">
        <p14:creationId xmlns:p14="http://schemas.microsoft.com/office/powerpoint/2010/main" val="372175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DC06-9619-4AA0-B73D-F8C3F61D5519}"/>
              </a:ext>
            </a:extLst>
          </p:cNvPr>
          <p:cNvSpPr>
            <a:spLocks noGrp="1"/>
          </p:cNvSpPr>
          <p:nvPr>
            <p:ph type="title"/>
          </p:nvPr>
        </p:nvSpPr>
        <p:spPr/>
        <p:txBody>
          <a:bodyPr/>
          <a:lstStyle/>
          <a:p>
            <a:pPr algn="ctr"/>
            <a:r>
              <a:rPr lang="en-US" dirty="0"/>
              <a:t>Brief Summary of the Problem and Solution</a:t>
            </a:r>
          </a:p>
        </p:txBody>
      </p:sp>
      <p:sp>
        <p:nvSpPr>
          <p:cNvPr id="3" name="Content Placeholder 2">
            <a:extLst>
              <a:ext uri="{FF2B5EF4-FFF2-40B4-BE49-F238E27FC236}">
                <a16:creationId xmlns:a16="http://schemas.microsoft.com/office/drawing/2014/main" id="{D3B4979E-96AC-442E-AC91-B6711D1430A5}"/>
              </a:ext>
            </a:extLst>
          </p:cNvPr>
          <p:cNvSpPr>
            <a:spLocks noGrp="1"/>
          </p:cNvSpPr>
          <p:nvPr>
            <p:ph idx="1"/>
          </p:nvPr>
        </p:nvSpPr>
        <p:spPr>
          <a:xfrm>
            <a:off x="838200" y="1825625"/>
            <a:ext cx="4359442" cy="4351338"/>
          </a:xfrm>
        </p:spPr>
        <p:txBody>
          <a:bodyPr>
            <a:normAutofit/>
          </a:bodyPr>
          <a:lstStyle/>
          <a:p>
            <a:r>
              <a:rPr lang="en-US" dirty="0"/>
              <a:t>identify the specific portfolio for each situation </a:t>
            </a:r>
          </a:p>
          <a:p>
            <a:endParaRPr lang="en-US" dirty="0"/>
          </a:p>
          <a:p>
            <a:endParaRPr lang="en-US" dirty="0"/>
          </a:p>
          <a:p>
            <a:endParaRPr lang="en-US" dirty="0"/>
          </a:p>
          <a:p>
            <a:r>
              <a:rPr lang="en-US" dirty="0"/>
              <a:t>develop a plan for how </a:t>
            </a:r>
            <a:r>
              <a:rPr lang="en-US" b="1" dirty="0"/>
              <a:t>the appropriate allocation strategy may evolve in the future.</a:t>
            </a:r>
          </a:p>
        </p:txBody>
      </p:sp>
      <p:sp>
        <p:nvSpPr>
          <p:cNvPr id="4" name="Arrow: Right 3">
            <a:extLst>
              <a:ext uri="{FF2B5EF4-FFF2-40B4-BE49-F238E27FC236}">
                <a16:creationId xmlns:a16="http://schemas.microsoft.com/office/drawing/2014/main" id="{67E8DA0B-4628-4CE0-88CB-C65F9FBD18F9}"/>
              </a:ext>
            </a:extLst>
          </p:cNvPr>
          <p:cNvSpPr/>
          <p:nvPr/>
        </p:nvSpPr>
        <p:spPr>
          <a:xfrm>
            <a:off x="5309939" y="2003257"/>
            <a:ext cx="1780674" cy="372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CD0F68B-9307-43DE-AA85-EA4808A3AF26}"/>
              </a:ext>
            </a:extLst>
          </p:cNvPr>
          <p:cNvSpPr txBox="1">
            <a:spLocks/>
          </p:cNvSpPr>
          <p:nvPr/>
        </p:nvSpPr>
        <p:spPr>
          <a:xfrm>
            <a:off x="7090613" y="1825625"/>
            <a:ext cx="435944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Dynamic Programming to identify.</a:t>
            </a:r>
          </a:p>
          <a:p>
            <a:endParaRPr lang="en-US" dirty="0"/>
          </a:p>
          <a:p>
            <a:endParaRPr lang="en-US" dirty="0"/>
          </a:p>
          <a:p>
            <a:endParaRPr lang="en-US" dirty="0"/>
          </a:p>
          <a:p>
            <a:endParaRPr lang="en-US" dirty="0"/>
          </a:p>
          <a:p>
            <a:r>
              <a:rPr lang="en-US" dirty="0"/>
              <a:t>Simulate different scenarios to show how the strategy will evolve</a:t>
            </a:r>
          </a:p>
        </p:txBody>
      </p:sp>
      <p:sp>
        <p:nvSpPr>
          <p:cNvPr id="8" name="Arrow: Right 7">
            <a:extLst>
              <a:ext uri="{FF2B5EF4-FFF2-40B4-BE49-F238E27FC236}">
                <a16:creationId xmlns:a16="http://schemas.microsoft.com/office/drawing/2014/main" id="{06C23BF1-8DA0-4605-85D2-CFB29F8C4D4A}"/>
              </a:ext>
            </a:extLst>
          </p:cNvPr>
          <p:cNvSpPr/>
          <p:nvPr/>
        </p:nvSpPr>
        <p:spPr>
          <a:xfrm>
            <a:off x="5265822" y="4981073"/>
            <a:ext cx="1868908" cy="372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91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5D9FA454-45D5-40CC-A671-F5847B59A8CB}"/>
                  </a:ext>
                </a:extLst>
              </p:cNvPr>
              <p:cNvGraphicFramePr>
                <a:graphicFrameLocks noGrp="1"/>
              </p:cNvGraphicFramePr>
              <p:nvPr>
                <p:ph idx="1"/>
                <p:extLst>
                  <p:ext uri="{D42A27DB-BD31-4B8C-83A1-F6EECF244321}">
                    <p14:modId xmlns:p14="http://schemas.microsoft.com/office/powerpoint/2010/main" val="634181297"/>
                  </p:ext>
                </p:extLst>
              </p:nvPr>
            </p:nvGraphicFramePr>
            <p:xfrm>
              <a:off x="1125278" y="1913861"/>
              <a:ext cx="9941444" cy="4231759"/>
            </p:xfrm>
            <a:graphic>
              <a:graphicData uri="http://schemas.openxmlformats.org/drawingml/2006/table">
                <a:tbl>
                  <a:tblPr firstRow="1" firstCol="1" bandRow="1">
                    <a:tableStyleId>{5C22544A-7EE6-4342-B048-85BDC9FD1C3A}</a:tableStyleId>
                  </a:tblPr>
                  <a:tblGrid>
                    <a:gridCol w="3295234">
                      <a:extLst>
                        <a:ext uri="{9D8B030D-6E8A-4147-A177-3AD203B41FA5}">
                          <a16:colId xmlns:a16="http://schemas.microsoft.com/office/drawing/2014/main" val="3714311507"/>
                        </a:ext>
                      </a:extLst>
                    </a:gridCol>
                    <a:gridCol w="3317094">
                      <a:extLst>
                        <a:ext uri="{9D8B030D-6E8A-4147-A177-3AD203B41FA5}">
                          <a16:colId xmlns:a16="http://schemas.microsoft.com/office/drawing/2014/main" val="2694952506"/>
                        </a:ext>
                      </a:extLst>
                    </a:gridCol>
                    <a:gridCol w="3329116">
                      <a:extLst>
                        <a:ext uri="{9D8B030D-6E8A-4147-A177-3AD203B41FA5}">
                          <a16:colId xmlns:a16="http://schemas.microsoft.com/office/drawing/2014/main" val="1009173854"/>
                        </a:ext>
                      </a:extLst>
                    </a:gridCol>
                  </a:tblGrid>
                  <a:tr h="77662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𝑆𝑡𝑎𝑟𝑡</m:t>
                                </m:r>
                                <m:r>
                                  <a:rPr lang="en-US" sz="2400">
                                    <a:effectLst/>
                                    <a:latin typeface="Cambria Math" panose="02040503050406030204" pitchFamily="18" charset="0"/>
                                  </a:rPr>
                                  <m:t> </m:t>
                                </m:r>
                                <m:r>
                                  <a:rPr lang="en-US" sz="2400">
                                    <a:effectLst/>
                                    <a:latin typeface="Cambria Math" panose="02040503050406030204" pitchFamily="18" charset="0"/>
                                  </a:rPr>
                                  <m:t>𝑊𝑒𝑎𝑙𝑡h</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r>
                                  <a:rPr lang="en-US" sz="2400">
                                    <a:effectLst/>
                                    <a:latin typeface="Cambria Math" panose="02040503050406030204" pitchFamily="18" charset="0"/>
                                  </a:rPr>
                                  <m:t>=7</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a:lnSpc>
                              <a:spcPct val="150000"/>
                            </a:lnSpc>
                            <a:spcAft>
                              <a:spcPts val="80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r>
                                  <a:rPr lang="en-US" sz="2400">
                                    <a:effectLst/>
                                    <a:latin typeface="Cambria Math" panose="02040503050406030204" pitchFamily="18" charset="0"/>
                                  </a:rPr>
                                  <m:t>=10</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36587008"/>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$100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5.2%</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0.4%</a:t>
                          </a:r>
                        </a:p>
                      </a:txBody>
                      <a:tcPr marL="68580" marR="68580" marT="0" marB="0"/>
                    </a:tc>
                    <a:extLst>
                      <a:ext uri="{0D108BD9-81ED-4DB2-BD59-A6C34878D82A}">
                        <a16:rowId xmlns:a16="http://schemas.microsoft.com/office/drawing/2014/main" val="4051195018"/>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$110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3.8%</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1138304992"/>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$120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2.8%</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1042749691"/>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$130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a:solidFill>
                                <a:schemeClr val="tx1"/>
                              </a:solidFill>
                              <a:effectLst/>
                              <a:latin typeface="+mn-lt"/>
                              <a:ea typeface="+mn-ea"/>
                              <a:cs typeface="+mn-cs"/>
                            </a:rPr>
                            <a:t>2.3%</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4118059002"/>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$140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a:solidFill>
                                <a:schemeClr val="tx1"/>
                              </a:solidFill>
                              <a:effectLst/>
                              <a:latin typeface="+mn-lt"/>
                              <a:ea typeface="+mn-ea"/>
                              <a:cs typeface="+mn-cs"/>
                            </a:rPr>
                            <a:t>1.9%</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3186813407"/>
                      </a:ext>
                    </a:extLst>
                  </a:tr>
                  <a:tr h="575855">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$150</m:t>
                                </m:r>
                                <m:r>
                                  <a:rPr lang="en-US" sz="2400">
                                    <a:effectLst/>
                                    <a:latin typeface="Cambria Math" panose="02040503050406030204" pitchFamily="18" charset="0"/>
                                  </a:rPr>
                                  <m:t>𝑚</m:t>
                                </m:r>
                              </m:oMath>
                            </m:oMathPara>
                          </a14:m>
                          <a:endParaRPr lang="en-US" sz="24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1.5%</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0.1%</a:t>
                          </a:r>
                        </a:p>
                      </a:txBody>
                      <a:tcPr marL="68580" marR="68580" marT="0" marB="0"/>
                    </a:tc>
                    <a:extLst>
                      <a:ext uri="{0D108BD9-81ED-4DB2-BD59-A6C34878D82A}">
                        <a16:rowId xmlns:a16="http://schemas.microsoft.com/office/drawing/2014/main" val="2914949677"/>
                      </a:ext>
                    </a:extLst>
                  </a:tr>
                </a:tbl>
              </a:graphicData>
            </a:graphic>
          </p:graphicFrame>
        </mc:Choice>
        <mc:Fallback xmlns="">
          <p:graphicFrame>
            <p:nvGraphicFramePr>
              <p:cNvPr id="5" name="Content Placeholder 4">
                <a:extLst>
                  <a:ext uri="{FF2B5EF4-FFF2-40B4-BE49-F238E27FC236}">
                    <a16:creationId xmlns:a16="http://schemas.microsoft.com/office/drawing/2014/main" id="{5D9FA454-45D5-40CC-A671-F5847B59A8CB}"/>
                  </a:ext>
                </a:extLst>
              </p:cNvPr>
              <p:cNvGraphicFramePr>
                <a:graphicFrameLocks noGrp="1"/>
              </p:cNvGraphicFramePr>
              <p:nvPr>
                <p:ph idx="1"/>
                <p:extLst>
                  <p:ext uri="{D42A27DB-BD31-4B8C-83A1-F6EECF244321}">
                    <p14:modId xmlns:p14="http://schemas.microsoft.com/office/powerpoint/2010/main" val="634181297"/>
                  </p:ext>
                </p:extLst>
              </p:nvPr>
            </p:nvGraphicFramePr>
            <p:xfrm>
              <a:off x="1125278" y="1913861"/>
              <a:ext cx="9941444" cy="4231759"/>
            </p:xfrm>
            <a:graphic>
              <a:graphicData uri="http://schemas.openxmlformats.org/drawingml/2006/table">
                <a:tbl>
                  <a:tblPr firstRow="1" firstCol="1" bandRow="1">
                    <a:tableStyleId>{5C22544A-7EE6-4342-B048-85BDC9FD1C3A}</a:tableStyleId>
                  </a:tblPr>
                  <a:tblGrid>
                    <a:gridCol w="3295234">
                      <a:extLst>
                        <a:ext uri="{9D8B030D-6E8A-4147-A177-3AD203B41FA5}">
                          <a16:colId xmlns:a16="http://schemas.microsoft.com/office/drawing/2014/main" val="3714311507"/>
                        </a:ext>
                      </a:extLst>
                    </a:gridCol>
                    <a:gridCol w="3317094">
                      <a:extLst>
                        <a:ext uri="{9D8B030D-6E8A-4147-A177-3AD203B41FA5}">
                          <a16:colId xmlns:a16="http://schemas.microsoft.com/office/drawing/2014/main" val="2694952506"/>
                        </a:ext>
                      </a:extLst>
                    </a:gridCol>
                    <a:gridCol w="3329116">
                      <a:extLst>
                        <a:ext uri="{9D8B030D-6E8A-4147-A177-3AD203B41FA5}">
                          <a16:colId xmlns:a16="http://schemas.microsoft.com/office/drawing/2014/main" val="1009173854"/>
                        </a:ext>
                      </a:extLst>
                    </a:gridCol>
                  </a:tblGrid>
                  <a:tr h="776629">
                    <a:tc>
                      <a:txBody>
                        <a:bodyPr/>
                        <a:lstStyle/>
                        <a:p>
                          <a:endParaRPr lang="en-US"/>
                        </a:p>
                      </a:txBody>
                      <a:tcPr marL="68580" marR="68580" marT="0" marB="0">
                        <a:blipFill>
                          <a:blip r:embed="rId2"/>
                          <a:stretch>
                            <a:fillRect l="-185" t="-781" r="-202403" b="-456250"/>
                          </a:stretch>
                        </a:blipFill>
                      </a:tcPr>
                    </a:tc>
                    <a:tc>
                      <a:txBody>
                        <a:bodyPr/>
                        <a:lstStyle/>
                        <a:p>
                          <a:endParaRPr lang="en-US"/>
                        </a:p>
                      </a:txBody>
                      <a:tcPr marL="68580" marR="68580" marT="0" marB="0">
                        <a:blipFill>
                          <a:blip r:embed="rId2"/>
                          <a:stretch>
                            <a:fillRect l="-99632" t="-781" r="-101287" b="-456250"/>
                          </a:stretch>
                        </a:blipFill>
                      </a:tcPr>
                    </a:tc>
                    <a:tc>
                      <a:txBody>
                        <a:bodyPr/>
                        <a:lstStyle/>
                        <a:p>
                          <a:endParaRPr lang="en-US"/>
                        </a:p>
                      </a:txBody>
                      <a:tcPr marL="68580" marR="68580" marT="0" marB="0">
                        <a:blipFill>
                          <a:blip r:embed="rId2"/>
                          <a:stretch>
                            <a:fillRect l="-198537" t="-781" r="-731" b="-456250"/>
                          </a:stretch>
                        </a:blipFill>
                      </a:tcPr>
                    </a:tc>
                    <a:extLst>
                      <a:ext uri="{0D108BD9-81ED-4DB2-BD59-A6C34878D82A}">
                        <a16:rowId xmlns:a16="http://schemas.microsoft.com/office/drawing/2014/main" val="936587008"/>
                      </a:ext>
                    </a:extLst>
                  </a:tr>
                  <a:tr h="575855">
                    <a:tc>
                      <a:txBody>
                        <a:bodyPr/>
                        <a:lstStyle/>
                        <a:p>
                          <a:endParaRPr lang="en-US"/>
                        </a:p>
                      </a:txBody>
                      <a:tcPr marL="68580" marR="68580" marT="0" marB="0">
                        <a:blipFill>
                          <a:blip r:embed="rId2"/>
                          <a:stretch>
                            <a:fillRect l="-185" t="-137234" r="-202403" b="-521277"/>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5.2%</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0.4%</a:t>
                          </a:r>
                        </a:p>
                      </a:txBody>
                      <a:tcPr marL="68580" marR="68580" marT="0" marB="0"/>
                    </a:tc>
                    <a:extLst>
                      <a:ext uri="{0D108BD9-81ED-4DB2-BD59-A6C34878D82A}">
                        <a16:rowId xmlns:a16="http://schemas.microsoft.com/office/drawing/2014/main" val="4051195018"/>
                      </a:ext>
                    </a:extLst>
                  </a:tr>
                  <a:tr h="575855">
                    <a:tc>
                      <a:txBody>
                        <a:bodyPr/>
                        <a:lstStyle/>
                        <a:p>
                          <a:endParaRPr lang="en-US"/>
                        </a:p>
                      </a:txBody>
                      <a:tcPr marL="68580" marR="68580" marT="0" marB="0">
                        <a:blipFill>
                          <a:blip r:embed="rId2"/>
                          <a:stretch>
                            <a:fillRect l="-185" t="-234737" r="-202403" b="-415789"/>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3.8%</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1138304992"/>
                      </a:ext>
                    </a:extLst>
                  </a:tr>
                  <a:tr h="575855">
                    <a:tc>
                      <a:txBody>
                        <a:bodyPr/>
                        <a:lstStyle/>
                        <a:p>
                          <a:endParaRPr lang="en-US"/>
                        </a:p>
                      </a:txBody>
                      <a:tcPr marL="68580" marR="68580" marT="0" marB="0">
                        <a:blipFill>
                          <a:blip r:embed="rId2"/>
                          <a:stretch>
                            <a:fillRect l="-185" t="-334737" r="-202403" b="-315789"/>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2.8%</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1042749691"/>
                      </a:ext>
                    </a:extLst>
                  </a:tr>
                  <a:tr h="575855">
                    <a:tc>
                      <a:txBody>
                        <a:bodyPr/>
                        <a:lstStyle/>
                        <a:p>
                          <a:endParaRPr lang="en-US"/>
                        </a:p>
                      </a:txBody>
                      <a:tcPr marL="68580" marR="68580" marT="0" marB="0">
                        <a:blipFill>
                          <a:blip r:embed="rId2"/>
                          <a:stretch>
                            <a:fillRect l="-185" t="-434737" r="-202403" b="-215789"/>
                          </a:stretch>
                        </a:blipFill>
                      </a:tcPr>
                    </a:tc>
                    <a:tc>
                      <a:txBody>
                        <a:bodyPr/>
                        <a:lstStyle/>
                        <a:p>
                          <a:pPr marL="457200" algn="ctr" defTabSz="914400" rtl="0" eaLnBrk="1" latinLnBrk="0" hangingPunct="1">
                            <a:lnSpc>
                              <a:spcPct val="150000"/>
                            </a:lnSpc>
                          </a:pPr>
                          <a:r>
                            <a:rPr lang="en-US" sz="2400" b="1" kern="1200">
                              <a:solidFill>
                                <a:schemeClr val="tx1"/>
                              </a:solidFill>
                              <a:effectLst/>
                              <a:latin typeface="+mn-lt"/>
                              <a:ea typeface="+mn-ea"/>
                              <a:cs typeface="+mn-cs"/>
                            </a:rPr>
                            <a:t>2.3%</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4118059002"/>
                      </a:ext>
                    </a:extLst>
                  </a:tr>
                  <a:tr h="575855">
                    <a:tc>
                      <a:txBody>
                        <a:bodyPr/>
                        <a:lstStyle/>
                        <a:p>
                          <a:endParaRPr lang="en-US"/>
                        </a:p>
                      </a:txBody>
                      <a:tcPr marL="68580" marR="68580" marT="0" marB="0">
                        <a:blipFill>
                          <a:blip r:embed="rId2"/>
                          <a:stretch>
                            <a:fillRect l="-185" t="-540426" r="-202403" b="-118085"/>
                          </a:stretch>
                        </a:blipFill>
                      </a:tcPr>
                    </a:tc>
                    <a:tc>
                      <a:txBody>
                        <a:bodyPr/>
                        <a:lstStyle/>
                        <a:p>
                          <a:pPr marL="457200" algn="ctr" defTabSz="914400" rtl="0" eaLnBrk="1" latinLnBrk="0" hangingPunct="1">
                            <a:lnSpc>
                              <a:spcPct val="150000"/>
                            </a:lnSpc>
                          </a:pPr>
                          <a:r>
                            <a:rPr lang="en-US" sz="2400" b="1" kern="1200">
                              <a:solidFill>
                                <a:schemeClr val="tx1"/>
                              </a:solidFill>
                              <a:effectLst/>
                              <a:latin typeface="+mn-lt"/>
                              <a:ea typeface="+mn-ea"/>
                              <a:cs typeface="+mn-cs"/>
                            </a:rPr>
                            <a:t>1.9%</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0.3%</a:t>
                          </a:r>
                        </a:p>
                      </a:txBody>
                      <a:tcPr marL="68580" marR="68580" marT="0" marB="0"/>
                    </a:tc>
                    <a:extLst>
                      <a:ext uri="{0D108BD9-81ED-4DB2-BD59-A6C34878D82A}">
                        <a16:rowId xmlns:a16="http://schemas.microsoft.com/office/drawing/2014/main" val="3186813407"/>
                      </a:ext>
                    </a:extLst>
                  </a:tr>
                  <a:tr h="575855">
                    <a:tc>
                      <a:txBody>
                        <a:bodyPr/>
                        <a:lstStyle/>
                        <a:p>
                          <a:endParaRPr lang="en-US"/>
                        </a:p>
                      </a:txBody>
                      <a:tcPr marL="68580" marR="68580" marT="0" marB="0">
                        <a:blipFill>
                          <a:blip r:embed="rId2"/>
                          <a:stretch>
                            <a:fillRect l="-185" t="-633684" r="-202403" b="-16842"/>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1.5%</a:t>
                          </a:r>
                        </a:p>
                      </a:txBody>
                      <a:tcPr marL="68580" marR="68580" marT="0" marB="0"/>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0.1%</a:t>
                          </a:r>
                        </a:p>
                      </a:txBody>
                      <a:tcPr marL="68580" marR="68580" marT="0" marB="0"/>
                    </a:tc>
                    <a:extLst>
                      <a:ext uri="{0D108BD9-81ED-4DB2-BD59-A6C34878D82A}">
                        <a16:rowId xmlns:a16="http://schemas.microsoft.com/office/drawing/2014/main" val="2914949677"/>
                      </a:ext>
                    </a:extLst>
                  </a:tr>
                </a:tbl>
              </a:graphicData>
            </a:graphic>
          </p:graphicFrame>
        </mc:Fallback>
      </mc:AlternateContent>
      <p:sp>
        <p:nvSpPr>
          <p:cNvPr id="4" name="Title 1">
            <a:extLst>
              <a:ext uri="{FF2B5EF4-FFF2-40B4-BE49-F238E27FC236}">
                <a16:creationId xmlns:a16="http://schemas.microsoft.com/office/drawing/2014/main" id="{9D52C6C5-3014-48B7-9A76-882230A3B1EB}"/>
              </a:ext>
            </a:extLst>
          </p:cNvPr>
          <p:cNvSpPr>
            <a:spLocks noGrp="1"/>
          </p:cNvSpPr>
          <p:nvPr>
            <p:ph type="title"/>
          </p:nvPr>
        </p:nvSpPr>
        <p:spPr>
          <a:xfrm>
            <a:off x="838200" y="117071"/>
            <a:ext cx="10515600" cy="1325563"/>
          </a:xfrm>
        </p:spPr>
        <p:txBody>
          <a:bodyPr>
            <a:normAutofit/>
          </a:bodyPr>
          <a:lstStyle/>
          <a:p>
            <a:pPr algn="ctr"/>
            <a:r>
              <a:rPr lang="en-US" sz="2400" b="1" dirty="0"/>
              <a:t>Conclusion2: the probability of have less than $200M at the time horizon</a:t>
            </a:r>
          </a:p>
        </p:txBody>
      </p:sp>
    </p:spTree>
    <p:extLst>
      <p:ext uri="{BB962C8B-B14F-4D97-AF65-F5344CB8AC3E}">
        <p14:creationId xmlns:p14="http://schemas.microsoft.com/office/powerpoint/2010/main" val="313953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E3DD94E2-56A7-45C2-A567-15CDA93AB1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0596" y="-469228"/>
            <a:ext cx="14677886" cy="7642821"/>
          </a:xfrm>
        </p:spPr>
      </p:pic>
    </p:spTree>
    <p:extLst>
      <p:ext uri="{BB962C8B-B14F-4D97-AF65-F5344CB8AC3E}">
        <p14:creationId xmlns:p14="http://schemas.microsoft.com/office/powerpoint/2010/main" val="292425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03485A-4C11-4CE5-96A0-D59E19ABE34E}"/>
              </a:ext>
            </a:extLst>
          </p:cNvPr>
          <p:cNvSpPr txBox="1"/>
          <p:nvPr/>
        </p:nvSpPr>
        <p:spPr>
          <a:xfrm>
            <a:off x="3048886" y="3244334"/>
            <a:ext cx="6097772" cy="369332"/>
          </a:xfrm>
          <a:prstGeom prst="rect">
            <a:avLst/>
          </a:prstGeom>
          <a:noFill/>
        </p:spPr>
        <p:txBody>
          <a:bodyPr wrap="square">
            <a:spAutoFit/>
          </a:bodyPr>
          <a:lstStyle/>
          <a:p>
            <a:r>
              <a:rPr lang="en-US" dirty="0"/>
              <a:t>BOX PLOT FOR T = 7 </a:t>
            </a:r>
          </a:p>
        </p:txBody>
      </p:sp>
      <p:pic>
        <p:nvPicPr>
          <p:cNvPr id="3" name="Content Placeholder 7">
            <a:extLst>
              <a:ext uri="{FF2B5EF4-FFF2-40B4-BE49-F238E27FC236}">
                <a16:creationId xmlns:a16="http://schemas.microsoft.com/office/drawing/2014/main" id="{73D65DBD-3B6C-4E7A-90D6-1B62E36BC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366" y="-326681"/>
            <a:ext cx="14626357" cy="7615990"/>
          </a:xfrm>
        </p:spPr>
      </p:pic>
    </p:spTree>
    <p:extLst>
      <p:ext uri="{BB962C8B-B14F-4D97-AF65-F5344CB8AC3E}">
        <p14:creationId xmlns:p14="http://schemas.microsoft.com/office/powerpoint/2010/main" val="240364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70CC2-3BAD-4AA7-BB8F-E4D7603007F0}"/>
              </a:ext>
            </a:extLst>
          </p:cNvPr>
          <p:cNvSpPr>
            <a:spLocks noGrp="1"/>
          </p:cNvSpPr>
          <p:nvPr>
            <p:ph idx="1"/>
          </p:nvPr>
        </p:nvSpPr>
        <p:spPr>
          <a:xfrm>
            <a:off x="838200" y="1825625"/>
            <a:ext cx="3707324" cy="4351338"/>
          </a:xfrm>
        </p:spPr>
        <p:txBody>
          <a:bodyPr/>
          <a:lstStyle/>
          <a:p>
            <a:r>
              <a:rPr lang="en-US" dirty="0"/>
              <a:t>1. solving scenarios</a:t>
            </a:r>
          </a:p>
          <a:p>
            <a:r>
              <a:rPr lang="en-US" sz="2000" dirty="0"/>
              <a:t>samples we should generate for the return rate of each ETF at each stage</a:t>
            </a:r>
          </a:p>
        </p:txBody>
      </p:sp>
      <p:sp>
        <p:nvSpPr>
          <p:cNvPr id="4" name="Title 1">
            <a:extLst>
              <a:ext uri="{FF2B5EF4-FFF2-40B4-BE49-F238E27FC236}">
                <a16:creationId xmlns:a16="http://schemas.microsoft.com/office/drawing/2014/main" id="{0DDAFBA2-6C40-4F0E-B29B-CCD2B113A66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Robustness Analysis</a:t>
            </a:r>
            <a:endParaRPr lang="en-US" dirty="0"/>
          </a:p>
        </p:txBody>
      </p:sp>
      <p:pic>
        <p:nvPicPr>
          <p:cNvPr id="10" name="Picture 9">
            <a:extLst>
              <a:ext uri="{FF2B5EF4-FFF2-40B4-BE49-F238E27FC236}">
                <a16:creationId xmlns:a16="http://schemas.microsoft.com/office/drawing/2014/main" id="{FBEE2ED9-2AC8-469C-9D24-C8258C5F1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524" y="1505340"/>
            <a:ext cx="6655876" cy="4991907"/>
          </a:xfrm>
          <a:prstGeom prst="rect">
            <a:avLst/>
          </a:prstGeom>
        </p:spPr>
      </p:pic>
    </p:spTree>
    <p:extLst>
      <p:ext uri="{BB962C8B-B14F-4D97-AF65-F5344CB8AC3E}">
        <p14:creationId xmlns:p14="http://schemas.microsoft.com/office/powerpoint/2010/main" val="305164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B7FF-EA7A-435A-8C27-C087C87D9086}"/>
              </a:ext>
            </a:extLst>
          </p:cNvPr>
          <p:cNvSpPr>
            <a:spLocks noGrp="1"/>
          </p:cNvSpPr>
          <p:nvPr>
            <p:ph type="title"/>
          </p:nvPr>
        </p:nvSpPr>
        <p:spPr/>
        <p:txBody>
          <a:bodyPr/>
          <a:lstStyle/>
          <a:p>
            <a:pPr algn="ctr"/>
            <a:r>
              <a:rPr lang="en-US" dirty="0"/>
              <a:t>Robustness Analysis</a:t>
            </a:r>
          </a:p>
        </p:txBody>
      </p:sp>
      <p:sp>
        <p:nvSpPr>
          <p:cNvPr id="3" name="Content Placeholder 2">
            <a:extLst>
              <a:ext uri="{FF2B5EF4-FFF2-40B4-BE49-F238E27FC236}">
                <a16:creationId xmlns:a16="http://schemas.microsoft.com/office/drawing/2014/main" id="{20BA4C2E-3C7A-49F2-9680-30877071CCC1}"/>
              </a:ext>
            </a:extLst>
          </p:cNvPr>
          <p:cNvSpPr>
            <a:spLocks noGrp="1"/>
          </p:cNvSpPr>
          <p:nvPr>
            <p:ph idx="1"/>
          </p:nvPr>
        </p:nvSpPr>
        <p:spPr>
          <a:xfrm>
            <a:off x="870284" y="1690688"/>
            <a:ext cx="10515600" cy="4351338"/>
          </a:xfrm>
        </p:spPr>
        <p:txBody>
          <a:bodyPr/>
          <a:lstStyle/>
          <a:p>
            <a:r>
              <a:rPr lang="en-US" dirty="0"/>
              <a:t>2. Simulation scenarios</a:t>
            </a:r>
          </a:p>
          <a:p>
            <a:endParaRPr lang="en-US" dirty="0"/>
          </a:p>
        </p:txBody>
      </p:sp>
      <p:pic>
        <p:nvPicPr>
          <p:cNvPr id="7" name="Picture 6">
            <a:extLst>
              <a:ext uri="{FF2B5EF4-FFF2-40B4-BE49-F238E27FC236}">
                <a16:creationId xmlns:a16="http://schemas.microsoft.com/office/drawing/2014/main" id="{67C64DD6-3661-4D9A-B0E5-A95884E32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129" y="2082070"/>
            <a:ext cx="7511763" cy="4507058"/>
          </a:xfrm>
          <a:prstGeom prst="rect">
            <a:avLst/>
          </a:prstGeom>
        </p:spPr>
      </p:pic>
    </p:spTree>
    <p:extLst>
      <p:ext uri="{BB962C8B-B14F-4D97-AF65-F5344CB8AC3E}">
        <p14:creationId xmlns:p14="http://schemas.microsoft.com/office/powerpoint/2010/main" val="112839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DF42-DC1B-42A6-A553-A691B51FC6FB}"/>
              </a:ext>
            </a:extLst>
          </p:cNvPr>
          <p:cNvSpPr>
            <a:spLocks noGrp="1"/>
          </p:cNvSpPr>
          <p:nvPr>
            <p:ph type="title"/>
          </p:nvPr>
        </p:nvSpPr>
        <p:spPr/>
        <p:txBody>
          <a:bodyPr/>
          <a:lstStyle/>
          <a:p>
            <a:pPr algn="ctr"/>
            <a:r>
              <a:rPr lang="en-US" dirty="0"/>
              <a:t>Current Mix</a:t>
            </a:r>
          </a:p>
        </p:txBody>
      </p:sp>
      <p:sp>
        <p:nvSpPr>
          <p:cNvPr id="3" name="Content Placeholder 2">
            <a:extLst>
              <a:ext uri="{FF2B5EF4-FFF2-40B4-BE49-F238E27FC236}">
                <a16:creationId xmlns:a16="http://schemas.microsoft.com/office/drawing/2014/main" id="{5B699F1A-B03E-4223-9D02-BF43BAEE14A7}"/>
              </a:ext>
            </a:extLst>
          </p:cNvPr>
          <p:cNvSpPr>
            <a:spLocks noGrp="1"/>
          </p:cNvSpPr>
          <p:nvPr>
            <p:ph idx="1"/>
          </p:nvPr>
        </p:nvSpPr>
        <p:spPr>
          <a:xfrm>
            <a:off x="838200" y="1825625"/>
            <a:ext cx="3733800" cy="4351338"/>
          </a:xfrm>
        </p:spPr>
        <p:txBody>
          <a:bodyPr/>
          <a:lstStyle/>
          <a:p>
            <a:r>
              <a:rPr lang="en-US" dirty="0"/>
              <a:t>T = 10</a:t>
            </a:r>
          </a:p>
          <a:p>
            <a:endParaRPr lang="en-US" dirty="0"/>
          </a:p>
        </p:txBody>
      </p:sp>
      <p:sp>
        <p:nvSpPr>
          <p:cNvPr id="4" name="Content Placeholder 2">
            <a:extLst>
              <a:ext uri="{FF2B5EF4-FFF2-40B4-BE49-F238E27FC236}">
                <a16:creationId xmlns:a16="http://schemas.microsoft.com/office/drawing/2014/main" id="{0E361E63-26FE-421D-9984-3E6F93709968}"/>
              </a:ext>
            </a:extLst>
          </p:cNvPr>
          <p:cNvSpPr txBox="1">
            <a:spLocks/>
          </p:cNvSpPr>
          <p:nvPr/>
        </p:nvSpPr>
        <p:spPr>
          <a:xfrm>
            <a:off x="7620000" y="1825625"/>
            <a:ext cx="373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 = 7</a:t>
            </a:r>
          </a:p>
          <a:p>
            <a:endParaRPr lang="en-US" dirty="0"/>
          </a:p>
          <a:p>
            <a:endParaRPr lang="en-US" dirty="0"/>
          </a:p>
        </p:txBody>
      </p:sp>
      <p:graphicFrame>
        <p:nvGraphicFramePr>
          <p:cNvPr id="10" name="Table 9">
            <a:extLst>
              <a:ext uri="{FF2B5EF4-FFF2-40B4-BE49-F238E27FC236}">
                <a16:creationId xmlns:a16="http://schemas.microsoft.com/office/drawing/2014/main" id="{7F474E7E-5247-441F-A4D8-B6CB0E423BED}"/>
              </a:ext>
            </a:extLst>
          </p:cNvPr>
          <p:cNvGraphicFramePr>
            <a:graphicFrameLocks noGrp="1"/>
          </p:cNvGraphicFramePr>
          <p:nvPr>
            <p:extLst>
              <p:ext uri="{D42A27DB-BD31-4B8C-83A1-F6EECF244321}">
                <p14:modId xmlns:p14="http://schemas.microsoft.com/office/powerpoint/2010/main" val="2082420035"/>
              </p:ext>
            </p:extLst>
          </p:nvPr>
        </p:nvGraphicFramePr>
        <p:xfrm>
          <a:off x="577514" y="2655804"/>
          <a:ext cx="5281866" cy="2796306"/>
        </p:xfrm>
        <a:graphic>
          <a:graphicData uri="http://schemas.openxmlformats.org/drawingml/2006/table">
            <a:tbl>
              <a:tblPr>
                <a:tableStyleId>{9D7B26C5-4107-4FEC-AEDC-1716B250A1EF}</a:tableStyleId>
              </a:tblPr>
              <a:tblGrid>
                <a:gridCol w="2177102">
                  <a:extLst>
                    <a:ext uri="{9D8B030D-6E8A-4147-A177-3AD203B41FA5}">
                      <a16:colId xmlns:a16="http://schemas.microsoft.com/office/drawing/2014/main" val="974055026"/>
                    </a:ext>
                  </a:extLst>
                </a:gridCol>
                <a:gridCol w="1552382">
                  <a:extLst>
                    <a:ext uri="{9D8B030D-6E8A-4147-A177-3AD203B41FA5}">
                      <a16:colId xmlns:a16="http://schemas.microsoft.com/office/drawing/2014/main" val="1611507808"/>
                    </a:ext>
                  </a:extLst>
                </a:gridCol>
                <a:gridCol w="1552382">
                  <a:extLst>
                    <a:ext uri="{9D8B030D-6E8A-4147-A177-3AD203B41FA5}">
                      <a16:colId xmlns:a16="http://schemas.microsoft.com/office/drawing/2014/main" val="412105654"/>
                    </a:ext>
                  </a:extLst>
                </a:gridCol>
              </a:tblGrid>
              <a:tr h="544596">
                <a:tc>
                  <a:txBody>
                    <a:bodyPr/>
                    <a:lstStyle/>
                    <a:p>
                      <a:pPr algn="ctr" fontAlgn="b"/>
                      <a:r>
                        <a:rPr lang="en-US" sz="1800" b="0" u="none" strike="noStrike" dirty="0">
                          <a:solidFill>
                            <a:srgbClr val="000000"/>
                          </a:solidFill>
                          <a:effectLst/>
                        </a:rPr>
                        <a:t>Wealth Level</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Expected Utility</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Decision</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45542328"/>
                  </a:ext>
                </a:extLst>
              </a:tr>
              <a:tr h="331404">
                <a:tc>
                  <a:txBody>
                    <a:bodyPr/>
                    <a:lstStyle/>
                    <a:p>
                      <a:pPr algn="ctr" fontAlgn="b"/>
                      <a:r>
                        <a:rPr lang="en-US" sz="2400" b="0" u="none" strike="noStrike" dirty="0">
                          <a:solidFill>
                            <a:srgbClr val="000000"/>
                          </a:solidFill>
                          <a:effectLst/>
                        </a:rPr>
                        <a:t>100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-116.679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5404911"/>
                  </a:ext>
                </a:extLst>
              </a:tr>
              <a:tr h="331404">
                <a:tc>
                  <a:txBody>
                    <a:bodyPr/>
                    <a:lstStyle/>
                    <a:p>
                      <a:pPr algn="ctr" fontAlgn="b"/>
                      <a:r>
                        <a:rPr lang="en-US" sz="2400" b="0" u="none" strike="noStrike" dirty="0">
                          <a:solidFill>
                            <a:srgbClr val="000000"/>
                          </a:solidFill>
                          <a:effectLst/>
                        </a:rPr>
                        <a:t>110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-91.192</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2577546"/>
                  </a:ext>
                </a:extLst>
              </a:tr>
              <a:tr h="331404">
                <a:tc>
                  <a:txBody>
                    <a:bodyPr/>
                    <a:lstStyle/>
                    <a:p>
                      <a:pPr algn="ctr" fontAlgn="b"/>
                      <a:r>
                        <a:rPr lang="en-US" sz="2400" b="0" u="none" strike="noStrike" dirty="0">
                          <a:solidFill>
                            <a:srgbClr val="000000"/>
                          </a:solidFill>
                          <a:effectLst/>
                        </a:rPr>
                        <a:t>120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a:solidFill>
                            <a:srgbClr val="000000"/>
                          </a:solidFill>
                          <a:effectLst/>
                        </a:rPr>
                        <a:t>-69.1821</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ETF3</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1191849"/>
                  </a:ext>
                </a:extLst>
              </a:tr>
              <a:tr h="331404">
                <a:tc>
                  <a:txBody>
                    <a:bodyPr/>
                    <a:lstStyle/>
                    <a:p>
                      <a:pPr algn="ctr" fontAlgn="b"/>
                      <a:r>
                        <a:rPr lang="en-US" sz="2400" b="0" u="none" strike="noStrike" dirty="0">
                          <a:solidFill>
                            <a:srgbClr val="000000"/>
                          </a:solidFill>
                          <a:effectLst/>
                        </a:rPr>
                        <a:t>130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-49.5072</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ETF6</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8005508"/>
                  </a:ext>
                </a:extLst>
              </a:tr>
              <a:tr h="331404">
                <a:tc>
                  <a:txBody>
                    <a:bodyPr/>
                    <a:lstStyle/>
                    <a:p>
                      <a:pPr algn="ctr" fontAlgn="b"/>
                      <a:r>
                        <a:rPr lang="en-US" sz="2400" b="0" u="none" strike="noStrike" dirty="0">
                          <a:solidFill>
                            <a:srgbClr val="000000"/>
                          </a:solidFill>
                          <a:effectLst/>
                        </a:rPr>
                        <a:t>140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-30.7946</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ETF7</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9344123"/>
                  </a:ext>
                </a:extLst>
              </a:tr>
              <a:tr h="0">
                <a:tc>
                  <a:txBody>
                    <a:bodyPr/>
                    <a:lstStyle/>
                    <a:p>
                      <a:pPr algn="ctr" fontAlgn="b"/>
                      <a:r>
                        <a:rPr lang="en-US" sz="2400" b="0" u="none" strike="noStrike" dirty="0">
                          <a:solidFill>
                            <a:srgbClr val="000000"/>
                          </a:solidFill>
                          <a:effectLst/>
                        </a:rPr>
                        <a:t>150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-14.0608</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ETF7</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6524200"/>
                  </a:ext>
                </a:extLst>
              </a:tr>
            </a:tbl>
          </a:graphicData>
        </a:graphic>
      </p:graphicFrame>
      <p:graphicFrame>
        <p:nvGraphicFramePr>
          <p:cNvPr id="11" name="Table 10">
            <a:extLst>
              <a:ext uri="{FF2B5EF4-FFF2-40B4-BE49-F238E27FC236}">
                <a16:creationId xmlns:a16="http://schemas.microsoft.com/office/drawing/2014/main" id="{1D0859B0-305A-4EF9-81AA-3453B00EA9D4}"/>
              </a:ext>
            </a:extLst>
          </p:cNvPr>
          <p:cNvGraphicFramePr>
            <a:graphicFrameLocks noGrp="1"/>
          </p:cNvGraphicFramePr>
          <p:nvPr>
            <p:extLst>
              <p:ext uri="{D42A27DB-BD31-4B8C-83A1-F6EECF244321}">
                <p14:modId xmlns:p14="http://schemas.microsoft.com/office/powerpoint/2010/main" val="3680920180"/>
              </p:ext>
            </p:extLst>
          </p:nvPr>
        </p:nvGraphicFramePr>
        <p:xfrm>
          <a:off x="6332620" y="2655804"/>
          <a:ext cx="5281866" cy="2796306"/>
        </p:xfrm>
        <a:graphic>
          <a:graphicData uri="http://schemas.openxmlformats.org/drawingml/2006/table">
            <a:tbl>
              <a:tblPr>
                <a:tableStyleId>{9D7B26C5-4107-4FEC-AEDC-1716B250A1EF}</a:tableStyleId>
              </a:tblPr>
              <a:tblGrid>
                <a:gridCol w="2177102">
                  <a:extLst>
                    <a:ext uri="{9D8B030D-6E8A-4147-A177-3AD203B41FA5}">
                      <a16:colId xmlns:a16="http://schemas.microsoft.com/office/drawing/2014/main" val="974055026"/>
                    </a:ext>
                  </a:extLst>
                </a:gridCol>
                <a:gridCol w="1552382">
                  <a:extLst>
                    <a:ext uri="{9D8B030D-6E8A-4147-A177-3AD203B41FA5}">
                      <a16:colId xmlns:a16="http://schemas.microsoft.com/office/drawing/2014/main" val="1611507808"/>
                    </a:ext>
                  </a:extLst>
                </a:gridCol>
                <a:gridCol w="1552382">
                  <a:extLst>
                    <a:ext uri="{9D8B030D-6E8A-4147-A177-3AD203B41FA5}">
                      <a16:colId xmlns:a16="http://schemas.microsoft.com/office/drawing/2014/main" val="412105654"/>
                    </a:ext>
                  </a:extLst>
                </a:gridCol>
              </a:tblGrid>
              <a:tr h="544596">
                <a:tc>
                  <a:txBody>
                    <a:bodyPr/>
                    <a:lstStyle/>
                    <a:p>
                      <a:pPr algn="ctr" fontAlgn="b"/>
                      <a:r>
                        <a:rPr lang="en-US" sz="1800" b="0" u="none" strike="noStrike" dirty="0">
                          <a:solidFill>
                            <a:srgbClr val="000000"/>
                          </a:solidFill>
                          <a:effectLst/>
                        </a:rPr>
                        <a:t>Wealth Level</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Expected Utility</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Decision</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45542328"/>
                  </a:ext>
                </a:extLst>
              </a:tr>
              <a:tr h="331404">
                <a:tc>
                  <a:txBody>
                    <a:bodyPr/>
                    <a:lstStyle/>
                    <a:p>
                      <a:pPr algn="ctr" fontAlgn="b"/>
                      <a:r>
                        <a:rPr lang="en-US" sz="2400" b="0" u="none" strike="noStrike">
                          <a:solidFill>
                            <a:srgbClr val="000000"/>
                          </a:solidFill>
                          <a:effectLst/>
                        </a:rPr>
                        <a:t>100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-438.477</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5404911"/>
                  </a:ext>
                </a:extLst>
              </a:tr>
              <a:tr h="331404">
                <a:tc>
                  <a:txBody>
                    <a:bodyPr/>
                    <a:lstStyle/>
                    <a:p>
                      <a:pPr algn="ctr" fontAlgn="b"/>
                      <a:r>
                        <a:rPr lang="en-US" sz="2400" b="0" u="none" strike="noStrike">
                          <a:solidFill>
                            <a:srgbClr val="000000"/>
                          </a:solidFill>
                          <a:effectLst/>
                        </a:rPr>
                        <a:t>110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-399.425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2577546"/>
                  </a:ext>
                </a:extLst>
              </a:tr>
              <a:tr h="331404">
                <a:tc>
                  <a:txBody>
                    <a:bodyPr/>
                    <a:lstStyle/>
                    <a:p>
                      <a:pPr algn="ctr" fontAlgn="b"/>
                      <a:r>
                        <a:rPr lang="en-US" sz="2400" b="0" u="none" strike="noStrike">
                          <a:solidFill>
                            <a:srgbClr val="000000"/>
                          </a:solidFill>
                          <a:effectLst/>
                        </a:rPr>
                        <a:t>120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kern="1200" dirty="0">
                          <a:solidFill>
                            <a:srgbClr val="000000"/>
                          </a:solidFill>
                          <a:effectLst/>
                          <a:latin typeface="+mn-lt"/>
                          <a:ea typeface="+mn-ea"/>
                          <a:cs typeface="+mn-cs"/>
                        </a:rPr>
                        <a:t>-361.142</a:t>
                      </a:r>
                    </a:p>
                  </a:txBody>
                  <a:tcPr marL="9525" marR="9525" marT="9525" marB="0" anchor="ctr"/>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1191849"/>
                  </a:ext>
                </a:extLst>
              </a:tr>
              <a:tr h="331404">
                <a:tc>
                  <a:txBody>
                    <a:bodyPr/>
                    <a:lstStyle/>
                    <a:p>
                      <a:pPr algn="ctr" fontAlgn="b"/>
                      <a:r>
                        <a:rPr lang="en-US" sz="2400" b="0" u="none" strike="noStrike" dirty="0">
                          <a:solidFill>
                            <a:srgbClr val="000000"/>
                          </a:solidFill>
                          <a:effectLst/>
                        </a:rPr>
                        <a:t>130</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kern="1200" dirty="0">
                          <a:solidFill>
                            <a:srgbClr val="000000"/>
                          </a:solidFill>
                          <a:effectLst/>
                          <a:latin typeface="+mn-lt"/>
                          <a:ea typeface="+mn-ea"/>
                          <a:cs typeface="+mn-cs"/>
                        </a:rPr>
                        <a:t>-323.944</a:t>
                      </a:r>
                    </a:p>
                  </a:txBody>
                  <a:tcPr marL="9525" marR="9525" marT="9525" marB="0" anchor="b"/>
                </a:tc>
                <a:tc>
                  <a:txBody>
                    <a:bodyPr/>
                    <a:lstStyle/>
                    <a:p>
                      <a:pPr algn="ctr" fontAlgn="b"/>
                      <a:r>
                        <a:rPr lang="en-US" sz="2400" b="0" u="none" strike="noStrike" kern="1200" dirty="0">
                          <a:solidFill>
                            <a:srgbClr val="000000"/>
                          </a:solidFill>
                          <a:effectLst/>
                          <a:latin typeface="+mn-lt"/>
                          <a:ea typeface="+mn-ea"/>
                          <a:cs typeface="+mn-cs"/>
                        </a:rPr>
                        <a:t>ETF1</a:t>
                      </a:r>
                    </a:p>
                  </a:txBody>
                  <a:tcPr marL="9525" marR="9525" marT="9525" marB="0" anchor="ctr"/>
                </a:tc>
                <a:extLst>
                  <a:ext uri="{0D108BD9-81ED-4DB2-BD59-A6C34878D82A}">
                    <a16:rowId xmlns:a16="http://schemas.microsoft.com/office/drawing/2014/main" val="2388005508"/>
                  </a:ext>
                </a:extLst>
              </a:tr>
              <a:tr h="331404">
                <a:tc>
                  <a:txBody>
                    <a:bodyPr/>
                    <a:lstStyle/>
                    <a:p>
                      <a:pPr algn="ctr" fontAlgn="b"/>
                      <a:r>
                        <a:rPr lang="en-US" sz="2400" b="0" u="none" strike="noStrike">
                          <a:solidFill>
                            <a:srgbClr val="000000"/>
                          </a:solidFill>
                          <a:effectLst/>
                        </a:rPr>
                        <a:t>140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kern="1200" dirty="0">
                          <a:solidFill>
                            <a:srgbClr val="000000"/>
                          </a:solidFill>
                          <a:effectLst/>
                          <a:latin typeface="+mn-lt"/>
                          <a:ea typeface="+mn-ea"/>
                          <a:cs typeface="+mn-cs"/>
                        </a:rPr>
                        <a:t>-288.004</a:t>
                      </a:r>
                    </a:p>
                  </a:txBody>
                  <a:tcPr marL="9525" marR="9525" marT="9525" marB="0" anchor="b"/>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9344123"/>
                  </a:ext>
                </a:extLst>
              </a:tr>
              <a:tr h="0">
                <a:tc>
                  <a:txBody>
                    <a:bodyPr/>
                    <a:lstStyle/>
                    <a:p>
                      <a:pPr algn="ctr" fontAlgn="b"/>
                      <a:r>
                        <a:rPr lang="en-US" sz="2400" b="0" u="none" strike="noStrike">
                          <a:solidFill>
                            <a:srgbClr val="000000"/>
                          </a:solidFill>
                          <a:effectLst/>
                        </a:rPr>
                        <a:t>150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400" b="0" u="none" strike="noStrike" kern="1200" dirty="0">
                          <a:solidFill>
                            <a:srgbClr val="000000"/>
                          </a:solidFill>
                          <a:effectLst/>
                          <a:latin typeface="+mn-lt"/>
                          <a:ea typeface="+mn-ea"/>
                          <a:cs typeface="+mn-cs"/>
                        </a:rPr>
                        <a:t>-253.445</a:t>
                      </a:r>
                    </a:p>
                  </a:txBody>
                  <a:tcPr marL="9525" marR="9525" marT="9525" marB="0" anchor="b"/>
                </a:tc>
                <a:tc>
                  <a:txBody>
                    <a:bodyPr/>
                    <a:lstStyle/>
                    <a:p>
                      <a:pPr algn="ctr" fontAlgn="b"/>
                      <a:r>
                        <a:rPr lang="en-US" sz="2400" b="0" u="none" strike="noStrike" dirty="0">
                          <a:solidFill>
                            <a:srgbClr val="000000"/>
                          </a:solidFill>
                          <a:effectLst/>
                        </a:rPr>
                        <a:t>ETF1</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6524200"/>
                  </a:ext>
                </a:extLst>
              </a:tr>
            </a:tbl>
          </a:graphicData>
        </a:graphic>
      </p:graphicFrame>
    </p:spTree>
    <p:extLst>
      <p:ext uri="{BB962C8B-B14F-4D97-AF65-F5344CB8AC3E}">
        <p14:creationId xmlns:p14="http://schemas.microsoft.com/office/powerpoint/2010/main" val="320115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5DC9-961D-4727-94CD-0FF6F5B388AC}"/>
              </a:ext>
            </a:extLst>
          </p:cNvPr>
          <p:cNvSpPr>
            <a:spLocks noGrp="1"/>
          </p:cNvSpPr>
          <p:nvPr>
            <p:ph type="title"/>
          </p:nvPr>
        </p:nvSpPr>
        <p:spPr/>
        <p:txBody>
          <a:bodyPr/>
          <a:lstStyle/>
          <a:p>
            <a:r>
              <a:rPr lang="en-US" dirty="0"/>
              <a:t>Information on future wealth and allocations</a:t>
            </a:r>
          </a:p>
        </p:txBody>
      </p:sp>
      <p:pic>
        <p:nvPicPr>
          <p:cNvPr id="7" name="Content Placeholder 6">
            <a:extLst>
              <a:ext uri="{FF2B5EF4-FFF2-40B4-BE49-F238E27FC236}">
                <a16:creationId xmlns:a16="http://schemas.microsoft.com/office/drawing/2014/main" id="{75BA3020-6E0F-4A3F-8656-5EA8EF887B85}"/>
              </a:ext>
            </a:extLst>
          </p:cNvPr>
          <p:cNvPicPr>
            <a:picLocks noGrp="1" noChangeAspect="1"/>
          </p:cNvPicPr>
          <p:nvPr>
            <p:ph idx="1"/>
          </p:nvPr>
        </p:nvPicPr>
        <p:blipFill>
          <a:blip r:embed="rId2"/>
          <a:stretch>
            <a:fillRect/>
          </a:stretch>
        </p:blipFill>
        <p:spPr>
          <a:xfrm>
            <a:off x="4137156" y="2222823"/>
            <a:ext cx="3202926" cy="4134273"/>
          </a:xfrm>
        </p:spPr>
      </p:pic>
      <p:pic>
        <p:nvPicPr>
          <p:cNvPr id="5" name="Picture 4">
            <a:extLst>
              <a:ext uri="{FF2B5EF4-FFF2-40B4-BE49-F238E27FC236}">
                <a16:creationId xmlns:a16="http://schemas.microsoft.com/office/drawing/2014/main" id="{708C7733-67BC-4707-946A-CD291236B525}"/>
              </a:ext>
            </a:extLst>
          </p:cNvPr>
          <p:cNvPicPr>
            <a:picLocks noChangeAspect="1"/>
          </p:cNvPicPr>
          <p:nvPr/>
        </p:nvPicPr>
        <p:blipFill>
          <a:blip r:embed="rId3"/>
          <a:stretch>
            <a:fillRect/>
          </a:stretch>
        </p:blipFill>
        <p:spPr>
          <a:xfrm>
            <a:off x="626706" y="2141959"/>
            <a:ext cx="3441396" cy="4177976"/>
          </a:xfrm>
          <a:prstGeom prst="rect">
            <a:avLst/>
          </a:prstGeom>
        </p:spPr>
      </p:pic>
      <p:pic>
        <p:nvPicPr>
          <p:cNvPr id="9" name="Picture 8">
            <a:extLst>
              <a:ext uri="{FF2B5EF4-FFF2-40B4-BE49-F238E27FC236}">
                <a16:creationId xmlns:a16="http://schemas.microsoft.com/office/drawing/2014/main" id="{CF7944EC-D3A3-4C82-8714-3C875ADF20EC}"/>
              </a:ext>
            </a:extLst>
          </p:cNvPr>
          <p:cNvPicPr>
            <a:picLocks noChangeAspect="1"/>
          </p:cNvPicPr>
          <p:nvPr/>
        </p:nvPicPr>
        <p:blipFill>
          <a:blip r:embed="rId4"/>
          <a:stretch>
            <a:fillRect/>
          </a:stretch>
        </p:blipFill>
        <p:spPr>
          <a:xfrm>
            <a:off x="7701449" y="2222822"/>
            <a:ext cx="3078518" cy="4181109"/>
          </a:xfrm>
          <a:prstGeom prst="rect">
            <a:avLst/>
          </a:prstGeom>
        </p:spPr>
      </p:pic>
      <p:sp>
        <p:nvSpPr>
          <p:cNvPr id="3" name="TextBox 2">
            <a:extLst>
              <a:ext uri="{FF2B5EF4-FFF2-40B4-BE49-F238E27FC236}">
                <a16:creationId xmlns:a16="http://schemas.microsoft.com/office/drawing/2014/main" id="{FB697E37-2F56-435B-B7FB-BF794278DE65}"/>
              </a:ext>
            </a:extLst>
          </p:cNvPr>
          <p:cNvSpPr txBox="1"/>
          <p:nvPr/>
        </p:nvSpPr>
        <p:spPr>
          <a:xfrm>
            <a:off x="838200" y="1423113"/>
            <a:ext cx="2483180" cy="369332"/>
          </a:xfrm>
          <a:prstGeom prst="rect">
            <a:avLst/>
          </a:prstGeom>
          <a:noFill/>
        </p:spPr>
        <p:txBody>
          <a:bodyPr wrap="none" rtlCol="0">
            <a:spAutoFit/>
          </a:bodyPr>
          <a:lstStyle/>
          <a:p>
            <a:r>
              <a:rPr lang="en-US" dirty="0"/>
              <a:t>Decision Table at stage 9</a:t>
            </a:r>
          </a:p>
        </p:txBody>
      </p:sp>
    </p:spTree>
    <p:extLst>
      <p:ext uri="{BB962C8B-B14F-4D97-AF65-F5344CB8AC3E}">
        <p14:creationId xmlns:p14="http://schemas.microsoft.com/office/powerpoint/2010/main" val="315984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4CC8-E204-4A44-B2F0-B980ECC550B9}"/>
              </a:ext>
            </a:extLst>
          </p:cNvPr>
          <p:cNvSpPr>
            <a:spLocks noGrp="1"/>
          </p:cNvSpPr>
          <p:nvPr>
            <p:ph type="title"/>
          </p:nvPr>
        </p:nvSpPr>
        <p:spPr/>
        <p:txBody>
          <a:bodyPr/>
          <a:lstStyle/>
          <a:p>
            <a:pPr algn="ctr"/>
            <a:r>
              <a:rPr lang="en-US" dirty="0"/>
              <a:t>Solving Step- Preprocessing</a:t>
            </a:r>
          </a:p>
        </p:txBody>
      </p:sp>
      <p:sp>
        <p:nvSpPr>
          <p:cNvPr id="3" name="Content Placeholder 2">
            <a:extLst>
              <a:ext uri="{FF2B5EF4-FFF2-40B4-BE49-F238E27FC236}">
                <a16:creationId xmlns:a16="http://schemas.microsoft.com/office/drawing/2014/main" id="{37B31780-83AE-4229-95B2-09EE107F1958}"/>
              </a:ext>
            </a:extLst>
          </p:cNvPr>
          <p:cNvSpPr>
            <a:spLocks noGrp="1"/>
          </p:cNvSpPr>
          <p:nvPr>
            <p:ph idx="1"/>
          </p:nvPr>
        </p:nvSpPr>
        <p:spPr/>
        <p:txBody>
          <a:bodyPr/>
          <a:lstStyle/>
          <a:p>
            <a:r>
              <a:rPr lang="en-US" dirty="0"/>
              <a:t>DEAL WITH THE RANDOMNESS</a:t>
            </a:r>
          </a:p>
          <a:p>
            <a:r>
              <a:rPr lang="en-US" dirty="0"/>
              <a:t>1. Calculate the covariance matrix</a:t>
            </a:r>
          </a:p>
          <a:p>
            <a:r>
              <a:rPr lang="en-US" dirty="0"/>
              <a:t>2. Generate 1000 scenarios for 7 assets for 10 stages. </a:t>
            </a:r>
          </a:p>
          <a:p>
            <a:r>
              <a:rPr lang="en-US" dirty="0"/>
              <a:t>3. Calculate 1000 scenarios for 7 ETFs for 10 stages. </a:t>
            </a:r>
          </a:p>
          <a:p>
            <a:r>
              <a:rPr lang="en-US" dirty="0"/>
              <a:t>4. Generate wealth range for each stages </a:t>
            </a:r>
          </a:p>
        </p:txBody>
      </p:sp>
    </p:spTree>
    <p:extLst>
      <p:ext uri="{BB962C8B-B14F-4D97-AF65-F5344CB8AC3E}">
        <p14:creationId xmlns:p14="http://schemas.microsoft.com/office/powerpoint/2010/main" val="14533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91B8-093A-4ED9-BA2C-A44452E19832}"/>
              </a:ext>
            </a:extLst>
          </p:cNvPr>
          <p:cNvSpPr>
            <a:spLocks noGrp="1"/>
          </p:cNvSpPr>
          <p:nvPr>
            <p:ph type="title"/>
          </p:nvPr>
        </p:nvSpPr>
        <p:spPr/>
        <p:txBody>
          <a:bodyPr/>
          <a:lstStyle/>
          <a:p>
            <a:pPr algn="ctr"/>
            <a:r>
              <a:rPr lang="en-US" dirty="0"/>
              <a:t>Solving Step- Preprocessing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695ABD-42E3-4D89-B6DF-04CF61089F28}"/>
                  </a:ext>
                </a:extLst>
              </p:cNvPr>
              <p:cNvSpPr>
                <a:spLocks noGrp="1"/>
              </p:cNvSpPr>
              <p:nvPr>
                <p:ph idx="1"/>
              </p:nvPr>
            </p:nvSpPr>
            <p:spPr/>
            <p:txBody>
              <a:bodyPr/>
              <a:lstStyle/>
              <a:p>
                <a:r>
                  <a:rPr lang="en-US" dirty="0"/>
                  <a:t>How to generate wealth range for each stage?</a:t>
                </a:r>
              </a:p>
              <a:p>
                <a:r>
                  <a:rPr lang="en-US" dirty="0"/>
                  <a:t>1. initial wealth level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0</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100,110,120,130,140,150</m:t>
                        </m:r>
                      </m:e>
                    </m:d>
                  </m:oMath>
                </a14:m>
                <a:endParaRPr lang="en-US" b="0" dirty="0"/>
              </a:p>
              <a:p>
                <a:r>
                  <a:rPr lang="en-US" dirty="0"/>
                  <a:t>2. determine the upper bound and lower bound wealth of each stage.</a:t>
                </a:r>
              </a:p>
              <a:p>
                <a14:m>
                  <m:oMath xmlns:m="http://schemas.openxmlformats.org/officeDocument/2006/math">
                    <m:bar>
                      <m:barPr>
                        <m:pos m:val="top"/>
                        <m:ctrlPr>
                          <a:rPr lang="en-US" b="0" i="1" smtClean="0">
                            <a:latin typeface="Cambria Math" panose="02040503050406030204" pitchFamily="18" charset="0"/>
                          </a:rPr>
                        </m:ctrlPr>
                      </m:ba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ba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bar>
                          <m:barPr>
                            <m:pos m:val="top"/>
                            <m:ctrlPr>
                              <a:rPr lang="en-US" i="1">
                                <a:latin typeface="Cambria Math" panose="02040503050406030204" pitchFamily="18" charset="0"/>
                              </a:rPr>
                            </m:ctrlPr>
                          </m:barPr>
                          <m:e>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𝑡</m:t>
                                </m:r>
                              </m:sub>
                            </m:sSub>
                          </m:e>
                        </m:bar>
                        <m:r>
                          <a:rPr lang="en-US" b="0" i="1" smtClean="0">
                            <a:latin typeface="Cambria Math" panose="02040503050406030204" pitchFamily="18" charset="0"/>
                          </a:rPr>
                          <m:t>)+25</m:t>
                        </m:r>
                      </m:e>
                    </m:func>
                  </m:oMath>
                </a14:m>
                <a:r>
                  <a:rPr lang="en-US" b="0" dirty="0"/>
                  <a:t> </a:t>
                </a:r>
              </a:p>
              <a:p>
                <a14:m>
                  <m:oMath xmlns:m="http://schemas.openxmlformats.org/officeDocument/2006/math">
                    <m:bar>
                      <m:barPr>
                        <m:ctrlPr>
                          <a:rPr lang="en-US" b="0" i="1" smtClean="0">
                            <a:latin typeface="Cambria Math" panose="02040503050406030204" pitchFamily="18" charset="0"/>
                          </a:rPr>
                        </m:ctrlPr>
                      </m:ba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e>
                    </m:ba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×(1+</m:t>
                        </m:r>
                        <m:bar>
                          <m:barPr>
                            <m:ctrlPr>
                              <a:rPr lang="en-US" i="1">
                                <a:latin typeface="Cambria Math" panose="02040503050406030204" pitchFamily="18" charset="0"/>
                              </a:rPr>
                            </m:ctrlPr>
                          </m:barPr>
                          <m:e>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𝑡</m:t>
                                </m:r>
                              </m:sub>
                            </m:sSub>
                          </m:e>
                        </m:bar>
                        <m:r>
                          <a:rPr lang="en-US" b="0" i="1" smtClean="0">
                            <a:latin typeface="Cambria Math" panose="02040503050406030204" pitchFamily="18" charset="0"/>
                          </a:rPr>
                          <m:t>)</m:t>
                        </m:r>
                      </m:e>
                    </m:func>
                    <m:r>
                      <a:rPr lang="en-US" b="0" i="1" smtClean="0">
                        <a:latin typeface="Cambria Math" panose="02040503050406030204" pitchFamily="18" charset="0"/>
                      </a:rPr>
                      <m:t>+25</m:t>
                    </m:r>
                  </m:oMath>
                </a14:m>
                <a:endParaRPr lang="en-US" b="0" dirty="0"/>
              </a:p>
              <a:p>
                <a:r>
                  <a:rPr lang="en-US" dirty="0"/>
                  <a:t>3. </a:t>
                </a:r>
                <a14:m>
                  <m:oMath xmlns:m="http://schemas.openxmlformats.org/officeDocument/2006/math">
                    <m:bar>
                      <m:barPr>
                        <m:pos m:val="top"/>
                        <m:ctrlPr>
                          <a:rPr lang="en-US" i="1" smtClean="0">
                            <a:latin typeface="Cambria Math" panose="02040503050406030204" pitchFamily="18" charset="0"/>
                          </a:rPr>
                        </m:ctrlPr>
                      </m:barPr>
                      <m:e>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𝑡</m:t>
                            </m:r>
                          </m:sub>
                        </m:sSub>
                      </m:e>
                    </m:bar>
                  </m:oMath>
                </a14:m>
                <a:r>
                  <a:rPr lang="en-US" dirty="0"/>
                  <a:t>  is the </a:t>
                </a:r>
                <a14:m>
                  <m:oMath xmlns:m="http://schemas.openxmlformats.org/officeDocument/2006/math">
                    <m:r>
                      <a:rPr lang="en-US" b="1" i="1" smtClean="0">
                        <a:latin typeface="Cambria Math" panose="02040503050406030204" pitchFamily="18" charset="0"/>
                      </a:rPr>
                      <m:t>𝜶</m:t>
                    </m:r>
                  </m:oMath>
                </a14:m>
                <a:r>
                  <a:rPr lang="en-US" b="1" dirty="0"/>
                  <a:t>- quantile value </a:t>
                </a:r>
                <a:r>
                  <a:rPr lang="en-US" dirty="0"/>
                  <a:t>of all ETF returns at stage </a:t>
                </a:r>
                <a14:m>
                  <m:oMath xmlns:m="http://schemas.openxmlformats.org/officeDocument/2006/math">
                    <m:r>
                      <a:rPr lang="en-US" b="0" i="1" smtClean="0">
                        <a:latin typeface="Cambria Math" panose="02040503050406030204" pitchFamily="18" charset="0"/>
                      </a:rPr>
                      <m:t>𝑡</m:t>
                    </m:r>
                  </m:oMath>
                </a14:m>
                <a:endParaRPr lang="en-US" b="0" dirty="0"/>
              </a:p>
              <a:p>
                <a:pPr marL="0" indent="0">
                  <a:buNone/>
                </a:pPr>
                <a14:m>
                  <m:oMath xmlns:m="http://schemas.openxmlformats.org/officeDocument/2006/math">
                    <m:r>
                      <a:rPr lang="en-US" b="0" i="1" smtClean="0">
                        <a:latin typeface="Cambria Math" panose="02040503050406030204" pitchFamily="18" charset="0"/>
                      </a:rPr>
                      <m:t>        </m:t>
                    </m:r>
                    <m:bar>
                      <m:barPr>
                        <m:ctrlPr>
                          <a:rPr lang="en-US" i="1" smtClean="0">
                            <a:latin typeface="Cambria Math" panose="02040503050406030204" pitchFamily="18" charset="0"/>
                          </a:rPr>
                        </m:ctrlPr>
                      </m:barPr>
                      <m:e>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𝑡</m:t>
                            </m:r>
                          </m:sub>
                        </m:sSub>
                      </m:e>
                    </m:bar>
                  </m:oMath>
                </a14:m>
                <a:r>
                  <a:rPr lang="en-US" b="0" dirty="0"/>
                  <a:t> is the minimum value of all </a:t>
                </a:r>
                <a:r>
                  <a:rPr lang="en-US" dirty="0"/>
                  <a:t>ETF returns at stage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 </m:t>
                    </m:r>
                  </m:oMath>
                </a14:m>
                <a:endParaRPr lang="en-US" b="0" dirty="0"/>
              </a:p>
              <a:p>
                <a:pPr lvl="1"/>
                <a:endParaRPr lang="en-US" dirty="0"/>
              </a:p>
            </p:txBody>
          </p:sp>
        </mc:Choice>
        <mc:Fallback xmlns="">
          <p:sp>
            <p:nvSpPr>
              <p:cNvPr id="3" name="Content Placeholder 2">
                <a:extLst>
                  <a:ext uri="{FF2B5EF4-FFF2-40B4-BE49-F238E27FC236}">
                    <a16:creationId xmlns:a16="http://schemas.microsoft.com/office/drawing/2014/main" id="{F2695ABD-42E3-4D89-B6DF-04CF61089F28}"/>
                  </a:ext>
                </a:extLst>
              </p:cNvPr>
              <p:cNvSpPr>
                <a:spLocks noGrp="1" noRot="1" noChangeAspect="1" noMove="1" noResize="1" noEditPoints="1" noAdjustHandles="1" noChangeArrowheads="1" noChangeShapeType="1" noTextEdit="1"/>
              </p:cNvSpPr>
              <p:nvPr>
                <p:ph idx="1"/>
              </p:nvPr>
            </p:nvSpPr>
            <p:spPr>
              <a:blipFill>
                <a:blip r:embed="rId3"/>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282546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CEC-1795-4701-A51D-973F4F4DD947}"/>
              </a:ext>
            </a:extLst>
          </p:cNvPr>
          <p:cNvSpPr>
            <a:spLocks noGrp="1"/>
          </p:cNvSpPr>
          <p:nvPr>
            <p:ph type="title"/>
          </p:nvPr>
        </p:nvSpPr>
        <p:spPr/>
        <p:txBody>
          <a:bodyPr/>
          <a:lstStyle/>
          <a:p>
            <a:pPr algn="ctr"/>
            <a:r>
              <a:rPr lang="en-US" dirty="0"/>
              <a:t>Solving Step- Dynamic Programming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13CEC0-ECFF-4CE7-A5FC-A95FEBDCF123}"/>
                  </a:ext>
                </a:extLst>
              </p:cNvPr>
              <p:cNvSpPr>
                <a:spLocks noGrp="1"/>
              </p:cNvSpPr>
              <p:nvPr>
                <p:ph idx="1"/>
              </p:nvPr>
            </p:nvSpPr>
            <p:spPr>
              <a:xfrm>
                <a:off x="838200" y="1858545"/>
                <a:ext cx="4936958" cy="4351338"/>
              </a:xfrm>
            </p:spPr>
            <p:txBody>
              <a:bodyPr>
                <a:normAutofit fontScale="92500" lnSpcReduction="10000"/>
              </a:bodyPr>
              <a:lstStyle/>
              <a:p>
                <a:r>
                  <a:rPr lang="en-US" dirty="0"/>
                  <a:t>Stage </a:t>
                </a:r>
                <a14:m>
                  <m:oMath xmlns:m="http://schemas.openxmlformats.org/officeDocument/2006/math">
                    <m:r>
                      <a:rPr lang="en-US" b="0" i="1" dirty="0" smtClean="0">
                        <a:latin typeface="Cambria Math" panose="02040503050406030204" pitchFamily="18" charset="0"/>
                      </a:rPr>
                      <m:t>𝑡</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9</m:t>
                    </m:r>
                  </m:oMath>
                </a14:m>
                <a:endParaRPr lang="en-US" dirty="0"/>
              </a:p>
              <a:p>
                <a:pPr marL="0" indent="0">
                  <a:buNone/>
                </a:pPr>
                <a:r>
                  <a:rPr lang="en-US" dirty="0"/>
                  <a:t>For each wealth level at the beginning of year 9:</a:t>
                </a:r>
              </a:p>
              <a:p>
                <a:r>
                  <a:rPr lang="en-US" dirty="0"/>
                  <a:t>1. generate </a:t>
                </a:r>
                <a:r>
                  <a:rPr lang="en-US" b="1" dirty="0">
                    <a:solidFill>
                      <a:srgbClr val="002060"/>
                    </a:solidFill>
                  </a:rPr>
                  <a:t>1000 </a:t>
                </a:r>
                <a:r>
                  <a:rPr lang="en-US" dirty="0"/>
                  <a:t>samples for the return rate of each ETF.</a:t>
                </a:r>
              </a:p>
              <a:p>
                <a:r>
                  <a:rPr lang="en-US" dirty="0"/>
                  <a:t>2. calculate the wealth at the end of year 9 </a:t>
                </a:r>
              </a:p>
              <a:p>
                <a:r>
                  <a:rPr lang="en-US" dirty="0"/>
                  <a:t>3. apply the utility function and calculate expected utility</a:t>
                </a:r>
              </a:p>
              <a:p>
                <a:r>
                  <a:rPr lang="en-US" dirty="0"/>
                  <a:t>4. choose the ETF with the biggest expected utility value</a:t>
                </a:r>
              </a:p>
            </p:txBody>
          </p:sp>
        </mc:Choice>
        <mc:Fallback xmlns="">
          <p:sp>
            <p:nvSpPr>
              <p:cNvPr id="3" name="Content Placeholder 2">
                <a:extLst>
                  <a:ext uri="{FF2B5EF4-FFF2-40B4-BE49-F238E27FC236}">
                    <a16:creationId xmlns:a16="http://schemas.microsoft.com/office/drawing/2014/main" id="{5313CEC0-ECFF-4CE7-A5FC-A95FEBDCF123}"/>
                  </a:ext>
                </a:extLst>
              </p:cNvPr>
              <p:cNvSpPr>
                <a:spLocks noGrp="1" noRot="1" noChangeAspect="1" noMove="1" noResize="1" noEditPoints="1" noAdjustHandles="1" noChangeArrowheads="1" noChangeShapeType="1" noTextEdit="1"/>
              </p:cNvSpPr>
              <p:nvPr>
                <p:ph idx="1"/>
              </p:nvPr>
            </p:nvSpPr>
            <p:spPr>
              <a:xfrm>
                <a:off x="838200" y="1858545"/>
                <a:ext cx="4936958" cy="4351338"/>
              </a:xfrm>
              <a:blipFill>
                <a:blip r:embed="rId3"/>
                <a:stretch>
                  <a:fillRect l="-2225" t="-2801" r="-2719" b="-5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AA38EC4-C585-4417-94F9-E016C499C714}"/>
                  </a:ext>
                </a:extLst>
              </p:cNvPr>
              <p:cNvSpPr txBox="1">
                <a:spLocks/>
              </p:cNvSpPr>
              <p:nvPr/>
            </p:nvSpPr>
            <p:spPr>
              <a:xfrm>
                <a:off x="6416842" y="1825624"/>
                <a:ext cx="4936958" cy="5032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Stage </a:t>
                </a:r>
                <a14:m>
                  <m:oMath xmlns:m="http://schemas.openxmlformats.org/officeDocument/2006/math">
                    <m:r>
                      <a:rPr lang="en-US" sz="2400" b="0" i="1" dirty="0" smtClean="0">
                        <a:latin typeface="Cambria Math" panose="02040503050406030204" pitchFamily="18" charset="0"/>
                      </a:rPr>
                      <m:t>𝑡</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8 </m:t>
                    </m:r>
                    <m:r>
                      <a:rPr lang="en-US" sz="2400" b="0" i="1" dirty="0" smtClean="0">
                        <a:latin typeface="Cambria Math" panose="02040503050406030204" pitchFamily="18" charset="0"/>
                      </a:rPr>
                      <m:t>𝑡𝑜</m:t>
                    </m:r>
                    <m:r>
                      <a:rPr lang="en-US" sz="2400" b="0" i="1" dirty="0" smtClean="0">
                        <a:latin typeface="Cambria Math" panose="02040503050406030204" pitchFamily="18" charset="0"/>
                      </a:rPr>
                      <m:t> 0</m:t>
                    </m:r>
                  </m:oMath>
                </a14:m>
                <a:endParaRPr lang="en-US" sz="2400" dirty="0"/>
              </a:p>
              <a:p>
                <a:pPr marL="0" indent="0">
                  <a:buNone/>
                </a:pPr>
                <a:r>
                  <a:rPr lang="en-US" sz="2400" dirty="0"/>
                  <a:t>For each wealth level at the beginning of year </a:t>
                </a:r>
                <a14:m>
                  <m:oMath xmlns:m="http://schemas.openxmlformats.org/officeDocument/2006/math">
                    <m:r>
                      <a:rPr lang="en-US" sz="2400" b="0" i="1" smtClean="0">
                        <a:latin typeface="Cambria Math" panose="02040503050406030204" pitchFamily="18" charset="0"/>
                      </a:rPr>
                      <m:t>𝑡</m:t>
                    </m:r>
                  </m:oMath>
                </a14:m>
                <a:r>
                  <a:rPr lang="en-US" sz="2400" dirty="0"/>
                  <a:t>:</a:t>
                </a:r>
              </a:p>
              <a:p>
                <a:r>
                  <a:rPr lang="en-US" sz="2400" dirty="0"/>
                  <a:t>1. same to stage 9</a:t>
                </a:r>
              </a:p>
              <a:p>
                <a:pPr marL="0" indent="0">
                  <a:buNone/>
                </a:pPr>
                <a:r>
                  <a:rPr lang="en-US" sz="2400" dirty="0"/>
                  <a:t> (different 1000 samples)</a:t>
                </a:r>
              </a:p>
              <a:p>
                <a:r>
                  <a:rPr lang="en-US" sz="2400" dirty="0"/>
                  <a:t>2. same to stage 9</a:t>
                </a:r>
              </a:p>
              <a:p>
                <a:r>
                  <a:rPr lang="en-US" sz="2400" dirty="0"/>
                  <a:t>3. find a </a:t>
                </a:r>
                <a:r>
                  <a:rPr lang="en-US" sz="2400" b="1" dirty="0">
                    <a:solidFill>
                      <a:srgbClr val="002060"/>
                    </a:solidFill>
                  </a:rPr>
                  <a:t>closest wealth level </a:t>
                </a:r>
                <a:r>
                  <a:rPr lang="en-US" sz="2400" dirty="0"/>
                  <a:t>to the wealth at the end of year </a:t>
                </a:r>
                <a14:m>
                  <m:oMath xmlns:m="http://schemas.openxmlformats.org/officeDocument/2006/math">
                    <m:r>
                      <a:rPr lang="en-US" sz="2400" b="0" i="1" smtClean="0">
                        <a:latin typeface="Cambria Math" panose="02040503050406030204" pitchFamily="18" charset="0"/>
                      </a:rPr>
                      <m:t>𝑡</m:t>
                    </m:r>
                  </m:oMath>
                </a14:m>
                <a:r>
                  <a:rPr lang="en-US" sz="2400" dirty="0"/>
                  <a:t>, and look up the decision table at year</a:t>
                </a:r>
                <a:r>
                  <a:rPr lang="en-US" sz="2000" dirty="0"/>
                  <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+1 </m:t>
                    </m:r>
                  </m:oMath>
                </a14:m>
                <a:r>
                  <a:rPr lang="en-US" sz="2400" dirty="0"/>
                  <a:t>to get the utility value and calculate the expected utility for each ETF.</a:t>
                </a:r>
              </a:p>
              <a:p>
                <a:r>
                  <a:rPr lang="en-US" sz="2400" dirty="0"/>
                  <a:t>4. same to stage 9</a:t>
                </a:r>
              </a:p>
              <a:p>
                <a:endParaRPr lang="en-US" sz="2400" dirty="0"/>
              </a:p>
              <a:p>
                <a:endParaRPr lang="en-US" sz="2400" dirty="0"/>
              </a:p>
            </p:txBody>
          </p:sp>
        </mc:Choice>
        <mc:Fallback xmlns="">
          <p:sp>
            <p:nvSpPr>
              <p:cNvPr id="4" name="Content Placeholder 2">
                <a:extLst>
                  <a:ext uri="{FF2B5EF4-FFF2-40B4-BE49-F238E27FC236}">
                    <a16:creationId xmlns:a16="http://schemas.microsoft.com/office/drawing/2014/main" id="{6AA38EC4-C585-4417-94F9-E016C499C714}"/>
                  </a:ext>
                </a:extLst>
              </p:cNvPr>
              <p:cNvSpPr txBox="1">
                <a:spLocks noRot="1" noChangeAspect="1" noMove="1" noResize="1" noEditPoints="1" noAdjustHandles="1" noChangeArrowheads="1" noChangeShapeType="1" noTextEdit="1"/>
              </p:cNvSpPr>
              <p:nvPr/>
            </p:nvSpPr>
            <p:spPr>
              <a:xfrm>
                <a:off x="6416842" y="1825624"/>
                <a:ext cx="4936958" cy="5032375"/>
              </a:xfrm>
              <a:prstGeom prst="rect">
                <a:avLst/>
              </a:prstGeom>
              <a:blipFill>
                <a:blip r:embed="rId4"/>
                <a:stretch>
                  <a:fillRect l="-1975" t="-1695" r="-308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3E34493-3A9B-4CBF-B5D9-86A8CAA6583A}"/>
              </a:ext>
            </a:extLst>
          </p:cNvPr>
          <p:cNvCxnSpPr/>
          <p:nvPr/>
        </p:nvCxnSpPr>
        <p:spPr>
          <a:xfrm>
            <a:off x="6096000" y="1825624"/>
            <a:ext cx="0" cy="437949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447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DB2C-55A3-4869-A54E-E090E3AF5233}"/>
              </a:ext>
            </a:extLst>
          </p:cNvPr>
          <p:cNvSpPr>
            <a:spLocks noGrp="1"/>
          </p:cNvSpPr>
          <p:nvPr>
            <p:ph type="title"/>
          </p:nvPr>
        </p:nvSpPr>
        <p:spPr/>
        <p:txBody>
          <a:bodyPr/>
          <a:lstStyle/>
          <a:p>
            <a:pPr algn="ctr"/>
            <a:r>
              <a:rPr lang="en-US" dirty="0"/>
              <a:t>How to deal with outliers ?</a:t>
            </a:r>
          </a:p>
        </p:txBody>
      </p:sp>
      <p:grpSp>
        <p:nvGrpSpPr>
          <p:cNvPr id="30" name="Group 29">
            <a:extLst>
              <a:ext uri="{FF2B5EF4-FFF2-40B4-BE49-F238E27FC236}">
                <a16:creationId xmlns:a16="http://schemas.microsoft.com/office/drawing/2014/main" id="{A4D0E835-ACC1-4899-B2C1-F9F0CA821A35}"/>
              </a:ext>
            </a:extLst>
          </p:cNvPr>
          <p:cNvGrpSpPr/>
          <p:nvPr/>
        </p:nvGrpSpPr>
        <p:grpSpPr>
          <a:xfrm>
            <a:off x="1526823" y="1569159"/>
            <a:ext cx="9138353" cy="5011766"/>
            <a:chOff x="1965651" y="2149948"/>
            <a:chExt cx="5492621" cy="3456968"/>
          </a:xfrm>
        </p:grpSpPr>
        <p:cxnSp>
          <p:nvCxnSpPr>
            <p:cNvPr id="5" name="Straight Connector 4">
              <a:extLst>
                <a:ext uri="{FF2B5EF4-FFF2-40B4-BE49-F238E27FC236}">
                  <a16:creationId xmlns:a16="http://schemas.microsoft.com/office/drawing/2014/main" id="{6903D027-B432-4F30-995C-04053727DA4D}"/>
                </a:ext>
              </a:extLst>
            </p:cNvPr>
            <p:cNvCxnSpPr>
              <a:cxnSpLocks/>
            </p:cNvCxnSpPr>
            <p:nvPr/>
          </p:nvCxnSpPr>
          <p:spPr>
            <a:xfrm flipV="1">
              <a:off x="2083839" y="2149948"/>
              <a:ext cx="5374433" cy="1256524"/>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46293F7-8508-4ECF-8A51-00FEC679FDFB}"/>
                </a:ext>
              </a:extLst>
            </p:cNvPr>
            <p:cNvSpPr/>
            <p:nvPr/>
          </p:nvSpPr>
          <p:spPr>
            <a:xfrm>
              <a:off x="3909527" y="2998237"/>
              <a:ext cx="743338" cy="153644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Rectangle 11">
              <a:extLst>
                <a:ext uri="{FF2B5EF4-FFF2-40B4-BE49-F238E27FC236}">
                  <a16:creationId xmlns:a16="http://schemas.microsoft.com/office/drawing/2014/main" id="{41B0A21C-392C-442D-91F9-F7BAA826FEC6}"/>
                </a:ext>
              </a:extLst>
            </p:cNvPr>
            <p:cNvSpPr/>
            <p:nvPr/>
          </p:nvSpPr>
          <p:spPr>
            <a:xfrm>
              <a:off x="3909527" y="2998237"/>
              <a:ext cx="743338" cy="153644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7" name="Rectangle 16">
              <a:extLst>
                <a:ext uri="{FF2B5EF4-FFF2-40B4-BE49-F238E27FC236}">
                  <a16:creationId xmlns:a16="http://schemas.microsoft.com/office/drawing/2014/main" id="{15235BBE-9A10-41A3-B403-D6C62ADED49F}"/>
                </a:ext>
              </a:extLst>
            </p:cNvPr>
            <p:cNvSpPr/>
            <p:nvPr/>
          </p:nvSpPr>
          <p:spPr>
            <a:xfrm>
              <a:off x="2083839" y="3410339"/>
              <a:ext cx="485190" cy="77599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5EA9175-B285-4862-B0D7-3DB2DCAB14CE}"/>
                </a:ext>
              </a:extLst>
            </p:cNvPr>
            <p:cNvCxnSpPr/>
            <p:nvPr/>
          </p:nvCxnSpPr>
          <p:spPr>
            <a:xfrm>
              <a:off x="2083839" y="4186335"/>
              <a:ext cx="5374433" cy="1051249"/>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E50760D4-0243-45AE-8613-73EDF8292859}"/>
                </a:ext>
              </a:extLst>
            </p:cNvPr>
            <p:cNvSpPr txBox="1"/>
            <p:nvPr/>
          </p:nvSpPr>
          <p:spPr>
            <a:xfrm>
              <a:off x="1965651" y="5237584"/>
              <a:ext cx="665581" cy="369332"/>
            </a:xfrm>
            <a:prstGeom prst="rect">
              <a:avLst/>
            </a:prstGeom>
            <a:noFill/>
          </p:spPr>
          <p:txBody>
            <a:bodyPr wrap="square" rtlCol="0">
              <a:spAutoFit/>
            </a:bodyPr>
            <a:lstStyle/>
            <a:p>
              <a:r>
                <a:rPr lang="en-US" dirty="0"/>
                <a:t>T = 0</a:t>
              </a:r>
            </a:p>
          </p:txBody>
        </p:sp>
        <p:sp>
          <p:nvSpPr>
            <p:cNvPr id="21" name="TextBox 20">
              <a:extLst>
                <a:ext uri="{FF2B5EF4-FFF2-40B4-BE49-F238E27FC236}">
                  <a16:creationId xmlns:a16="http://schemas.microsoft.com/office/drawing/2014/main" id="{8A50AD25-C7E1-4210-936F-8EF705A1FDAD}"/>
                </a:ext>
              </a:extLst>
            </p:cNvPr>
            <p:cNvSpPr txBox="1"/>
            <p:nvPr/>
          </p:nvSpPr>
          <p:spPr>
            <a:xfrm>
              <a:off x="3954625" y="5237584"/>
              <a:ext cx="665581" cy="369332"/>
            </a:xfrm>
            <a:prstGeom prst="rect">
              <a:avLst/>
            </a:prstGeom>
            <a:noFill/>
          </p:spPr>
          <p:txBody>
            <a:bodyPr wrap="square" rtlCol="0">
              <a:spAutoFit/>
            </a:bodyPr>
            <a:lstStyle/>
            <a:p>
              <a:r>
                <a:rPr lang="en-US" dirty="0"/>
                <a:t>T = 1</a:t>
              </a:r>
            </a:p>
          </p:txBody>
        </p:sp>
        <p:sp>
          <p:nvSpPr>
            <p:cNvPr id="22" name="TextBox 21">
              <a:extLst>
                <a:ext uri="{FF2B5EF4-FFF2-40B4-BE49-F238E27FC236}">
                  <a16:creationId xmlns:a16="http://schemas.microsoft.com/office/drawing/2014/main" id="{8B1844EA-5362-4997-BB8B-3CA85336A739}"/>
                </a:ext>
              </a:extLst>
            </p:cNvPr>
            <p:cNvSpPr txBox="1"/>
            <p:nvPr/>
          </p:nvSpPr>
          <p:spPr>
            <a:xfrm>
              <a:off x="4041190" y="3013639"/>
              <a:ext cx="665581" cy="233525"/>
            </a:xfrm>
            <a:prstGeom prst="rect">
              <a:avLst/>
            </a:prstGeom>
            <a:noFill/>
          </p:spPr>
          <p:txBody>
            <a:bodyPr wrap="square" rtlCol="0">
              <a:spAutoFit/>
            </a:bodyPr>
            <a:lstStyle/>
            <a:p>
              <a:r>
                <a:rPr lang="en-US" sz="1600" dirty="0"/>
                <a:t>w = 200</a:t>
              </a:r>
            </a:p>
          </p:txBody>
        </p:sp>
        <p:sp>
          <p:nvSpPr>
            <p:cNvPr id="23" name="TextBox 22">
              <a:extLst>
                <a:ext uri="{FF2B5EF4-FFF2-40B4-BE49-F238E27FC236}">
                  <a16:creationId xmlns:a16="http://schemas.microsoft.com/office/drawing/2014/main" id="{3136E612-60B7-496C-8881-DB74CA3EFA1B}"/>
                </a:ext>
              </a:extLst>
            </p:cNvPr>
            <p:cNvSpPr txBox="1"/>
            <p:nvPr/>
          </p:nvSpPr>
          <p:spPr>
            <a:xfrm>
              <a:off x="2040191" y="3363858"/>
              <a:ext cx="665581" cy="233525"/>
            </a:xfrm>
            <a:prstGeom prst="rect">
              <a:avLst/>
            </a:prstGeom>
            <a:noFill/>
          </p:spPr>
          <p:txBody>
            <a:bodyPr wrap="square" rtlCol="0">
              <a:spAutoFit/>
            </a:bodyPr>
            <a:lstStyle/>
            <a:p>
              <a:r>
                <a:rPr lang="en-US" sz="1600" dirty="0"/>
                <a:t>w = 150</a:t>
              </a:r>
            </a:p>
          </p:txBody>
        </p:sp>
        <p:sp>
          <p:nvSpPr>
            <p:cNvPr id="24" name="TextBox 23">
              <a:extLst>
                <a:ext uri="{FF2B5EF4-FFF2-40B4-BE49-F238E27FC236}">
                  <a16:creationId xmlns:a16="http://schemas.microsoft.com/office/drawing/2014/main" id="{9ED566C1-B292-47C4-A4DE-CFA8EC07BA9B}"/>
                </a:ext>
              </a:extLst>
            </p:cNvPr>
            <p:cNvSpPr txBox="1"/>
            <p:nvPr/>
          </p:nvSpPr>
          <p:spPr>
            <a:xfrm>
              <a:off x="2040191" y="3999532"/>
              <a:ext cx="665581" cy="233525"/>
            </a:xfrm>
            <a:prstGeom prst="rect">
              <a:avLst/>
            </a:prstGeom>
            <a:noFill/>
          </p:spPr>
          <p:txBody>
            <a:bodyPr wrap="square" rtlCol="0">
              <a:spAutoFit/>
            </a:bodyPr>
            <a:lstStyle/>
            <a:p>
              <a:r>
                <a:rPr lang="en-US" sz="1600" dirty="0"/>
                <a:t>w = 100</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0961598-6C80-4B1B-83B7-30119E9EC29C}"/>
                    </a:ext>
                  </a:extLst>
                </p:cNvPr>
                <p:cNvSpPr/>
                <p:nvPr/>
              </p:nvSpPr>
              <p:spPr>
                <a:xfrm>
                  <a:off x="3909527" y="2429484"/>
                  <a:ext cx="832345" cy="2648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𝑒𝑛𝑑</m:t>
                            </m:r>
                          </m:sub>
                        </m:sSub>
                        <m:r>
                          <a:rPr lang="en-US" b="0" i="1" smtClean="0">
                            <a:latin typeface="Cambria Math" panose="02040503050406030204" pitchFamily="18" charset="0"/>
                          </a:rPr>
                          <m:t>=300</m:t>
                        </m:r>
                      </m:oMath>
                    </m:oMathPara>
                  </a14:m>
                  <a:endParaRPr lang="en-US" sz="1600" dirty="0"/>
                </a:p>
              </p:txBody>
            </p:sp>
          </mc:Choice>
          <mc:Fallback xmlns="">
            <p:sp>
              <p:nvSpPr>
                <p:cNvPr id="25" name="Rectangle 24">
                  <a:extLst>
                    <a:ext uri="{FF2B5EF4-FFF2-40B4-BE49-F238E27FC236}">
                      <a16:creationId xmlns:a16="http://schemas.microsoft.com/office/drawing/2014/main" id="{F0961598-6C80-4B1B-83B7-30119E9EC29C}"/>
                    </a:ext>
                  </a:extLst>
                </p:cNvPr>
                <p:cNvSpPr>
                  <a:spLocks noRot="1" noChangeAspect="1" noMove="1" noResize="1" noEditPoints="1" noAdjustHandles="1" noChangeArrowheads="1" noChangeShapeType="1" noTextEdit="1"/>
                </p:cNvSpPr>
                <p:nvPr/>
              </p:nvSpPr>
              <p:spPr>
                <a:xfrm>
                  <a:off x="3909527" y="2429484"/>
                  <a:ext cx="832345" cy="264858"/>
                </a:xfrm>
                <a:prstGeom prst="rect">
                  <a:avLst/>
                </a:prstGeom>
                <a:blipFill>
                  <a:blip r:embed="rId3"/>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7326CE8E-4740-4224-BD05-C5A2CDFDD4FE}"/>
                </a:ext>
              </a:extLst>
            </p:cNvPr>
            <p:cNvCxnSpPr>
              <a:cxnSpLocks/>
            </p:cNvCxnSpPr>
            <p:nvPr/>
          </p:nvCxnSpPr>
          <p:spPr>
            <a:xfrm flipV="1">
              <a:off x="2569029" y="2561913"/>
              <a:ext cx="1340498" cy="91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BEFAE22-6716-404B-8BA8-CFACF063CA8C}"/>
                    </a:ext>
                  </a:extLst>
                </p:cNvPr>
                <p:cNvSpPr txBox="1"/>
                <p:nvPr/>
              </p:nvSpPr>
              <p:spPr>
                <a:xfrm rot="19421902">
                  <a:off x="2533584" y="2854900"/>
                  <a:ext cx="1000846" cy="254754"/>
                </a:xfrm>
                <a:prstGeom prst="rect">
                  <a:avLst/>
                </a:prstGeom>
                <a:noFill/>
              </p:spPr>
              <p:txBody>
                <a:bodyPr wrap="square" rtlCol="0">
                  <a:spAutoFit/>
                </a:bodyPr>
                <a:lstStyle/>
                <a:p>
                  <a:r>
                    <a:rPr lang="en-US" dirty="0"/>
                    <a:t>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+ 25</a:t>
                  </a:r>
                </a:p>
              </p:txBody>
            </p:sp>
          </mc:Choice>
          <mc:Fallback xmlns="">
            <p:sp>
              <p:nvSpPr>
                <p:cNvPr id="29" name="TextBox 28">
                  <a:extLst>
                    <a:ext uri="{FF2B5EF4-FFF2-40B4-BE49-F238E27FC236}">
                      <a16:creationId xmlns:a16="http://schemas.microsoft.com/office/drawing/2014/main" id="{7BEFAE22-6716-404B-8BA8-CFACF063CA8C}"/>
                    </a:ext>
                  </a:extLst>
                </p:cNvPr>
                <p:cNvSpPr txBox="1">
                  <a:spLocks noRot="1" noChangeAspect="1" noMove="1" noResize="1" noEditPoints="1" noAdjustHandles="1" noChangeArrowheads="1" noChangeShapeType="1" noTextEdit="1"/>
                </p:cNvSpPr>
                <p:nvPr/>
              </p:nvSpPr>
              <p:spPr>
                <a:xfrm rot="19421902">
                  <a:off x="2533584" y="2854900"/>
                  <a:ext cx="1000846" cy="254754"/>
                </a:xfrm>
                <a:prstGeom prst="rect">
                  <a:avLst/>
                </a:prstGeom>
                <a:blipFill>
                  <a:blip r:embed="rId4"/>
                  <a:stretch>
                    <a:fillRect t="-1415" r="-2724"/>
                  </a:stretch>
                </a:blipFill>
              </p:spPr>
              <p:txBody>
                <a:bodyPr/>
                <a:lstStyle/>
                <a:p>
                  <a:r>
                    <a:rPr lang="en-US">
                      <a:noFill/>
                    </a:rPr>
                    <a:t> </a:t>
                  </a:r>
                </a:p>
              </p:txBody>
            </p:sp>
          </mc:Fallback>
        </mc:AlternateContent>
      </p:grpSp>
    </p:spTree>
    <p:extLst>
      <p:ext uri="{BB962C8B-B14F-4D97-AF65-F5344CB8AC3E}">
        <p14:creationId xmlns:p14="http://schemas.microsoft.com/office/powerpoint/2010/main" val="127539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291A-4576-461F-8DF7-E55056A68081}"/>
              </a:ext>
            </a:extLst>
          </p:cNvPr>
          <p:cNvSpPr>
            <a:spLocks noGrp="1"/>
          </p:cNvSpPr>
          <p:nvPr>
            <p:ph type="title"/>
          </p:nvPr>
        </p:nvSpPr>
        <p:spPr>
          <a:xfrm>
            <a:off x="1074576" y="557957"/>
            <a:ext cx="10515600" cy="1325563"/>
          </a:xfrm>
        </p:spPr>
        <p:txBody>
          <a:bodyPr/>
          <a:lstStyle/>
          <a:p>
            <a:pPr algn="ctr"/>
            <a:r>
              <a:rPr lang="en-US" dirty="0"/>
              <a:t>Simulation step</a:t>
            </a:r>
          </a:p>
        </p:txBody>
      </p:sp>
      <p:sp>
        <p:nvSpPr>
          <p:cNvPr id="3" name="Content Placeholder 2">
            <a:extLst>
              <a:ext uri="{FF2B5EF4-FFF2-40B4-BE49-F238E27FC236}">
                <a16:creationId xmlns:a16="http://schemas.microsoft.com/office/drawing/2014/main" id="{51D6086F-F1B8-4B26-9155-538985A4D073}"/>
              </a:ext>
            </a:extLst>
          </p:cNvPr>
          <p:cNvSpPr>
            <a:spLocks noGrp="1"/>
          </p:cNvSpPr>
          <p:nvPr>
            <p:ph idx="1"/>
          </p:nvPr>
        </p:nvSpPr>
        <p:spPr/>
        <p:txBody>
          <a:bodyPr/>
          <a:lstStyle/>
          <a:p>
            <a:r>
              <a:rPr lang="en-US" dirty="0"/>
              <a:t>1. generate 10000 samples for each ETF and the seed of the simulation samples is different from the seed of  solving samples.</a:t>
            </a:r>
          </a:p>
          <a:p>
            <a:pPr marL="0" indent="0">
              <a:buNone/>
            </a:pPr>
            <a:r>
              <a:rPr lang="en-US" dirty="0"/>
              <a:t> -Determine the ETF we should invest.</a:t>
            </a:r>
          </a:p>
          <a:p>
            <a:pPr marL="0" indent="0">
              <a:buNone/>
            </a:pPr>
            <a:r>
              <a:rPr lang="en-US" dirty="0"/>
              <a:t> -Randomly choose a return rate of our target ETF </a:t>
            </a:r>
          </a:p>
          <a:p>
            <a:pPr marL="0" indent="0">
              <a:buNone/>
            </a:pPr>
            <a:r>
              <a:rPr lang="en-US" dirty="0"/>
              <a:t> -Calculate the wealth at the end of the year. </a:t>
            </a:r>
          </a:p>
          <a:p>
            <a:r>
              <a:rPr lang="en-US" dirty="0"/>
              <a:t>2.Get a final wealth level</a:t>
            </a:r>
          </a:p>
          <a:p>
            <a:r>
              <a:rPr lang="en-US" dirty="0"/>
              <a:t>3. Repeat the above procedure </a:t>
            </a:r>
            <a:r>
              <a:rPr lang="en-US" b="1" dirty="0"/>
              <a:t>10000</a:t>
            </a:r>
            <a:r>
              <a:rPr lang="en-US" dirty="0"/>
              <a:t> times.</a:t>
            </a:r>
          </a:p>
          <a:p>
            <a:r>
              <a:rPr lang="en-US" dirty="0"/>
              <a:t>4. Analyze the statistics of all final wealth levels.</a:t>
            </a:r>
          </a:p>
          <a:p>
            <a:endParaRPr lang="en-US" dirty="0"/>
          </a:p>
        </p:txBody>
      </p:sp>
    </p:spTree>
    <p:extLst>
      <p:ext uri="{BB962C8B-B14F-4D97-AF65-F5344CB8AC3E}">
        <p14:creationId xmlns:p14="http://schemas.microsoft.com/office/powerpoint/2010/main" val="247619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4ABE-CC8C-40B0-91BC-6715AC14B387}"/>
              </a:ext>
            </a:extLst>
          </p:cNvPr>
          <p:cNvSpPr>
            <a:spLocks noGrp="1"/>
          </p:cNvSpPr>
          <p:nvPr>
            <p:ph type="title"/>
          </p:nvPr>
        </p:nvSpPr>
        <p:spPr>
          <a:xfrm>
            <a:off x="838200" y="341062"/>
            <a:ext cx="10515600" cy="1325563"/>
          </a:xfrm>
        </p:spPr>
        <p:txBody>
          <a:bodyPr>
            <a:normAutofit/>
          </a:bodyPr>
          <a:lstStyle/>
          <a:p>
            <a:pPr algn="ctr"/>
            <a:r>
              <a:rPr lang="en-US" sz="2400" b="1" dirty="0"/>
              <a:t>Conclusion1: the probability of have more than $500M at the time horizon</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B716B81-5044-4DF2-8181-FB09CB4A8D2D}"/>
                  </a:ext>
                </a:extLst>
              </p:cNvPr>
              <p:cNvGraphicFramePr>
                <a:graphicFrameLocks noGrp="1"/>
              </p:cNvGraphicFramePr>
              <p:nvPr>
                <p:ph idx="1"/>
                <p:extLst>
                  <p:ext uri="{D42A27DB-BD31-4B8C-83A1-F6EECF244321}">
                    <p14:modId xmlns:p14="http://schemas.microsoft.com/office/powerpoint/2010/main" val="1874532692"/>
                  </p:ext>
                </p:extLst>
              </p:nvPr>
            </p:nvGraphicFramePr>
            <p:xfrm>
              <a:off x="1041990" y="1998921"/>
              <a:ext cx="9664995" cy="4232802"/>
            </p:xfrm>
            <a:graphic>
              <a:graphicData uri="http://schemas.openxmlformats.org/drawingml/2006/table">
                <a:tbl>
                  <a:tblPr firstRow="1" firstCol="1" bandRow="1">
                    <a:tableStyleId>{5C22544A-7EE6-4342-B048-85BDC9FD1C3A}</a:tableStyleId>
                  </a:tblPr>
                  <a:tblGrid>
                    <a:gridCol w="3203601">
                      <a:extLst>
                        <a:ext uri="{9D8B030D-6E8A-4147-A177-3AD203B41FA5}">
                          <a16:colId xmlns:a16="http://schemas.microsoft.com/office/drawing/2014/main" val="832351240"/>
                        </a:ext>
                      </a:extLst>
                    </a:gridCol>
                    <a:gridCol w="3224853">
                      <a:extLst>
                        <a:ext uri="{9D8B030D-6E8A-4147-A177-3AD203B41FA5}">
                          <a16:colId xmlns:a16="http://schemas.microsoft.com/office/drawing/2014/main" val="3053761349"/>
                        </a:ext>
                      </a:extLst>
                    </a:gridCol>
                    <a:gridCol w="3236541">
                      <a:extLst>
                        <a:ext uri="{9D8B030D-6E8A-4147-A177-3AD203B41FA5}">
                          <a16:colId xmlns:a16="http://schemas.microsoft.com/office/drawing/2014/main" val="815526768"/>
                        </a:ext>
                      </a:extLst>
                    </a:gridCol>
                  </a:tblGrid>
                  <a:tr h="806508">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𝑆𝑡𝑎𝑟𝑡</m:t>
                                </m:r>
                                <m:r>
                                  <a:rPr lang="en-US" sz="2400">
                                    <a:effectLst/>
                                    <a:latin typeface="Cambria Math" panose="02040503050406030204" pitchFamily="18" charset="0"/>
                                  </a:rPr>
                                  <m:t> </m:t>
                                </m:r>
                                <m:r>
                                  <a:rPr lang="en-US" sz="2400">
                                    <a:effectLst/>
                                    <a:latin typeface="Cambria Math" panose="02040503050406030204" pitchFamily="18" charset="0"/>
                                  </a:rPr>
                                  <m:t>𝑊𝑒𝑎𝑙𝑡h</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14:m>
                            <m:oMathPara xmlns:m="http://schemas.openxmlformats.org/officeDocument/2006/math">
                              <m:oMathParaPr>
                                <m:jc m:val="centerGroup"/>
                              </m:oMathParaPr>
                              <m:oMath xmlns:m="http://schemas.openxmlformats.org/officeDocument/2006/math">
                                <m:r>
                                  <a:rPr lang="en-US" sz="2400" b="1" kern="1200">
                                    <a:solidFill>
                                      <a:schemeClr val="lt1"/>
                                    </a:solidFill>
                                    <a:effectLst/>
                                    <a:latin typeface="Cambria Math" panose="02040503050406030204" pitchFamily="18" charset="0"/>
                                    <a:ea typeface="+mn-ea"/>
                                    <a:cs typeface="+mn-cs"/>
                                  </a:rPr>
                                  <m:t>𝑇</m:t>
                                </m:r>
                                <m:r>
                                  <a:rPr lang="en-US" sz="2400" b="1" kern="1200">
                                    <a:solidFill>
                                      <a:schemeClr val="lt1"/>
                                    </a:solidFill>
                                    <a:effectLst/>
                                    <a:latin typeface="Cambria Math" panose="02040503050406030204" pitchFamily="18" charset="0"/>
                                    <a:ea typeface="+mn-ea"/>
                                    <a:cs typeface="+mn-cs"/>
                                  </a:rPr>
                                  <m:t>=7</m:t>
                                </m:r>
                              </m:oMath>
                            </m:oMathPara>
                          </a14:m>
                          <a:endParaRPr lang="en-US" sz="2400" b="1" kern="1200" dirty="0">
                            <a:solidFill>
                              <a:schemeClr val="lt1"/>
                            </a:solidFill>
                            <a:effectLst/>
                            <a:latin typeface="+mn-lt"/>
                            <a:ea typeface="+mn-ea"/>
                            <a:cs typeface="+mn-cs"/>
                          </a:endParaRPr>
                        </a:p>
                      </a:txBody>
                      <a:tcPr marL="68580" marR="68580" marT="0" marB="0" anchor="ctr"/>
                    </a:tc>
                    <a:tc>
                      <a:txBody>
                        <a:bodyPr/>
                        <a:lstStyle/>
                        <a:p>
                          <a:pPr marL="457200" algn="ctr" defTabSz="914400" rtl="0" eaLnBrk="1" latinLnBrk="0" hangingPunct="1">
                            <a:lnSpc>
                              <a:spcPct val="150000"/>
                            </a:lnSpc>
                            <a:spcAft>
                              <a:spcPts val="800"/>
                            </a:spcAft>
                          </a:pPr>
                          <a14:m>
                            <m:oMathPara xmlns:m="http://schemas.openxmlformats.org/officeDocument/2006/math">
                              <m:oMathParaPr>
                                <m:jc m:val="centerGroup"/>
                              </m:oMathParaPr>
                              <m:oMath xmlns:m="http://schemas.openxmlformats.org/officeDocument/2006/math">
                                <m:r>
                                  <a:rPr lang="en-US" sz="2400" b="1" kern="1200">
                                    <a:solidFill>
                                      <a:schemeClr val="lt1"/>
                                    </a:solidFill>
                                    <a:effectLst/>
                                    <a:latin typeface="Cambria Math" panose="02040503050406030204" pitchFamily="18" charset="0"/>
                                    <a:ea typeface="+mn-ea"/>
                                    <a:cs typeface="+mn-cs"/>
                                  </a:rPr>
                                  <m:t>𝑇</m:t>
                                </m:r>
                                <m:r>
                                  <a:rPr lang="en-US" sz="2400" b="1" kern="1200">
                                    <a:solidFill>
                                      <a:schemeClr val="lt1"/>
                                    </a:solidFill>
                                    <a:effectLst/>
                                    <a:latin typeface="Cambria Math" panose="02040503050406030204" pitchFamily="18" charset="0"/>
                                    <a:ea typeface="+mn-ea"/>
                                    <a:cs typeface="+mn-cs"/>
                                  </a:rPr>
                                  <m:t>=10</m:t>
                                </m:r>
                              </m:oMath>
                            </m:oMathPara>
                          </a14:m>
                          <a:endParaRPr lang="en-US" sz="2400" b="1" kern="12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3326742114"/>
                      </a:ext>
                    </a:extLst>
                  </a:tr>
                  <a:tr h="57441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$100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16.1%</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62.1%</a:t>
                          </a:r>
                        </a:p>
                      </a:txBody>
                      <a:tcPr marL="68580" marR="68580" marT="0" marB="0" anchor="ctr"/>
                    </a:tc>
                    <a:extLst>
                      <a:ext uri="{0D108BD9-81ED-4DB2-BD59-A6C34878D82A}">
                        <a16:rowId xmlns:a16="http://schemas.microsoft.com/office/drawing/2014/main" val="3002770419"/>
                      </a:ext>
                    </a:extLst>
                  </a:tr>
                  <a:tr h="55419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$110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19.9%</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64.9%</a:t>
                          </a:r>
                        </a:p>
                      </a:txBody>
                      <a:tcPr marL="68580" marR="68580" marT="0" marB="0" anchor="ctr"/>
                    </a:tc>
                    <a:extLst>
                      <a:ext uri="{0D108BD9-81ED-4DB2-BD59-A6C34878D82A}">
                        <a16:rowId xmlns:a16="http://schemas.microsoft.com/office/drawing/2014/main" val="3099072450"/>
                      </a:ext>
                    </a:extLst>
                  </a:tr>
                  <a:tr h="57441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$120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22.6%</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68.1%</a:t>
                          </a:r>
                        </a:p>
                      </a:txBody>
                      <a:tcPr marL="68580" marR="68580" marT="0" marB="0" anchor="ctr"/>
                    </a:tc>
                    <a:extLst>
                      <a:ext uri="{0D108BD9-81ED-4DB2-BD59-A6C34878D82A}">
                        <a16:rowId xmlns:a16="http://schemas.microsoft.com/office/drawing/2014/main" val="2780044817"/>
                      </a:ext>
                    </a:extLst>
                  </a:tr>
                  <a:tr h="57441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$130</m:t>
                                </m:r>
                                <m:r>
                                  <a:rPr lang="en-US" sz="2400">
                                    <a:effectLst/>
                                    <a:latin typeface="Cambria Math" panose="02040503050406030204" pitchFamily="18" charset="0"/>
                                  </a:rPr>
                                  <m:t>𝑚</m:t>
                                </m:r>
                              </m:oMath>
                            </m:oMathPara>
                          </a14:m>
                          <a:endParaRPr lang="en-US" sz="24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27.2%</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71.1%</a:t>
                          </a:r>
                        </a:p>
                      </a:txBody>
                      <a:tcPr marL="68580" marR="68580" marT="0" marB="0" anchor="ctr"/>
                    </a:tc>
                    <a:extLst>
                      <a:ext uri="{0D108BD9-81ED-4DB2-BD59-A6C34878D82A}">
                        <a16:rowId xmlns:a16="http://schemas.microsoft.com/office/drawing/2014/main" val="2273232837"/>
                      </a:ext>
                    </a:extLst>
                  </a:tr>
                  <a:tr h="57441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$140</m:t>
                                </m:r>
                                <m:r>
                                  <a:rPr lang="en-US" sz="2400">
                                    <a:effectLst/>
                                    <a:latin typeface="Cambria Math" panose="02040503050406030204" pitchFamily="18" charset="0"/>
                                  </a:rPr>
                                  <m:t>𝑚</m:t>
                                </m:r>
                              </m:oMath>
                            </m:oMathPara>
                          </a14:m>
                          <a:endParaRPr lang="en-US" sz="24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31.1%</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75.0%</a:t>
                          </a:r>
                        </a:p>
                      </a:txBody>
                      <a:tcPr marL="68580" marR="68580" marT="0" marB="0" anchor="ctr"/>
                    </a:tc>
                    <a:extLst>
                      <a:ext uri="{0D108BD9-81ED-4DB2-BD59-A6C34878D82A}">
                        <a16:rowId xmlns:a16="http://schemas.microsoft.com/office/drawing/2014/main" val="2988966196"/>
                      </a:ext>
                    </a:extLst>
                  </a:tr>
                  <a:tr h="574419">
                    <a:tc>
                      <a:txBody>
                        <a:bodyPr/>
                        <a:lstStyle/>
                        <a:p>
                          <a:pPr marL="457200" algn="ctr">
                            <a:lnSpc>
                              <a:spcPct val="150000"/>
                            </a:lnSpc>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$150</m:t>
                                </m:r>
                                <m:r>
                                  <a:rPr lang="en-US" sz="2400">
                                    <a:effectLst/>
                                    <a:latin typeface="Cambria Math" panose="02040503050406030204" pitchFamily="18" charset="0"/>
                                  </a:rPr>
                                  <m:t>𝑚</m:t>
                                </m:r>
                              </m:oMath>
                            </m:oMathPara>
                          </a14:m>
                          <a:endParaRPr lang="en-US" sz="24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37.7%</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78.2%</a:t>
                          </a:r>
                        </a:p>
                      </a:txBody>
                      <a:tcPr marL="68580" marR="68580" marT="0" marB="0" anchor="ctr"/>
                    </a:tc>
                    <a:extLst>
                      <a:ext uri="{0D108BD9-81ED-4DB2-BD59-A6C34878D82A}">
                        <a16:rowId xmlns:a16="http://schemas.microsoft.com/office/drawing/2014/main" val="3717947102"/>
                      </a:ext>
                    </a:extLst>
                  </a:tr>
                </a:tbl>
              </a:graphicData>
            </a:graphic>
          </p:graphicFrame>
        </mc:Choice>
        <mc:Fallback xmlns="">
          <p:graphicFrame>
            <p:nvGraphicFramePr>
              <p:cNvPr id="4" name="Content Placeholder 3">
                <a:extLst>
                  <a:ext uri="{FF2B5EF4-FFF2-40B4-BE49-F238E27FC236}">
                    <a16:creationId xmlns:a16="http://schemas.microsoft.com/office/drawing/2014/main" id="{CB716B81-5044-4DF2-8181-FB09CB4A8D2D}"/>
                  </a:ext>
                </a:extLst>
              </p:cNvPr>
              <p:cNvGraphicFramePr>
                <a:graphicFrameLocks noGrp="1"/>
              </p:cNvGraphicFramePr>
              <p:nvPr>
                <p:ph idx="1"/>
                <p:extLst>
                  <p:ext uri="{D42A27DB-BD31-4B8C-83A1-F6EECF244321}">
                    <p14:modId xmlns:p14="http://schemas.microsoft.com/office/powerpoint/2010/main" val="1874532692"/>
                  </p:ext>
                </p:extLst>
              </p:nvPr>
            </p:nvGraphicFramePr>
            <p:xfrm>
              <a:off x="1041990" y="1998921"/>
              <a:ext cx="9664995" cy="4232802"/>
            </p:xfrm>
            <a:graphic>
              <a:graphicData uri="http://schemas.openxmlformats.org/drawingml/2006/table">
                <a:tbl>
                  <a:tblPr firstRow="1" firstCol="1" bandRow="1">
                    <a:tableStyleId>{5C22544A-7EE6-4342-B048-85BDC9FD1C3A}</a:tableStyleId>
                  </a:tblPr>
                  <a:tblGrid>
                    <a:gridCol w="3203601">
                      <a:extLst>
                        <a:ext uri="{9D8B030D-6E8A-4147-A177-3AD203B41FA5}">
                          <a16:colId xmlns:a16="http://schemas.microsoft.com/office/drawing/2014/main" val="832351240"/>
                        </a:ext>
                      </a:extLst>
                    </a:gridCol>
                    <a:gridCol w="3224853">
                      <a:extLst>
                        <a:ext uri="{9D8B030D-6E8A-4147-A177-3AD203B41FA5}">
                          <a16:colId xmlns:a16="http://schemas.microsoft.com/office/drawing/2014/main" val="3053761349"/>
                        </a:ext>
                      </a:extLst>
                    </a:gridCol>
                    <a:gridCol w="3236541">
                      <a:extLst>
                        <a:ext uri="{9D8B030D-6E8A-4147-A177-3AD203B41FA5}">
                          <a16:colId xmlns:a16="http://schemas.microsoft.com/office/drawing/2014/main" val="815526768"/>
                        </a:ext>
                      </a:extLst>
                    </a:gridCol>
                  </a:tblGrid>
                  <a:tr h="806508">
                    <a:tc>
                      <a:txBody>
                        <a:bodyPr/>
                        <a:lstStyle/>
                        <a:p>
                          <a:endParaRPr lang="en-US"/>
                        </a:p>
                      </a:txBody>
                      <a:tcPr marL="68580" marR="68580" marT="0" marB="0" anchor="ctr">
                        <a:blipFill>
                          <a:blip r:embed="rId2"/>
                          <a:stretch>
                            <a:fillRect l="-190" t="-752" r="-202471" b="-440602"/>
                          </a:stretch>
                        </a:blipFill>
                      </a:tcPr>
                    </a:tc>
                    <a:tc>
                      <a:txBody>
                        <a:bodyPr/>
                        <a:lstStyle/>
                        <a:p>
                          <a:endParaRPr lang="en-US"/>
                        </a:p>
                      </a:txBody>
                      <a:tcPr marL="68580" marR="68580" marT="0" marB="0" anchor="ctr">
                        <a:blipFill>
                          <a:blip r:embed="rId2"/>
                          <a:stretch>
                            <a:fillRect l="-99434" t="-752" r="-100943" b="-440602"/>
                          </a:stretch>
                        </a:blipFill>
                      </a:tcPr>
                    </a:tc>
                    <a:tc>
                      <a:txBody>
                        <a:bodyPr/>
                        <a:lstStyle/>
                        <a:p>
                          <a:endParaRPr lang="en-US"/>
                        </a:p>
                      </a:txBody>
                      <a:tcPr marL="68580" marR="68580" marT="0" marB="0" anchor="ctr">
                        <a:blipFill>
                          <a:blip r:embed="rId2"/>
                          <a:stretch>
                            <a:fillRect l="-199058" t="-752" r="-753" b="-440602"/>
                          </a:stretch>
                        </a:blipFill>
                      </a:tcPr>
                    </a:tc>
                    <a:extLst>
                      <a:ext uri="{0D108BD9-81ED-4DB2-BD59-A6C34878D82A}">
                        <a16:rowId xmlns:a16="http://schemas.microsoft.com/office/drawing/2014/main" val="3326742114"/>
                      </a:ext>
                    </a:extLst>
                  </a:tr>
                  <a:tr h="574419">
                    <a:tc>
                      <a:txBody>
                        <a:bodyPr/>
                        <a:lstStyle/>
                        <a:p>
                          <a:endParaRPr lang="en-US"/>
                        </a:p>
                      </a:txBody>
                      <a:tcPr marL="68580" marR="68580" marT="0" marB="0" anchor="ctr">
                        <a:blipFill>
                          <a:blip r:embed="rId2"/>
                          <a:stretch>
                            <a:fillRect l="-190" t="-142553" r="-202471" b="-523404"/>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16.1%</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62.1%</a:t>
                          </a:r>
                        </a:p>
                      </a:txBody>
                      <a:tcPr marL="68580" marR="68580" marT="0" marB="0" anchor="ctr"/>
                    </a:tc>
                    <a:extLst>
                      <a:ext uri="{0D108BD9-81ED-4DB2-BD59-A6C34878D82A}">
                        <a16:rowId xmlns:a16="http://schemas.microsoft.com/office/drawing/2014/main" val="3002770419"/>
                      </a:ext>
                    </a:extLst>
                  </a:tr>
                  <a:tr h="554199">
                    <a:tc>
                      <a:txBody>
                        <a:bodyPr/>
                        <a:lstStyle/>
                        <a:p>
                          <a:endParaRPr lang="en-US"/>
                        </a:p>
                      </a:txBody>
                      <a:tcPr marL="68580" marR="68580" marT="0" marB="0" anchor="ctr">
                        <a:blipFill>
                          <a:blip r:embed="rId2"/>
                          <a:stretch>
                            <a:fillRect l="-190" t="-250549" r="-202471" b="-440659"/>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19.9%</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64.9%</a:t>
                          </a:r>
                        </a:p>
                      </a:txBody>
                      <a:tcPr marL="68580" marR="68580" marT="0" marB="0" anchor="ctr"/>
                    </a:tc>
                    <a:extLst>
                      <a:ext uri="{0D108BD9-81ED-4DB2-BD59-A6C34878D82A}">
                        <a16:rowId xmlns:a16="http://schemas.microsoft.com/office/drawing/2014/main" val="3099072450"/>
                      </a:ext>
                    </a:extLst>
                  </a:tr>
                  <a:tr h="574419">
                    <a:tc>
                      <a:txBody>
                        <a:bodyPr/>
                        <a:lstStyle/>
                        <a:p>
                          <a:endParaRPr lang="en-US"/>
                        </a:p>
                      </a:txBody>
                      <a:tcPr marL="68580" marR="68580" marT="0" marB="0" anchor="ctr">
                        <a:blipFill>
                          <a:blip r:embed="rId2"/>
                          <a:stretch>
                            <a:fillRect l="-190" t="-335789" r="-202471" b="-322105"/>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22.6%</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68.1%</a:t>
                          </a:r>
                        </a:p>
                      </a:txBody>
                      <a:tcPr marL="68580" marR="68580" marT="0" marB="0" anchor="ctr"/>
                    </a:tc>
                    <a:extLst>
                      <a:ext uri="{0D108BD9-81ED-4DB2-BD59-A6C34878D82A}">
                        <a16:rowId xmlns:a16="http://schemas.microsoft.com/office/drawing/2014/main" val="2780044817"/>
                      </a:ext>
                    </a:extLst>
                  </a:tr>
                  <a:tr h="574419">
                    <a:tc>
                      <a:txBody>
                        <a:bodyPr/>
                        <a:lstStyle/>
                        <a:p>
                          <a:endParaRPr lang="en-US"/>
                        </a:p>
                      </a:txBody>
                      <a:tcPr marL="68580" marR="68580" marT="0" marB="0" anchor="ctr">
                        <a:blipFill>
                          <a:blip r:embed="rId2"/>
                          <a:stretch>
                            <a:fillRect l="-190" t="-440426" r="-202471" b="-225532"/>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27.2%</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71.1%</a:t>
                          </a:r>
                        </a:p>
                      </a:txBody>
                      <a:tcPr marL="68580" marR="68580" marT="0" marB="0" anchor="ctr"/>
                    </a:tc>
                    <a:extLst>
                      <a:ext uri="{0D108BD9-81ED-4DB2-BD59-A6C34878D82A}">
                        <a16:rowId xmlns:a16="http://schemas.microsoft.com/office/drawing/2014/main" val="2273232837"/>
                      </a:ext>
                    </a:extLst>
                  </a:tr>
                  <a:tr h="574419">
                    <a:tc>
                      <a:txBody>
                        <a:bodyPr/>
                        <a:lstStyle/>
                        <a:p>
                          <a:endParaRPr lang="en-US"/>
                        </a:p>
                      </a:txBody>
                      <a:tcPr marL="68580" marR="68580" marT="0" marB="0" anchor="ctr">
                        <a:blipFill>
                          <a:blip r:embed="rId2"/>
                          <a:stretch>
                            <a:fillRect l="-190" t="-534737" r="-202471" b="-123158"/>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31.1%</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75.0%</a:t>
                          </a:r>
                        </a:p>
                      </a:txBody>
                      <a:tcPr marL="68580" marR="68580" marT="0" marB="0" anchor="ctr"/>
                    </a:tc>
                    <a:extLst>
                      <a:ext uri="{0D108BD9-81ED-4DB2-BD59-A6C34878D82A}">
                        <a16:rowId xmlns:a16="http://schemas.microsoft.com/office/drawing/2014/main" val="2988966196"/>
                      </a:ext>
                    </a:extLst>
                  </a:tr>
                  <a:tr h="574419">
                    <a:tc>
                      <a:txBody>
                        <a:bodyPr/>
                        <a:lstStyle/>
                        <a:p>
                          <a:endParaRPr lang="en-US"/>
                        </a:p>
                      </a:txBody>
                      <a:tcPr marL="68580" marR="68580" marT="0" marB="0" anchor="ctr">
                        <a:blipFill>
                          <a:blip r:embed="rId2"/>
                          <a:stretch>
                            <a:fillRect l="-190" t="-641489" r="-202471" b="-24468"/>
                          </a:stretch>
                        </a:blipFill>
                      </a:tcPr>
                    </a:tc>
                    <a:tc>
                      <a:txBody>
                        <a:bodyPr/>
                        <a:lstStyle/>
                        <a:p>
                          <a:pPr marL="457200" algn="ctr" defTabSz="914400" rtl="0" eaLnBrk="1" latinLnBrk="0" hangingPunct="1">
                            <a:lnSpc>
                              <a:spcPct val="150000"/>
                            </a:lnSpc>
                          </a:pPr>
                          <a:r>
                            <a:rPr lang="en-US" sz="2400" b="1" kern="1200" dirty="0">
                              <a:solidFill>
                                <a:schemeClr val="tx1"/>
                              </a:solidFill>
                              <a:effectLst/>
                              <a:latin typeface="+mn-lt"/>
                              <a:ea typeface="+mn-ea"/>
                              <a:cs typeface="+mn-cs"/>
                            </a:rPr>
                            <a:t>37.7%</a:t>
                          </a:r>
                        </a:p>
                      </a:txBody>
                      <a:tcPr marL="68580" marR="68580" marT="0" marB="0" anchor="ctr"/>
                    </a:tc>
                    <a:tc>
                      <a:txBody>
                        <a:bodyPr/>
                        <a:lstStyle/>
                        <a:p>
                          <a:pPr marL="457200" algn="ctr" defTabSz="914400" rtl="0" eaLnBrk="1" latinLnBrk="0" hangingPunct="1">
                            <a:lnSpc>
                              <a:spcPct val="150000"/>
                            </a:lnSpc>
                            <a:spcAft>
                              <a:spcPts val="800"/>
                            </a:spcAft>
                          </a:pPr>
                          <a:r>
                            <a:rPr lang="en-US" sz="2400" b="1" kern="1200" dirty="0">
                              <a:solidFill>
                                <a:schemeClr val="tx1"/>
                              </a:solidFill>
                              <a:effectLst/>
                              <a:latin typeface="+mn-lt"/>
                              <a:ea typeface="+mn-ea"/>
                              <a:cs typeface="+mn-cs"/>
                            </a:rPr>
                            <a:t>78.2%</a:t>
                          </a:r>
                        </a:p>
                      </a:txBody>
                      <a:tcPr marL="68580" marR="68580" marT="0" marB="0" anchor="ctr"/>
                    </a:tc>
                    <a:extLst>
                      <a:ext uri="{0D108BD9-81ED-4DB2-BD59-A6C34878D82A}">
                        <a16:rowId xmlns:a16="http://schemas.microsoft.com/office/drawing/2014/main" val="3717947102"/>
                      </a:ext>
                    </a:extLst>
                  </a:tr>
                </a:tbl>
              </a:graphicData>
            </a:graphic>
          </p:graphicFrame>
        </mc:Fallback>
      </mc:AlternateContent>
    </p:spTree>
    <p:extLst>
      <p:ext uri="{BB962C8B-B14F-4D97-AF65-F5344CB8AC3E}">
        <p14:creationId xmlns:p14="http://schemas.microsoft.com/office/powerpoint/2010/main" val="36010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TotalTime>
  <Words>1385</Words>
  <Application>Microsoft Office PowerPoint</Application>
  <PresentationFormat>Widescreen</PresentationFormat>
  <Paragraphs>180</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JetBrains Mono</vt:lpstr>
      <vt:lpstr>Arial</vt:lpstr>
      <vt:lpstr>Calibri</vt:lpstr>
      <vt:lpstr>Calibri Light</vt:lpstr>
      <vt:lpstr>Cambria Math</vt:lpstr>
      <vt:lpstr>Times New Roman</vt:lpstr>
      <vt:lpstr>Office Theme</vt:lpstr>
      <vt:lpstr>Brief Summary of the Problem and Solution</vt:lpstr>
      <vt:lpstr>Current Mix</vt:lpstr>
      <vt:lpstr>Information on future wealth and allocations</vt:lpstr>
      <vt:lpstr>Solving Step- Preprocessing</vt:lpstr>
      <vt:lpstr>Solving Step- Preprocessing</vt:lpstr>
      <vt:lpstr>Solving Step- Dynamic Programming</vt:lpstr>
      <vt:lpstr>How to deal with outliers ?</vt:lpstr>
      <vt:lpstr>Simulation step</vt:lpstr>
      <vt:lpstr>Conclusion1: the probability of have more than $500M at the time horizon</vt:lpstr>
      <vt:lpstr>Conclusion2: the probability of have less than $200M at the time horizon</vt:lpstr>
      <vt:lpstr>PowerPoint Presentation</vt:lpstr>
      <vt:lpstr>PowerPoint Presentation</vt:lpstr>
      <vt:lpstr>PowerPoint Presentation</vt:lpstr>
      <vt:lpstr>Robustness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J Chu</dc:creator>
  <cp:lastModifiedBy>Christopher J Chu</cp:lastModifiedBy>
  <cp:revision>58</cp:revision>
  <dcterms:created xsi:type="dcterms:W3CDTF">2023-12-07T00:27:26Z</dcterms:created>
  <dcterms:modified xsi:type="dcterms:W3CDTF">2023-12-10T19:00:10Z</dcterms:modified>
</cp:coreProperties>
</file>