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9" r:id="rId2"/>
    <p:sldId id="394" r:id="rId3"/>
    <p:sldId id="395" r:id="rId4"/>
    <p:sldId id="396" r:id="rId5"/>
    <p:sldId id="399" r:id="rId6"/>
    <p:sldId id="398"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8" r:id="rId25"/>
    <p:sldId id="417" r:id="rId26"/>
    <p:sldId id="419" r:id="rId27"/>
    <p:sldId id="420" r:id="rId28"/>
    <p:sldId id="422" r:id="rId29"/>
    <p:sldId id="421" r:id="rId30"/>
    <p:sldId id="423" r:id="rId31"/>
    <p:sldId id="424" r:id="rId32"/>
    <p:sldId id="425" r:id="rId33"/>
    <p:sldId id="426" r:id="rId34"/>
    <p:sldId id="428" r:id="rId35"/>
    <p:sldId id="435" r:id="rId36"/>
    <p:sldId id="429" r:id="rId37"/>
    <p:sldId id="430" r:id="rId38"/>
    <p:sldId id="438" r:id="rId39"/>
    <p:sldId id="439" r:id="rId40"/>
    <p:sldId id="431" r:id="rId41"/>
    <p:sldId id="434" r:id="rId42"/>
    <p:sldId id="433" r:id="rId43"/>
    <p:sldId id="3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68" autoAdjust="0"/>
  </p:normalViewPr>
  <p:slideViewPr>
    <p:cSldViewPr snapToGrid="0">
      <p:cViewPr varScale="1">
        <p:scale>
          <a:sx n="81" d="100"/>
          <a:sy n="81" d="100"/>
        </p:scale>
        <p:origin x="102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DBC2-9F7D-4CFB-8B6D-C795FAA94740}"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EB70-19FF-4342-A4BA-D3B943460877}" type="slidenum">
              <a:rPr lang="en-GB" smtClean="0"/>
              <a:t>‹#›</a:t>
            </a:fld>
            <a:endParaRPr lang="en-GB"/>
          </a:p>
        </p:txBody>
      </p:sp>
    </p:spTree>
    <p:extLst>
      <p:ext uri="{BB962C8B-B14F-4D97-AF65-F5344CB8AC3E}">
        <p14:creationId xmlns:p14="http://schemas.microsoft.com/office/powerpoint/2010/main" val="1400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Breathe!!</a:t>
            </a:r>
          </a:p>
          <a:p>
            <a:endParaRPr lang="en-GB" dirty="0"/>
          </a:p>
          <a:p>
            <a:r>
              <a:rPr lang="en-GB" dirty="0"/>
              <a:t>Thanks for the introduction, and thanks to the team for organising the conference</a:t>
            </a:r>
          </a:p>
          <a:p>
            <a:endParaRPr lang="en-GB" dirty="0"/>
          </a:p>
          <a:p>
            <a:r>
              <a:rPr lang="en-GB" dirty="0"/>
              <a:t>Welcome to my session on error handling, and how you need to look outside of the immediate object you are coding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jump to the catch block…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26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roll back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0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reverses the create mailing…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50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sets the transaction count back to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3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throw the error to whatever called this stored proc, so it can decide what to do next.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69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great, right?</a:t>
            </a:r>
          </a:p>
          <a:p>
            <a:endParaRPr lang="en-US" dirty="0"/>
          </a:p>
          <a:p>
            <a:r>
              <a:rPr lang="en-US" dirty="0"/>
              <a:t>Well, yes, if we just look at this object.</a:t>
            </a:r>
          </a:p>
          <a:p>
            <a:endParaRPr lang="en-US" dirty="0"/>
          </a:p>
          <a:p>
            <a:r>
              <a:rPr lang="en-US" dirty="0"/>
              <a:t>But what if we zoom out and look at the system as a whole…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procedures in our system, and some of them call each other.</a:t>
            </a:r>
          </a:p>
          <a:p>
            <a:endParaRPr lang="en-US" dirty="0"/>
          </a:p>
          <a:p>
            <a:r>
              <a:rPr lang="en-US" dirty="0"/>
              <a:t>Let’s take a look at another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96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 creates a new customer. It creates the customer, and the account, and if the account type warrants it, it also creates the welcome mailer using the proc we were just looking at</a:t>
            </a:r>
          </a:p>
          <a:p>
            <a:endParaRPr lang="en-US" dirty="0"/>
          </a:p>
          <a:p>
            <a:r>
              <a:rPr lang="en-US" dirty="0"/>
              <a:t>We can clean it up the same was as we did previously..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63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can step through it like we did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20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transaction count of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a:t>
            </a:r>
          </a:p>
          <a:p>
            <a:endParaRPr lang="en-GB" dirty="0"/>
          </a:p>
          <a:p>
            <a:r>
              <a:rPr lang="en-US" dirty="0"/>
              <a:t>These are my contact details, contact me, I’m happy to help</a:t>
            </a:r>
          </a:p>
          <a:p>
            <a:endParaRPr lang="en-US" dirty="0"/>
          </a:p>
          <a:p>
            <a:r>
              <a:rPr lang="en-US" dirty="0"/>
              <a:t>My name’s Chris and I’ve been a SQL dev for 15 years, and most of the companies I’ve worked for have a standard error handling template for stored procedures.</a:t>
            </a:r>
          </a:p>
          <a:p>
            <a:endParaRPr lang="en-US" dirty="0"/>
          </a:p>
          <a:p>
            <a:r>
              <a:rPr lang="en-US" dirty="0"/>
              <a:t>Every company has had a variation on the same core idea, and they all have the same flaw, so today..</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customer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account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33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3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a:p>
            <a:endParaRPr lang="en-US" dirty="0"/>
          </a:p>
          <a:p>
            <a:r>
              <a:rPr lang="en-US" dirty="0"/>
              <a:t>So let’s step through that as well…</a:t>
            </a:r>
          </a:p>
          <a:p>
            <a:endParaRPr lang="en-US" dirty="0"/>
          </a:p>
          <a:p>
            <a:r>
              <a:rPr lang="en-US" dirty="0"/>
              <a:t>And start with declaring the variables…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27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dirty="0"/>
              <a:t>transaction count gets set to 2…</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10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mailer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44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voucher create fails again…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493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skip to the catch block, and start the rollback, but this time we don’t stop at this procedure…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5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once it’s rolled back the transaction count is still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9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go through the standard error template, what’s wrong with it, and how we can fix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4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3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stops here, when the transaction count hits 0, but even then we aren’t done…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28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throw throws the error to the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587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a:t>
            </a:r>
          </a:p>
          <a:p>
            <a:endParaRPr lang="en-US" dirty="0"/>
          </a:p>
          <a:p>
            <a:r>
              <a:rPr lang="en-US" dirty="0"/>
              <a:t>which means everything stops at that point.</a:t>
            </a:r>
          </a:p>
          <a:p>
            <a:endParaRPr lang="en-US" dirty="0"/>
          </a:p>
          <a:p>
            <a:r>
              <a:rPr lang="en-US" dirty="0"/>
              <a:t>No THROW of the proper error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74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41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7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822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90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standard error handling template, using try catch blocks and transactions. The idea is if something fails you roll everything back so you don’t have half a proc complete.</a:t>
            </a:r>
          </a:p>
          <a:p>
            <a:endParaRPr lang="en-US" dirty="0"/>
          </a:p>
          <a:p>
            <a:r>
              <a:rPr lang="en-US" dirty="0"/>
              <a:t>#This stored proc creates a welcome mailer. To do this it creates a mailing, and then creates a welcome voucher attached to the mailing.</a:t>
            </a:r>
          </a:p>
          <a:p>
            <a:endParaRPr lang="en-US" dirty="0"/>
          </a:p>
          <a:p>
            <a:r>
              <a:rPr lang="en-US" dirty="0"/>
              <a:t>We don’t want to have only the mailer with no voucher so we decide to use the standard error handling template here.</a:t>
            </a:r>
          </a:p>
          <a:p>
            <a:endParaRPr lang="en-US" dirty="0"/>
          </a:p>
          <a:p>
            <a:r>
              <a:rPr lang="en-US" dirty="0"/>
              <a:t>We’re going to step through and see exactly how that works, and to make it a bit easier to follow as the text is a little small, let’s collapse some parts of the code…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9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a pattern like this instead</a:t>
            </a:r>
          </a:p>
          <a:p>
            <a:endParaRPr lang="en-US" dirty="0"/>
          </a:p>
          <a:p>
            <a:r>
              <a:rPr lang="en-US" dirty="0"/>
              <a:t>At the start of a proc, create a named save point immediately after creating the transaction, I like to use a sequence object converted to a varchar, but you can come up with any way to create a random name</a:t>
            </a:r>
          </a:p>
          <a:p>
            <a:endParaRPr lang="en-US" dirty="0"/>
          </a:p>
          <a:p>
            <a:r>
              <a:rPr lang="en-US" dirty="0"/>
              <a:t>If there’s an issue, roll back to that save point</a:t>
            </a:r>
          </a:p>
          <a:p>
            <a:endParaRPr lang="en-US" dirty="0"/>
          </a:p>
          <a:p>
            <a:r>
              <a:rPr lang="en-US" dirty="0"/>
              <a:t>You will still have an open transaction so you need to run a commit, but you will only be committing that empty space between the begin and the save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213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warning here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532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only nae outer transactions when using nested transactions</a:t>
            </a:r>
          </a:p>
          <a:p>
            <a:endParaRPr lang="en-US" dirty="0"/>
          </a:p>
          <a:p>
            <a:r>
              <a:rPr lang="en-US" dirty="0"/>
              <a:t>Rollback will fail if you try to roll back using a name that does not exist as either an outer transaction or a </a:t>
            </a:r>
            <a:r>
              <a:rPr lang="en-US" dirty="0" err="1"/>
              <a:t>savepoint</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850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And to all the hard-working volunteers behind the scenes</a:t>
            </a:r>
          </a:p>
          <a:p>
            <a:endParaRPr lang="en-GB" dirty="0"/>
          </a:p>
          <a:p>
            <a:r>
              <a:rPr lang="en-GB" dirty="0"/>
              <a:t>Thank you all for listening</a:t>
            </a:r>
          </a:p>
          <a:p>
            <a:endParaRPr lang="en-GB" dirty="0"/>
          </a:p>
          <a:p>
            <a:r>
              <a:rPr lang="en-GB" dirty="0"/>
              <a:t>Contact details are on the screen, reach out if you have any further questions, and I hope this has been useful.</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6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bit better.</a:t>
            </a:r>
          </a:p>
          <a:p>
            <a:endParaRPr lang="en-US" dirty="0"/>
          </a:p>
          <a:p>
            <a:r>
              <a:rPr lang="en-US" dirty="0"/>
              <a:t>So, let’s see what happens if we execute this…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77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declare the variables we need, and at this point the transaction count is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9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transaction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mailing stored proc…</a:t>
            </a:r>
          </a:p>
          <a:p>
            <a:endParaRPr lang="en-US" dirty="0"/>
          </a:p>
          <a:p>
            <a:r>
              <a:rPr lang="en-US" dirty="0"/>
              <a:t>And it succeeds…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31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voucher stored proc…</a:t>
            </a:r>
          </a:p>
          <a:p>
            <a:endParaRPr lang="en-US" dirty="0"/>
          </a:p>
          <a:p>
            <a:r>
              <a:rPr lang="en-US" dirty="0"/>
              <a:t>And it fails…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878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8529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9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93028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80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04819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465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89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1975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725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11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2542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577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39376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379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5162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331293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15.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sv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0.sv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Think outside the object</a:t>
            </a:r>
          </a:p>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black"/>
                </a:solidFill>
                <a:effectLst/>
                <a:uLnTx/>
                <a:uFillTx/>
                <a:latin typeface="Trebuchet MS" panose="020B0603020202020204"/>
                <a:ea typeface="+mj-ea"/>
                <a:cs typeface="+mj-cs"/>
              </a:rPr>
              <a:t>Error Handling</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030681" y="5355833"/>
            <a:ext cx="469968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6869584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2192382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5688280" y="3786311"/>
            <a:ext cx="104208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0529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3194462" y="3275672"/>
            <a:ext cx="35359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2535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1757547" y="6270233"/>
            <a:ext cx="4972818"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14250171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390018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2525186"/>
            <a:ext cx="608171" cy="522814"/>
          </a:xfrm>
          <a:prstGeom prst="rect">
            <a:avLst/>
          </a:prstGeom>
        </p:spPr>
      </p:pic>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4"/>
          <a:stretch>
            <a:fillRect/>
          </a:stretch>
        </p:blipFill>
        <p:spPr>
          <a:xfrm>
            <a:off x="448733" y="3397746"/>
            <a:ext cx="608171" cy="1104438"/>
          </a:xfrm>
          <a:prstGeom prst="rect">
            <a:avLst/>
          </a:prstGeom>
        </p:spPr>
      </p:pic>
      <p:pic>
        <p:nvPicPr>
          <p:cNvPr id="7" name="Picture 6">
            <a:extLst>
              <a:ext uri="{FF2B5EF4-FFF2-40B4-BE49-F238E27FC236}">
                <a16:creationId xmlns:a16="http://schemas.microsoft.com/office/drawing/2014/main" id="{9E336090-6555-4944-93CD-65C44EF8931B}"/>
              </a:ext>
            </a:extLst>
          </p:cNvPr>
          <p:cNvPicPr>
            <a:picLocks noChangeAspect="1"/>
          </p:cNvPicPr>
          <p:nvPr/>
        </p:nvPicPr>
        <p:blipFill>
          <a:blip r:embed="rId5"/>
          <a:stretch>
            <a:fillRect/>
          </a:stretch>
        </p:blipFill>
        <p:spPr>
          <a:xfrm>
            <a:off x="1487042" y="2525186"/>
            <a:ext cx="612788" cy="1210923"/>
          </a:xfrm>
          <a:prstGeom prst="rect">
            <a:avLst/>
          </a:prstGeom>
        </p:spPr>
      </p:pic>
      <p:pic>
        <p:nvPicPr>
          <p:cNvPr id="9" name="Picture 8">
            <a:extLst>
              <a:ext uri="{FF2B5EF4-FFF2-40B4-BE49-F238E27FC236}">
                <a16:creationId xmlns:a16="http://schemas.microsoft.com/office/drawing/2014/main" id="{D41C7CE4-8C46-4BCC-AFEA-B55559B2D9D0}"/>
              </a:ext>
            </a:extLst>
          </p:cNvPr>
          <p:cNvPicPr>
            <a:picLocks noChangeAspect="1"/>
          </p:cNvPicPr>
          <p:nvPr/>
        </p:nvPicPr>
        <p:blipFill>
          <a:blip r:embed="rId6"/>
          <a:stretch>
            <a:fillRect/>
          </a:stretch>
        </p:blipFill>
        <p:spPr>
          <a:xfrm>
            <a:off x="2529968" y="2525186"/>
            <a:ext cx="608171" cy="1126059"/>
          </a:xfrm>
          <a:prstGeom prst="rect">
            <a:avLst/>
          </a:prstGeom>
        </p:spPr>
      </p:pic>
      <p:pic>
        <p:nvPicPr>
          <p:cNvPr id="11" name="Picture 10">
            <a:extLst>
              <a:ext uri="{FF2B5EF4-FFF2-40B4-BE49-F238E27FC236}">
                <a16:creationId xmlns:a16="http://schemas.microsoft.com/office/drawing/2014/main" id="{9134F78B-6DE7-411D-BFC4-9A3D63C37904}"/>
              </a:ext>
            </a:extLst>
          </p:cNvPr>
          <p:cNvPicPr>
            <a:picLocks noChangeAspect="1"/>
          </p:cNvPicPr>
          <p:nvPr/>
        </p:nvPicPr>
        <p:blipFill>
          <a:blip r:embed="rId7"/>
          <a:stretch>
            <a:fillRect/>
          </a:stretch>
        </p:blipFill>
        <p:spPr>
          <a:xfrm>
            <a:off x="3572054" y="2520796"/>
            <a:ext cx="612576" cy="1160617"/>
          </a:xfrm>
          <a:prstGeom prst="rect">
            <a:avLst/>
          </a:prstGeom>
        </p:spPr>
      </p:pic>
      <p:pic>
        <p:nvPicPr>
          <p:cNvPr id="13" name="Picture 12">
            <a:extLst>
              <a:ext uri="{FF2B5EF4-FFF2-40B4-BE49-F238E27FC236}">
                <a16:creationId xmlns:a16="http://schemas.microsoft.com/office/drawing/2014/main" id="{603DB3C5-7AB6-4BAB-9C16-8F3C8CDAE92A}"/>
              </a:ext>
            </a:extLst>
          </p:cNvPr>
          <p:cNvPicPr>
            <a:picLocks noChangeAspect="1"/>
          </p:cNvPicPr>
          <p:nvPr/>
        </p:nvPicPr>
        <p:blipFill>
          <a:blip r:embed="rId8"/>
          <a:stretch>
            <a:fillRect/>
          </a:stretch>
        </p:blipFill>
        <p:spPr>
          <a:xfrm>
            <a:off x="4618545" y="2520796"/>
            <a:ext cx="608171" cy="1288532"/>
          </a:xfrm>
          <a:prstGeom prst="rect">
            <a:avLst/>
          </a:prstGeom>
        </p:spPr>
      </p:pic>
    </p:spTree>
    <p:extLst>
      <p:ext uri="{BB962C8B-B14F-4D97-AF65-F5344CB8AC3E}">
        <p14:creationId xmlns:p14="http://schemas.microsoft.com/office/powerpoint/2010/main" val="313598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3"/>
          <a:stretch>
            <a:fillRect/>
          </a:stretch>
        </p:blipFill>
        <p:spPr>
          <a:xfrm>
            <a:off x="448733" y="1458000"/>
            <a:ext cx="2973570" cy="5400000"/>
          </a:xfrm>
          <a:prstGeom prst="rect">
            <a:avLst/>
          </a:prstGeom>
        </p:spPr>
      </p:pic>
    </p:spTree>
    <p:extLst>
      <p:ext uri="{BB962C8B-B14F-4D97-AF65-F5344CB8AC3E}">
        <p14:creationId xmlns:p14="http://schemas.microsoft.com/office/powerpoint/2010/main" val="3151572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Tree>
    <p:extLst>
      <p:ext uri="{BB962C8B-B14F-4D97-AF65-F5344CB8AC3E}">
        <p14:creationId xmlns:p14="http://schemas.microsoft.com/office/powerpoint/2010/main" val="24925708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1805048" y="3032166"/>
            <a:ext cx="32186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590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rebuchet MS" panose="020B0603020202020204"/>
                <a:ea typeface="+mj-ea"/>
                <a:cs typeface="+mj-cs"/>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0472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 [he/him]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SQL developer since 2006</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1884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spTree>
    <p:extLst>
      <p:ext uri="{BB962C8B-B14F-4D97-AF65-F5344CB8AC3E}">
        <p14:creationId xmlns:p14="http://schemas.microsoft.com/office/powerpoint/2010/main" val="1925116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618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96893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540831" y="3810125"/>
            <a:ext cx="32555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2056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2475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spTree>
    <p:extLst>
      <p:ext uri="{BB962C8B-B14F-4D97-AF65-F5344CB8AC3E}">
        <p14:creationId xmlns:p14="http://schemas.microsoft.com/office/powerpoint/2010/main" val="4142724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8" y="48672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spTree>
    <p:extLst>
      <p:ext uri="{BB962C8B-B14F-4D97-AF65-F5344CB8AC3E}">
        <p14:creationId xmlns:p14="http://schemas.microsoft.com/office/powerpoint/2010/main" val="191298626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DC94AF60-076C-4963-B06F-C2B9CF3C9952}"/>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334745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30" name="Straight Arrow Connector 29">
            <a:extLst>
              <a:ext uri="{FF2B5EF4-FFF2-40B4-BE49-F238E27FC236}">
                <a16:creationId xmlns:a16="http://schemas.microsoft.com/office/drawing/2014/main" id="{4399F1F2-CEAE-4377-86AA-6EB3780FAADF}"/>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C04F6B3-6322-4209-90D9-EE52896384D8}"/>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82907489-53D0-40F6-9D40-72D3A5F3BD2E}"/>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7170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Standard error template</a:t>
            </a:r>
          </a:p>
          <a:p>
            <a:pPr>
              <a:buClrTx/>
            </a:pPr>
            <a:r>
              <a:rPr lang="en-GB" sz="4000" dirty="0">
                <a:solidFill>
                  <a:schemeClr val="bg1"/>
                </a:solidFill>
              </a:rPr>
              <a:t>What’s wrong with it?</a:t>
            </a:r>
          </a:p>
          <a:p>
            <a:pPr>
              <a:buClrTx/>
            </a:pPr>
            <a:r>
              <a:rPr lang="en-GB" sz="4000" dirty="0">
                <a:solidFill>
                  <a:schemeClr val="bg1"/>
                </a:solidFill>
              </a:rPr>
              <a:t>How to fix it?</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30352" y="4691491"/>
            <a:ext cx="450000" cy="450000"/>
          </a:xfrm>
          <a:prstGeom prst="rect">
            <a:avLst/>
          </a:prstGeom>
        </p:spPr>
      </p:pic>
      <p:cxnSp>
        <p:nvCxnSpPr>
          <p:cNvPr id="32" name="Straight Arrow Connector 31">
            <a:extLst>
              <a:ext uri="{FF2B5EF4-FFF2-40B4-BE49-F238E27FC236}">
                <a16:creationId xmlns:a16="http://schemas.microsoft.com/office/drawing/2014/main" id="{A771B3AC-3E82-4085-8414-12EA2D1CEC51}"/>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7068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1577FBB5-D37C-4AD7-96F7-7567E896446D}"/>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56115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9" name="Straight Arrow Connector 28">
            <a:extLst>
              <a:ext uri="{FF2B5EF4-FFF2-40B4-BE49-F238E27FC236}">
                <a16:creationId xmlns:a16="http://schemas.microsoft.com/office/drawing/2014/main" id="{3617A987-2C2D-4787-AF71-C9A1E5EEBD90}"/>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30A8AD35-1456-4327-9C54-CE6A8A7DDE4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1573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118626" y="6422868"/>
            <a:ext cx="3677709"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31" name="Graphic 30" descr="Close with solid fill">
            <a:extLst>
              <a:ext uri="{FF2B5EF4-FFF2-40B4-BE49-F238E27FC236}">
                <a16:creationId xmlns:a16="http://schemas.microsoft.com/office/drawing/2014/main" id="{4EE35C45-62AB-438C-A98A-ED4CBBEBA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4000538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7B7AF792-92BF-481B-B120-51E30D2227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3137102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7E6CB8AB-BCB6-4A3E-B7B6-B5A6DC74BA25}"/>
              </a:ext>
            </a:extLst>
          </p:cNvPr>
          <p:cNvPicPr>
            <a:picLocks noChangeAspect="1"/>
          </p:cNvPicPr>
          <p:nvPr/>
        </p:nvPicPr>
        <p:blipFill>
          <a:blip r:embed="rId4"/>
          <a:stretch>
            <a:fillRect/>
          </a:stretch>
        </p:blipFill>
        <p:spPr>
          <a:xfrm>
            <a:off x="445915" y="1806546"/>
            <a:ext cx="10693879" cy="865401"/>
          </a:xfrm>
          <a:prstGeom prst="rect">
            <a:avLst/>
          </a:prstGeom>
        </p:spPr>
      </p:pic>
    </p:spTree>
    <p:extLst>
      <p:ext uri="{BB962C8B-B14F-4D97-AF65-F5344CB8AC3E}">
        <p14:creationId xmlns:p14="http://schemas.microsoft.com/office/powerpoint/2010/main" val="66851396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91766437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8"/>
          <a:stretch>
            <a:fillRect/>
          </a:stretch>
        </p:blipFill>
        <p:spPr>
          <a:xfrm>
            <a:off x="454923" y="1458000"/>
            <a:ext cx="5071008" cy="5400000"/>
          </a:xfrm>
          <a:prstGeom prst="rect">
            <a:avLst/>
          </a:prstGeom>
        </p:spPr>
      </p:pic>
    </p:spTree>
    <p:extLst>
      <p:ext uri="{BB962C8B-B14F-4D97-AF65-F5344CB8AC3E}">
        <p14:creationId xmlns:p14="http://schemas.microsoft.com/office/powerpoint/2010/main" val="1975664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10"/>
          <a:stretch>
            <a:fillRect/>
          </a:stretch>
        </p:blipFill>
        <p:spPr>
          <a:xfrm>
            <a:off x="454923" y="1458000"/>
            <a:ext cx="5071008" cy="5400000"/>
          </a:xfrm>
          <a:prstGeom prst="rect">
            <a:avLst/>
          </a:prstGeom>
        </p:spPr>
      </p:pic>
    </p:spTree>
    <p:extLst>
      <p:ext uri="{BB962C8B-B14F-4D97-AF65-F5344CB8AC3E}">
        <p14:creationId xmlns:p14="http://schemas.microsoft.com/office/powerpoint/2010/main" val="2720353507"/>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1000" y="20900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70999" y="2613777"/>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70999" y="3681413"/>
            <a:ext cx="450000" cy="450000"/>
          </a:xfrm>
          <a:prstGeom prst="rect">
            <a:avLst/>
          </a:prstGeom>
        </p:spPr>
      </p:pic>
      <p:pic>
        <p:nvPicPr>
          <p:cNvPr id="10" name="Picture 9">
            <a:extLst>
              <a:ext uri="{FF2B5EF4-FFF2-40B4-BE49-F238E27FC236}">
                <a16:creationId xmlns:a16="http://schemas.microsoft.com/office/drawing/2014/main" id="{5AB4DD17-A4F7-417C-8EE1-5A5E2F41A69B}"/>
              </a:ext>
            </a:extLst>
          </p:cNvPr>
          <p:cNvPicPr>
            <a:picLocks noChangeAspect="1"/>
          </p:cNvPicPr>
          <p:nvPr/>
        </p:nvPicPr>
        <p:blipFill>
          <a:blip r:embed="rId8"/>
          <a:stretch>
            <a:fillRect/>
          </a:stretch>
        </p:blipFill>
        <p:spPr>
          <a:xfrm>
            <a:off x="454923" y="1458000"/>
            <a:ext cx="5071008" cy="5400000"/>
          </a:xfrm>
          <a:prstGeom prst="rect">
            <a:avLst/>
          </a:prstGeom>
        </p:spPr>
      </p:pic>
      <p:pic>
        <p:nvPicPr>
          <p:cNvPr id="22" name="Graphic 21" descr="Close with solid fill">
            <a:extLst>
              <a:ext uri="{FF2B5EF4-FFF2-40B4-BE49-F238E27FC236}">
                <a16:creationId xmlns:a16="http://schemas.microsoft.com/office/drawing/2014/main" id="{DDBA583D-1901-4144-82C3-BA587456A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499752" y="3681413"/>
            <a:ext cx="450000" cy="450000"/>
          </a:xfrm>
          <a:prstGeom prst="rect">
            <a:avLst/>
          </a:prstGeom>
        </p:spPr>
      </p:pic>
      <p:pic>
        <p:nvPicPr>
          <p:cNvPr id="23" name="Graphic 22" descr="Close with solid fill">
            <a:extLst>
              <a:ext uri="{FF2B5EF4-FFF2-40B4-BE49-F238E27FC236}">
                <a16:creationId xmlns:a16="http://schemas.microsoft.com/office/drawing/2014/main" id="{20155DCA-5D7F-4633-BF32-41493AA726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28505" y="3681413"/>
            <a:ext cx="450000" cy="450000"/>
          </a:xfrm>
          <a:prstGeom prst="rect">
            <a:avLst/>
          </a:prstGeom>
        </p:spPr>
      </p:pic>
    </p:spTree>
    <p:extLst>
      <p:ext uri="{BB962C8B-B14F-4D97-AF65-F5344CB8AC3E}">
        <p14:creationId xmlns:p14="http://schemas.microsoft.com/office/powerpoint/2010/main" val="33102246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7" name="Picture 6">
            <a:extLst>
              <a:ext uri="{FF2B5EF4-FFF2-40B4-BE49-F238E27FC236}">
                <a16:creationId xmlns:a16="http://schemas.microsoft.com/office/drawing/2014/main" id="{0BFBC5A2-6B3D-4628-A433-68292D002BBB}"/>
              </a:ext>
            </a:extLst>
          </p:cNvPr>
          <p:cNvPicPr>
            <a:picLocks noChangeAspect="1"/>
          </p:cNvPicPr>
          <p:nvPr/>
        </p:nvPicPr>
        <p:blipFill>
          <a:blip r:embed="rId3"/>
          <a:stretch>
            <a:fillRect/>
          </a:stretch>
        </p:blipFill>
        <p:spPr>
          <a:xfrm>
            <a:off x="448733" y="1447045"/>
            <a:ext cx="5352464" cy="5400000"/>
          </a:xfrm>
          <a:prstGeom prst="rect">
            <a:avLst/>
          </a:prstGeom>
        </p:spPr>
      </p:pic>
    </p:spTree>
    <p:extLst>
      <p:ext uri="{BB962C8B-B14F-4D97-AF65-F5344CB8AC3E}">
        <p14:creationId xmlns:p14="http://schemas.microsoft.com/office/powerpoint/2010/main" val="28723820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pic>
        <p:nvPicPr>
          <p:cNvPr id="4" name="Picture 3">
            <a:extLst>
              <a:ext uri="{FF2B5EF4-FFF2-40B4-BE49-F238E27FC236}">
                <a16:creationId xmlns:a16="http://schemas.microsoft.com/office/drawing/2014/main" id="{7E7C3BA2-5289-413D-B34E-B5EAAEB38C62}"/>
              </a:ext>
            </a:extLst>
          </p:cNvPr>
          <p:cNvPicPr>
            <a:picLocks noChangeAspect="1"/>
          </p:cNvPicPr>
          <p:nvPr/>
        </p:nvPicPr>
        <p:blipFill>
          <a:blip r:embed="rId4"/>
          <a:stretch>
            <a:fillRect/>
          </a:stretch>
        </p:blipFill>
        <p:spPr>
          <a:xfrm>
            <a:off x="448733" y="1466467"/>
            <a:ext cx="6296070" cy="5400000"/>
          </a:xfrm>
          <a:prstGeom prst="rect">
            <a:avLst/>
          </a:prstGeom>
        </p:spPr>
      </p:pic>
    </p:spTree>
    <p:extLst>
      <p:ext uri="{BB962C8B-B14F-4D97-AF65-F5344CB8AC3E}">
        <p14:creationId xmlns:p14="http://schemas.microsoft.com/office/powerpoint/2010/main" val="320147262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Warning!</a:t>
            </a:r>
          </a:p>
          <a:p>
            <a:pPr lvl="1">
              <a:buClrTx/>
            </a:pPr>
            <a:r>
              <a:rPr lang="en-GB" sz="3600" dirty="0">
                <a:solidFill>
                  <a:schemeClr val="bg1"/>
                </a:solidFill>
              </a:rPr>
              <a:t>ROLLBACK to save point does not affect transaction count</a:t>
            </a:r>
          </a:p>
          <a:p>
            <a:pPr lvl="1">
              <a:buClrTx/>
            </a:pPr>
            <a:r>
              <a:rPr lang="en-GB" sz="3600" dirty="0">
                <a:solidFill>
                  <a:schemeClr val="bg1"/>
                </a:solidFill>
              </a:rPr>
              <a:t>BEGIN &gt; SAVE X &gt; BEGIN &gt; ROLLBACK X</a:t>
            </a:r>
          </a:p>
          <a:p>
            <a:pPr lvl="2">
              <a:buClrTx/>
            </a:pPr>
            <a:r>
              <a:rPr lang="en-GB" sz="3400" dirty="0">
                <a:solidFill>
                  <a:schemeClr val="bg1"/>
                </a:solidFill>
              </a:rPr>
              <a:t>Transaction Count = 2</a:t>
            </a:r>
          </a:p>
        </p:txBody>
      </p:sp>
    </p:spTree>
    <p:extLst>
      <p:ext uri="{BB962C8B-B14F-4D97-AF65-F5344CB8AC3E}">
        <p14:creationId xmlns:p14="http://schemas.microsoft.com/office/powerpoint/2010/main" val="91156294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Why not name the transaction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Named transactions are a lie</a:t>
            </a:r>
          </a:p>
          <a:p>
            <a:pPr>
              <a:buClrTx/>
            </a:pPr>
            <a:r>
              <a:rPr lang="en-GB" sz="4000" dirty="0">
                <a:solidFill>
                  <a:schemeClr val="bg1"/>
                </a:solidFill>
              </a:rPr>
              <a:t>Can only name outer transaction</a:t>
            </a:r>
          </a:p>
          <a:p>
            <a:pPr>
              <a:buClrTx/>
            </a:pPr>
            <a:r>
              <a:rPr lang="en-GB" sz="4000" dirty="0">
                <a:solidFill>
                  <a:schemeClr val="bg1"/>
                </a:solidFill>
              </a:rPr>
              <a:t>ROLLBACK will fail</a:t>
            </a:r>
          </a:p>
        </p:txBody>
      </p:sp>
    </p:spTree>
    <p:extLst>
      <p:ext uri="{BB962C8B-B14F-4D97-AF65-F5344CB8AC3E}">
        <p14:creationId xmlns:p14="http://schemas.microsoft.com/office/powerpoint/2010/main" val="222025063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3170099"/>
          </a:xfrm>
          <a:prstGeom prst="rect">
            <a:avLst/>
          </a:prstGeom>
          <a:noFill/>
        </p:spPr>
        <p:txBody>
          <a:bodyPr wrap="square">
            <a:spAutoFit/>
          </a:bodyPr>
          <a:lstStyle/>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11348720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885705" y="2814452"/>
            <a:ext cx="384466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spTree>
    <p:extLst>
      <p:ext uri="{BB962C8B-B14F-4D97-AF65-F5344CB8AC3E}">
        <p14:creationId xmlns:p14="http://schemas.microsoft.com/office/powerpoint/2010/main" val="655013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289465" y="3301340"/>
            <a:ext cx="34409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spTree>
    <p:extLst>
      <p:ext uri="{BB962C8B-B14F-4D97-AF65-F5344CB8AC3E}">
        <p14:creationId xmlns:p14="http://schemas.microsoft.com/office/powerpoint/2010/main" val="21179451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3717039"/>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2039"/>
            <a:ext cx="450000" cy="450000"/>
          </a:xfrm>
          <a:prstGeom prst="rect">
            <a:avLst/>
          </a:prstGeom>
        </p:spPr>
      </p:pic>
    </p:spTree>
    <p:extLst>
      <p:ext uri="{BB962C8B-B14F-4D97-AF65-F5344CB8AC3E}">
        <p14:creationId xmlns:p14="http://schemas.microsoft.com/office/powerpoint/2010/main" val="167311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4215803"/>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591239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Microsoft Office PowerPoint</Application>
  <PresentationFormat>Widescreen</PresentationFormat>
  <Paragraphs>238</Paragraphs>
  <Slides>43</Slides>
  <Notes>43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 3</vt:lpstr>
      <vt:lpstr>Facet</vt:lpstr>
      <vt:lpstr>PowerPoint Presentation</vt:lpstr>
      <vt:lpstr>PowerPoint Presentation</vt:lpstr>
      <vt:lpstr>Agenda:</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solution?</vt:lpstr>
      <vt:lpstr>What’s the solution?</vt:lpstr>
      <vt:lpstr>Why not name the transaction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Johnson</dc:creator>
  <cp:lastModifiedBy>Chris Johnson</cp:lastModifiedBy>
  <cp:revision>21</cp:revision>
  <dcterms:created xsi:type="dcterms:W3CDTF">2021-06-10T06:35:10Z</dcterms:created>
  <dcterms:modified xsi:type="dcterms:W3CDTF">2021-06-10T19:44:09Z</dcterms:modified>
</cp:coreProperties>
</file>