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9" r:id="rId2"/>
    <p:sldId id="394" r:id="rId3"/>
    <p:sldId id="395" r:id="rId4"/>
    <p:sldId id="396" r:id="rId5"/>
    <p:sldId id="399" r:id="rId6"/>
    <p:sldId id="398"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8" r:id="rId25"/>
    <p:sldId id="417" r:id="rId26"/>
    <p:sldId id="419" r:id="rId27"/>
    <p:sldId id="420" r:id="rId28"/>
    <p:sldId id="422" r:id="rId29"/>
    <p:sldId id="421" r:id="rId30"/>
    <p:sldId id="423" r:id="rId31"/>
    <p:sldId id="424" r:id="rId32"/>
    <p:sldId id="425" r:id="rId33"/>
    <p:sldId id="426" r:id="rId34"/>
    <p:sldId id="427" r:id="rId35"/>
    <p:sldId id="428" r:id="rId36"/>
    <p:sldId id="429" r:id="rId37"/>
    <p:sldId id="430" r:id="rId38"/>
    <p:sldId id="431" r:id="rId39"/>
    <p:sldId id="433" r:id="rId40"/>
    <p:sldId id="434" r:id="rId41"/>
    <p:sldId id="3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568" autoAdjust="0"/>
  </p:normalViewPr>
  <p:slideViewPr>
    <p:cSldViewPr snapToGrid="0">
      <p:cViewPr varScale="1">
        <p:scale>
          <a:sx n="81" d="100"/>
          <a:sy n="81" d="100"/>
        </p:scale>
        <p:origin x="102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95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ADBC2-9F7D-4CFB-8B6D-C795FAA94740}" type="datetimeFigureOut">
              <a:rPr lang="en-GB" smtClean="0"/>
              <a:t>10/06/2021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FEB70-19FF-4342-A4BA-D3B943460877}" type="slidenum">
              <a:rPr lang="en-GB" smtClean="0"/>
              <a:t>‹#›</a:t>
            </a:fld>
            <a:endParaRPr lang="en-GB"/>
          </a:p>
        </p:txBody>
      </p:sp>
    </p:spTree>
    <p:extLst>
      <p:ext uri="{BB962C8B-B14F-4D97-AF65-F5344CB8AC3E}">
        <p14:creationId xmlns:p14="http://schemas.microsoft.com/office/powerpoint/2010/main" val="1400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Breathe!!</a:t>
            </a:r>
          </a:p>
          <a:p>
            <a:endParaRPr lang="en-GB" dirty="0"/>
          </a:p>
          <a:p>
            <a:r>
              <a:rPr lang="en-GB" dirty="0"/>
              <a:t>Thanks for the introduction, and thanks to the team for organising the conference</a:t>
            </a:r>
          </a:p>
          <a:p>
            <a:endParaRPr lang="en-GB" dirty="0"/>
          </a:p>
          <a:p>
            <a:r>
              <a:rPr lang="en-GB" dirty="0"/>
              <a:t>Welcome to the session, I’m Chris, this talk is about SSDT database projects</a:t>
            </a:r>
          </a:p>
          <a:p>
            <a:endParaRPr lang="en-GB" dirty="0"/>
          </a:p>
          <a:p>
            <a:r>
              <a:rPr lang="en-GB" dirty="0"/>
              <a:t>Hopefully not expecting</a:t>
            </a:r>
          </a:p>
          <a:p>
            <a:r>
              <a:rPr lang="en-GB" dirty="0"/>
              <a:t> - Changing the way we do DevOps for SQL Server – Aparna </a:t>
            </a:r>
            <a:r>
              <a:rPr lang="en-GB" dirty="0" err="1"/>
              <a:t>Knoduri</a:t>
            </a:r>
            <a:endParaRPr lang="en-GB" dirty="0"/>
          </a:p>
          <a:p>
            <a:r>
              <a:rPr lang="en-GB" dirty="0"/>
              <a:t> - Common ORM problems – Josh Darnell</a:t>
            </a:r>
          </a:p>
          <a:p>
            <a:endParaRPr lang="en-GB" dirty="0"/>
          </a:p>
          <a:p>
            <a:r>
              <a:rPr lang="en-GB" dirty="0"/>
              <a:t>Level of presentations so far from this side of the screen would describe as intimidatingly good</a:t>
            </a:r>
          </a:p>
          <a:p>
            <a:endParaRPr lang="en-GB" dirty="0"/>
          </a:p>
          <a:p>
            <a:r>
              <a:rPr lang="en-GB" dirty="0"/>
              <a:t>SECTION TIME: 4 mins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93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jump to the catch block…</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26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roll back the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109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reverses the create mailing…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50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sets the transaction count back to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463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throw the error to whatever called this stored proc, so it can decide what to do next.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692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all great, right?</a:t>
            </a:r>
          </a:p>
          <a:p>
            <a:endParaRPr lang="en-US" dirty="0"/>
          </a:p>
          <a:p>
            <a:r>
              <a:rPr lang="en-US" dirty="0"/>
              <a:t>Well, yes, if we just look at this object.</a:t>
            </a:r>
          </a:p>
          <a:p>
            <a:endParaRPr lang="en-US" dirty="0"/>
          </a:p>
          <a:p>
            <a:r>
              <a:rPr lang="en-US" dirty="0"/>
              <a:t>But what if we zoom out and look at the system as a whole…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6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procedures in our system, and some of them call each other.</a:t>
            </a:r>
          </a:p>
          <a:p>
            <a:endParaRPr lang="en-US" dirty="0"/>
          </a:p>
          <a:p>
            <a:r>
              <a:rPr lang="en-US" dirty="0"/>
              <a:t>Let’s take a look at another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96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 calls our </a:t>
            </a:r>
            <a:r>
              <a:rPr lang="en-US" dirty="0" err="1"/>
              <a:t>CreateWelcomeMailer</a:t>
            </a:r>
            <a:r>
              <a:rPr lang="en-US" dirty="0"/>
              <a:t>, as part of a </a:t>
            </a:r>
            <a:r>
              <a:rPr lang="en-US" dirty="0" err="1"/>
              <a:t>CreateCustomer</a:t>
            </a:r>
            <a:r>
              <a:rPr lang="en-US" dirty="0"/>
              <a:t> process. We can clean it up the same was as we did previously..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635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our proc creates a customer, an account, and then creates a welcome mailer for them, provided the account type is correct. So let’s step through this like we did before…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204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transaction count of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7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launch into this properly, a bit about me</a:t>
            </a:r>
          </a:p>
          <a:p>
            <a:endParaRPr lang="en-GB" dirty="0"/>
          </a:p>
          <a:p>
            <a:r>
              <a:rPr lang="en-US" dirty="0"/>
              <a:t>These are my contact details, contact me, I’m happy to help</a:t>
            </a:r>
          </a:p>
          <a:p>
            <a:endParaRPr lang="en-US" dirty="0"/>
          </a:p>
          <a:p>
            <a:r>
              <a:rPr lang="en-US" dirty="0"/>
              <a:t>Been a SQL dev for 15 years, and most of the companies I’ve worked for have a standard error handling template for stored procedures.</a:t>
            </a:r>
          </a:p>
          <a:p>
            <a:endParaRPr lang="en-US" dirty="0"/>
          </a:p>
          <a:p>
            <a:r>
              <a:rPr lang="en-US" dirty="0"/>
              <a:t>Every company has had a variation on the same core idea, and they all have the same flaw, so today..</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276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657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customer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65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create the account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331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03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270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step through this proc the transaction count gets set to 2…</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109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mailer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44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voucher create fails again…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493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skip to the catch block, and start the rollback, but this time we don’t stop at this procedure…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755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once it’s rolled back the transaction count is still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19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go through the standard error template, what’s wrong with it, and how we can fix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265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446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38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stops here, when the transaction count hits 0, but even then we aren’t done…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28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throw throws the error to the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8587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parent proc switches to the catch block, and tries to roll back</a:t>
            </a:r>
          </a:p>
          <a:p>
            <a:endParaRPr lang="en-US" dirty="0"/>
          </a:p>
          <a:p>
            <a:r>
              <a:rPr lang="en-US" dirty="0"/>
              <a:t>But there is no active transaction, so the rollback errors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426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parent proc switches to the catch block, and tries to roll back</a:t>
            </a:r>
          </a:p>
          <a:p>
            <a:endParaRPr lang="en-US" dirty="0"/>
          </a:p>
          <a:p>
            <a:r>
              <a:rPr lang="en-US" dirty="0"/>
              <a:t>But there is no active transaction, so the rollback errors, which means everything stops at that point.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087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caller is going to see is an error about how the rollback failed, they’re not going to see what caused the </a:t>
            </a:r>
            <a:r>
              <a:rPr lang="en-US" dirty="0" err="1"/>
              <a:t>CreateVoucher</a:t>
            </a:r>
            <a:r>
              <a:rPr lang="en-US" dirty="0"/>
              <a:t> proc to fail.</a:t>
            </a:r>
          </a:p>
          <a:p>
            <a:endParaRPr lang="en-US" dirty="0"/>
          </a:p>
          <a:p>
            <a:r>
              <a:rPr lang="en-US" dirty="0"/>
              <a:t>Also, what if the parent proc doesn’t want to fail if the child proc fails, what if the parent proc is doing something else like…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419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771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 a pattern like this instead</a:t>
            </a:r>
          </a:p>
          <a:p>
            <a:endParaRPr lang="en-US" dirty="0"/>
          </a:p>
          <a:p>
            <a:r>
              <a:rPr lang="en-US" dirty="0"/>
              <a:t>At the start of a proc, create a named save point immediately after creating the transaction, I like to use a sequence object converted to a varchar, but you can come up with any way to create a random name</a:t>
            </a:r>
          </a:p>
          <a:p>
            <a:endParaRPr lang="en-US" dirty="0"/>
          </a:p>
          <a:p>
            <a:r>
              <a:rPr lang="en-US" dirty="0"/>
              <a:t>If there’s an issue, roll back to that save point</a:t>
            </a:r>
          </a:p>
          <a:p>
            <a:endParaRPr lang="en-US" dirty="0"/>
          </a:p>
          <a:p>
            <a:r>
              <a:rPr lang="en-US" dirty="0"/>
              <a:t>You will still have an open transaction so you need to run a commit, but you will only be committing that empty space between the begin and the save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0213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85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stored proc creates a welcome mailer. To do this it creates a mailing, and then creates a welcome voucher attached to the mailing. The proc as a whole is maybe a little difficult to see on the screen, so let’s collapse those executions and look in a bit more detail…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196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532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Ben and William for organising the event</a:t>
            </a:r>
          </a:p>
          <a:p>
            <a:endParaRPr lang="en-GB" dirty="0"/>
          </a:p>
          <a:p>
            <a:r>
              <a:rPr lang="en-GB" dirty="0"/>
              <a:t>All the hard-working volunteers behind the scenes</a:t>
            </a:r>
          </a:p>
          <a:p>
            <a:endParaRPr lang="en-GB" dirty="0"/>
          </a:p>
          <a:p>
            <a:r>
              <a:rPr lang="en-GB" dirty="0"/>
              <a:t>Rob for mentoring me, the talk is at least 10 times as good as it would have been without him</a:t>
            </a:r>
          </a:p>
          <a:p>
            <a:endParaRPr lang="en-GB" dirty="0"/>
          </a:p>
          <a:p>
            <a:r>
              <a:rPr lang="en-GB" dirty="0"/>
              <a:t>Thank you all for listening, I hope you’ve learned something, ad I hope some of you go away and have a bit of an explore and see what uses you can find for </a:t>
            </a:r>
            <a:r>
              <a:rPr lang="en-GB" dirty="0" err="1"/>
              <a:t>db</a:t>
            </a:r>
            <a:r>
              <a:rPr lang="en-GB" dirty="0"/>
              <a:t> projects.</a:t>
            </a:r>
          </a:p>
          <a:p>
            <a:endParaRPr lang="en-GB" dirty="0"/>
          </a:p>
          <a:p>
            <a:r>
              <a:rPr lang="en-GB" dirty="0"/>
              <a:t>Contact details are on the screen, reach out if you have any further questions, or need some help, or if you want to let me know how you’re getting on exploring the tool for yourself.</a:t>
            </a:r>
          </a:p>
          <a:p>
            <a:endParaRPr lang="en-GB" dirty="0"/>
          </a:p>
          <a:p>
            <a:r>
              <a:rPr lang="en-GB" dirty="0"/>
              <a:t>Have a great weekend and hopefully we’ll all be back to doing this in person sometime soon.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865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bit better.</a:t>
            </a:r>
          </a:p>
          <a:p>
            <a:endParaRPr lang="en-US" dirty="0"/>
          </a:p>
          <a:p>
            <a:r>
              <a:rPr lang="en-US" dirty="0"/>
              <a:t>Now, we’ve decided that if there’s a failure creating the voucher, it’s better to not create the mailer either. People are less upset by the welcome mailer not arriving than they are by getting an email talking about the welcome voucher when they don’t have the welcome voucher.</a:t>
            </a:r>
          </a:p>
          <a:p>
            <a:endParaRPr lang="en-US" dirty="0"/>
          </a:p>
          <a:p>
            <a:r>
              <a:rPr lang="en-US" dirty="0"/>
              <a:t>So, let’s see what happens if we execute this…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77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declare the variables we need, and at this point the transaction count is 0 (apart from during the actual declare…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98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 and the transaction count ticks up to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96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mailing stored proc…</a:t>
            </a:r>
          </a:p>
          <a:p>
            <a:endParaRPr lang="en-US" dirty="0"/>
          </a:p>
          <a:p>
            <a:r>
              <a:rPr lang="en-US" dirty="0"/>
              <a:t>And it succeeds…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31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voucher stored proc…</a:t>
            </a:r>
          </a:p>
          <a:p>
            <a:endParaRPr lang="en-US" dirty="0"/>
          </a:p>
          <a:p>
            <a:r>
              <a:rPr lang="en-US" dirty="0"/>
              <a:t>And it fails…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7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878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85298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994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930284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280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04819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24659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98945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41975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57252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71177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2D07A-32B3-4524-A475-C94BBDB64196}" type="datetimeFigureOut">
              <a:rPr lang="en-GB" smtClean="0"/>
              <a:t>10/06/2021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25422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2D07A-32B3-4524-A475-C94BBDB64196}" type="datetimeFigureOut">
              <a:rPr lang="en-GB" smtClean="0"/>
              <a:t>10/06/2021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5775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2D07A-32B3-4524-A475-C94BBDB64196}" type="datetimeFigureOut">
              <a:rPr lang="en-GB" smtClean="0"/>
              <a:t>10/06/2021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39376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3797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51621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2D07A-32B3-4524-A475-C94BBDB64196}" type="datetimeFigureOut">
              <a:rPr lang="en-GB" smtClean="0"/>
              <a:t>10/06/2021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5E39C7-636C-417F-A5D2-9254CC702797}" type="slidenum">
              <a:rPr lang="en-GB" smtClean="0"/>
              <a:t>‹#›</a:t>
            </a:fld>
            <a:endParaRPr lang="en-GB"/>
          </a:p>
        </p:txBody>
      </p:sp>
    </p:spTree>
    <p:extLst>
      <p:ext uri="{BB962C8B-B14F-4D97-AF65-F5344CB8AC3E}">
        <p14:creationId xmlns:p14="http://schemas.microsoft.com/office/powerpoint/2010/main" val="3312936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20.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9.svg"/><Relationship Id="rId4" Type="http://schemas.openxmlformats.org/officeDocument/2006/relationships/image" Target="../media/image15.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Subtitle 2">
            <a:extLst>
              <a:ext uri="{FF2B5EF4-FFF2-40B4-BE49-F238E27FC236}">
                <a16:creationId xmlns:a16="http://schemas.microsoft.com/office/drawing/2014/main" id="{60007E92-B885-4F9B-A565-74E09718EAB9}"/>
              </a:ext>
            </a:extLst>
          </p:cNvPr>
          <p:cNvSpPr txBox="1">
            <a:spLocks/>
          </p:cNvSpPr>
          <p:nvPr/>
        </p:nvSpPr>
        <p:spPr>
          <a:xfrm>
            <a:off x="1507067" y="4050833"/>
            <a:ext cx="7766936" cy="12768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Think outside the object</a:t>
            </a:r>
          </a:p>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a:t>
            </a:r>
          </a:p>
        </p:txBody>
      </p:sp>
      <p:sp>
        <p:nvSpPr>
          <p:cNvPr id="21" name="Title 1">
            <a:extLst>
              <a:ext uri="{FF2B5EF4-FFF2-40B4-BE49-F238E27FC236}">
                <a16:creationId xmlns:a16="http://schemas.microsoft.com/office/drawing/2014/main" id="{E8966A96-DB6A-4899-BB00-ABC9C40E367B}"/>
              </a:ext>
            </a:extLst>
          </p:cNvPr>
          <p:cNvSpPr txBox="1">
            <a:spLocks/>
          </p:cNvSpPr>
          <p:nvPr/>
        </p:nvSpPr>
        <p:spPr>
          <a:xfrm>
            <a:off x="1507067" y="2129589"/>
            <a:ext cx="7766936" cy="192124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black"/>
                </a:solidFill>
                <a:effectLst/>
                <a:uLnTx/>
                <a:uFillTx/>
                <a:latin typeface="Trebuchet MS" panose="020B0603020202020204"/>
                <a:ea typeface="+mj-ea"/>
                <a:cs typeface="+mj-cs"/>
              </a:rPr>
              <a:t>Error Handling</a:t>
            </a:r>
          </a:p>
        </p:txBody>
      </p:sp>
    </p:spTree>
    <p:extLst>
      <p:ext uri="{BB962C8B-B14F-4D97-AF65-F5344CB8AC3E}">
        <p14:creationId xmlns:p14="http://schemas.microsoft.com/office/powerpoint/2010/main" val="10648140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030681" y="5355833"/>
            <a:ext cx="469968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6869584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21923827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5688280" y="3786311"/>
            <a:ext cx="104208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05291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3194462" y="3275672"/>
            <a:ext cx="35359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02535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1757547" y="6270233"/>
            <a:ext cx="4972818"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142501716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39001810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2525186"/>
            <a:ext cx="608171" cy="522814"/>
          </a:xfrm>
          <a:prstGeom prst="rect">
            <a:avLst/>
          </a:prstGeom>
        </p:spPr>
      </p:pic>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4"/>
          <a:stretch>
            <a:fillRect/>
          </a:stretch>
        </p:blipFill>
        <p:spPr>
          <a:xfrm>
            <a:off x="448733" y="3397746"/>
            <a:ext cx="608171" cy="1104438"/>
          </a:xfrm>
          <a:prstGeom prst="rect">
            <a:avLst/>
          </a:prstGeom>
        </p:spPr>
      </p:pic>
      <p:pic>
        <p:nvPicPr>
          <p:cNvPr id="7" name="Picture 6">
            <a:extLst>
              <a:ext uri="{FF2B5EF4-FFF2-40B4-BE49-F238E27FC236}">
                <a16:creationId xmlns:a16="http://schemas.microsoft.com/office/drawing/2014/main" id="{9E336090-6555-4944-93CD-65C44EF8931B}"/>
              </a:ext>
            </a:extLst>
          </p:cNvPr>
          <p:cNvPicPr>
            <a:picLocks noChangeAspect="1"/>
          </p:cNvPicPr>
          <p:nvPr/>
        </p:nvPicPr>
        <p:blipFill>
          <a:blip r:embed="rId5"/>
          <a:stretch>
            <a:fillRect/>
          </a:stretch>
        </p:blipFill>
        <p:spPr>
          <a:xfrm>
            <a:off x="1487042" y="2525186"/>
            <a:ext cx="612788" cy="1210923"/>
          </a:xfrm>
          <a:prstGeom prst="rect">
            <a:avLst/>
          </a:prstGeom>
        </p:spPr>
      </p:pic>
      <p:pic>
        <p:nvPicPr>
          <p:cNvPr id="9" name="Picture 8">
            <a:extLst>
              <a:ext uri="{FF2B5EF4-FFF2-40B4-BE49-F238E27FC236}">
                <a16:creationId xmlns:a16="http://schemas.microsoft.com/office/drawing/2014/main" id="{D41C7CE4-8C46-4BCC-AFEA-B55559B2D9D0}"/>
              </a:ext>
            </a:extLst>
          </p:cNvPr>
          <p:cNvPicPr>
            <a:picLocks noChangeAspect="1"/>
          </p:cNvPicPr>
          <p:nvPr/>
        </p:nvPicPr>
        <p:blipFill>
          <a:blip r:embed="rId6"/>
          <a:stretch>
            <a:fillRect/>
          </a:stretch>
        </p:blipFill>
        <p:spPr>
          <a:xfrm>
            <a:off x="2529968" y="2525186"/>
            <a:ext cx="608171" cy="1126059"/>
          </a:xfrm>
          <a:prstGeom prst="rect">
            <a:avLst/>
          </a:prstGeom>
        </p:spPr>
      </p:pic>
      <p:pic>
        <p:nvPicPr>
          <p:cNvPr id="11" name="Picture 10">
            <a:extLst>
              <a:ext uri="{FF2B5EF4-FFF2-40B4-BE49-F238E27FC236}">
                <a16:creationId xmlns:a16="http://schemas.microsoft.com/office/drawing/2014/main" id="{9134F78B-6DE7-411D-BFC4-9A3D63C37904}"/>
              </a:ext>
            </a:extLst>
          </p:cNvPr>
          <p:cNvPicPr>
            <a:picLocks noChangeAspect="1"/>
          </p:cNvPicPr>
          <p:nvPr/>
        </p:nvPicPr>
        <p:blipFill>
          <a:blip r:embed="rId7"/>
          <a:stretch>
            <a:fillRect/>
          </a:stretch>
        </p:blipFill>
        <p:spPr>
          <a:xfrm>
            <a:off x="3572054" y="2520796"/>
            <a:ext cx="612576" cy="1160617"/>
          </a:xfrm>
          <a:prstGeom prst="rect">
            <a:avLst/>
          </a:prstGeom>
        </p:spPr>
      </p:pic>
      <p:pic>
        <p:nvPicPr>
          <p:cNvPr id="13" name="Picture 12">
            <a:extLst>
              <a:ext uri="{FF2B5EF4-FFF2-40B4-BE49-F238E27FC236}">
                <a16:creationId xmlns:a16="http://schemas.microsoft.com/office/drawing/2014/main" id="{603DB3C5-7AB6-4BAB-9C16-8F3C8CDAE92A}"/>
              </a:ext>
            </a:extLst>
          </p:cNvPr>
          <p:cNvPicPr>
            <a:picLocks noChangeAspect="1"/>
          </p:cNvPicPr>
          <p:nvPr/>
        </p:nvPicPr>
        <p:blipFill>
          <a:blip r:embed="rId8"/>
          <a:stretch>
            <a:fillRect/>
          </a:stretch>
        </p:blipFill>
        <p:spPr>
          <a:xfrm>
            <a:off x="4618545" y="2520796"/>
            <a:ext cx="608171" cy="1288532"/>
          </a:xfrm>
          <a:prstGeom prst="rect">
            <a:avLst/>
          </a:prstGeom>
        </p:spPr>
      </p:pic>
    </p:spTree>
    <p:extLst>
      <p:ext uri="{BB962C8B-B14F-4D97-AF65-F5344CB8AC3E}">
        <p14:creationId xmlns:p14="http://schemas.microsoft.com/office/powerpoint/2010/main" val="313598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3"/>
          <a:stretch>
            <a:fillRect/>
          </a:stretch>
        </p:blipFill>
        <p:spPr>
          <a:xfrm>
            <a:off x="448733" y="1458000"/>
            <a:ext cx="2973570" cy="5400000"/>
          </a:xfrm>
          <a:prstGeom prst="rect">
            <a:avLst/>
          </a:prstGeom>
        </p:spPr>
      </p:pic>
    </p:spTree>
    <p:extLst>
      <p:ext uri="{BB962C8B-B14F-4D97-AF65-F5344CB8AC3E}">
        <p14:creationId xmlns:p14="http://schemas.microsoft.com/office/powerpoint/2010/main" val="31515728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Tree>
    <p:extLst>
      <p:ext uri="{BB962C8B-B14F-4D97-AF65-F5344CB8AC3E}">
        <p14:creationId xmlns:p14="http://schemas.microsoft.com/office/powerpoint/2010/main" val="249257085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1805048" y="3032166"/>
            <a:ext cx="32186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55905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Title 1">
            <a:extLst>
              <a:ext uri="{FF2B5EF4-FFF2-40B4-BE49-F238E27FC236}">
                <a16:creationId xmlns:a16="http://schemas.microsoft.com/office/drawing/2014/main" id="{7961C77D-F4A6-4B0E-A310-DEE3C20B8107}"/>
              </a:ext>
            </a:extLst>
          </p:cNvPr>
          <p:cNvSpPr txBox="1">
            <a:spLocks/>
          </p:cNvSpPr>
          <p:nvPr/>
        </p:nvSpPr>
        <p:spPr>
          <a:xfrm>
            <a:off x="1601788" y="473097"/>
            <a:ext cx="3296782" cy="11752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rebuchet MS" panose="020B0603020202020204"/>
                <a:ea typeface="+mj-ea"/>
                <a:cs typeface="+mj-cs"/>
              </a:rPr>
              <a:t>About Me</a:t>
            </a:r>
          </a:p>
        </p:txBody>
      </p:sp>
      <p:sp>
        <p:nvSpPr>
          <p:cNvPr id="21" name="TextBox 20">
            <a:extLst>
              <a:ext uri="{FF2B5EF4-FFF2-40B4-BE49-F238E27FC236}">
                <a16:creationId xmlns:a16="http://schemas.microsoft.com/office/drawing/2014/main" id="{8024037C-D349-4CC7-BA49-9330D76F6ED9}"/>
              </a:ext>
            </a:extLst>
          </p:cNvPr>
          <p:cNvSpPr txBox="1"/>
          <p:nvPr/>
        </p:nvSpPr>
        <p:spPr>
          <a:xfrm>
            <a:off x="1606548" y="2321183"/>
            <a:ext cx="10187512" cy="40472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 [he/him]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SQL developer since 2006</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22" name="Picture 21" descr="A person standing in front of a mountain&#10;&#10;Description automatically generated">
            <a:extLst>
              <a:ext uri="{FF2B5EF4-FFF2-40B4-BE49-F238E27FC236}">
                <a16:creationId xmlns:a16="http://schemas.microsoft.com/office/drawing/2014/main" id="{B600C034-BEF5-45F5-825F-B388F898C06F}"/>
              </a:ext>
            </a:extLst>
          </p:cNvPr>
          <p:cNvPicPr>
            <a:picLocks noChangeAspect="1"/>
          </p:cNvPicPr>
          <p:nvPr/>
        </p:nvPicPr>
        <p:blipFill rotWithShape="1">
          <a:blip r:embed="rId6">
            <a:extLst>
              <a:ext uri="{28A0092B-C50C-407E-A947-70E740481C1C}">
                <a14:useLocalDpi xmlns:a14="http://schemas.microsoft.com/office/drawing/2010/main" val="0"/>
              </a:ext>
            </a:extLst>
          </a:blip>
          <a:srcRect l="16683" t="33926" r="46502" b="24614"/>
          <a:stretch/>
        </p:blipFill>
        <p:spPr>
          <a:xfrm>
            <a:off x="8299516" y="1275347"/>
            <a:ext cx="3015060" cy="2546758"/>
          </a:xfrm>
          <a:prstGeom prst="rect">
            <a:avLst/>
          </a:prstGeom>
        </p:spPr>
      </p:pic>
    </p:spTree>
    <p:extLst>
      <p:ext uri="{BB962C8B-B14F-4D97-AF65-F5344CB8AC3E}">
        <p14:creationId xmlns:p14="http://schemas.microsoft.com/office/powerpoint/2010/main" val="41908622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118841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spTree>
    <p:extLst>
      <p:ext uri="{BB962C8B-B14F-4D97-AF65-F5344CB8AC3E}">
        <p14:creationId xmlns:p14="http://schemas.microsoft.com/office/powerpoint/2010/main" val="19251160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261845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96893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540831" y="3810125"/>
            <a:ext cx="32555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205693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247587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spTree>
    <p:extLst>
      <p:ext uri="{BB962C8B-B14F-4D97-AF65-F5344CB8AC3E}">
        <p14:creationId xmlns:p14="http://schemas.microsoft.com/office/powerpoint/2010/main" val="41427248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8" y="48672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spTree>
    <p:extLst>
      <p:ext uri="{BB962C8B-B14F-4D97-AF65-F5344CB8AC3E}">
        <p14:creationId xmlns:p14="http://schemas.microsoft.com/office/powerpoint/2010/main" val="191298626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DC94AF60-076C-4963-B06F-C2B9CF3C9952}"/>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334745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30" name="Straight Arrow Connector 29">
            <a:extLst>
              <a:ext uri="{FF2B5EF4-FFF2-40B4-BE49-F238E27FC236}">
                <a16:creationId xmlns:a16="http://schemas.microsoft.com/office/drawing/2014/main" id="{4399F1F2-CEAE-4377-86AA-6EB3780FAADF}"/>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C04F6B3-6322-4209-90D9-EE52896384D8}"/>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 name="Rectangle: Rounded Corners 3">
            <a:extLst>
              <a:ext uri="{FF2B5EF4-FFF2-40B4-BE49-F238E27FC236}">
                <a16:creationId xmlns:a16="http://schemas.microsoft.com/office/drawing/2014/main" id="{82907489-53D0-40F6-9D40-72D3A5F3BD2E}"/>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5171703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Agenda:</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Standard error template</a:t>
            </a:r>
          </a:p>
          <a:p>
            <a:pPr>
              <a:buClrTx/>
            </a:pPr>
            <a:r>
              <a:rPr lang="en-GB" sz="4000" dirty="0">
                <a:solidFill>
                  <a:schemeClr val="bg1"/>
                </a:solidFill>
              </a:rPr>
              <a:t>What’s wrong with it?</a:t>
            </a:r>
          </a:p>
          <a:p>
            <a:pPr>
              <a:buClrTx/>
            </a:pPr>
            <a:r>
              <a:rPr lang="en-GB" sz="4000" dirty="0">
                <a:solidFill>
                  <a:schemeClr val="bg1"/>
                </a:solidFill>
              </a:rPr>
              <a:t>How to fix it?</a:t>
            </a:r>
          </a:p>
        </p:txBody>
      </p:sp>
    </p:spTree>
    <p:extLst>
      <p:ext uri="{BB962C8B-B14F-4D97-AF65-F5344CB8AC3E}">
        <p14:creationId xmlns:p14="http://schemas.microsoft.com/office/powerpoint/2010/main" val="159570517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1030352" y="4691491"/>
            <a:ext cx="450000" cy="450000"/>
          </a:xfrm>
          <a:prstGeom prst="rect">
            <a:avLst/>
          </a:prstGeom>
        </p:spPr>
      </p:pic>
      <p:cxnSp>
        <p:nvCxnSpPr>
          <p:cNvPr id="32" name="Straight Arrow Connector 31">
            <a:extLst>
              <a:ext uri="{FF2B5EF4-FFF2-40B4-BE49-F238E27FC236}">
                <a16:creationId xmlns:a16="http://schemas.microsoft.com/office/drawing/2014/main" id="{A771B3AC-3E82-4085-8414-12EA2D1CEC51}"/>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170685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1577FBB5-D37C-4AD7-96F7-7567E896446D}"/>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156115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9" name="Straight Arrow Connector 28">
            <a:extLst>
              <a:ext uri="{FF2B5EF4-FFF2-40B4-BE49-F238E27FC236}">
                <a16:creationId xmlns:a16="http://schemas.microsoft.com/office/drawing/2014/main" id="{3617A987-2C2D-4787-AF71-C9A1E5EEBD90}"/>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30A8AD35-1456-4327-9C54-CE6A8A7DDE4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615736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118626" y="6422868"/>
            <a:ext cx="3677709"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31" name="Graphic 30" descr="Close with solid fill">
            <a:extLst>
              <a:ext uri="{FF2B5EF4-FFF2-40B4-BE49-F238E27FC236}">
                <a16:creationId xmlns:a16="http://schemas.microsoft.com/office/drawing/2014/main" id="{4EE35C45-62AB-438C-A98A-ED4CBBEBA4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40005382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576945" y="6032728"/>
            <a:ext cx="244674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sp>
        <p:nvSpPr>
          <p:cNvPr id="28" name="Rectangle: Rounded Corners 27">
            <a:extLst>
              <a:ext uri="{FF2B5EF4-FFF2-40B4-BE49-F238E27FC236}">
                <a16:creationId xmlns:a16="http://schemas.microsoft.com/office/drawing/2014/main" id="{831CEFC0-CB1F-415C-BC54-26C097AAB37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62D092F6-1594-4E7C-8590-EE5BA02963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6694158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576945" y="6032728"/>
            <a:ext cx="244674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sp>
        <p:nvSpPr>
          <p:cNvPr id="28" name="Rectangle: Rounded Corners 27">
            <a:extLst>
              <a:ext uri="{FF2B5EF4-FFF2-40B4-BE49-F238E27FC236}">
                <a16:creationId xmlns:a16="http://schemas.microsoft.com/office/drawing/2014/main" id="{831CEFC0-CB1F-415C-BC54-26C097AAB37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7B7AF792-92BF-481B-B120-51E30D2227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31371021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91766437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3" y="2999200"/>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2" y="3419064"/>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067632" y="4293000"/>
            <a:ext cx="450000" cy="450000"/>
          </a:xfrm>
          <a:prstGeom prst="rect">
            <a:avLst/>
          </a:prstGeom>
        </p:spPr>
      </p:pic>
      <p:pic>
        <p:nvPicPr>
          <p:cNvPr id="8" name="Picture 7">
            <a:extLst>
              <a:ext uri="{FF2B5EF4-FFF2-40B4-BE49-F238E27FC236}">
                <a16:creationId xmlns:a16="http://schemas.microsoft.com/office/drawing/2014/main" id="{77BDCD47-6F41-4681-AD10-842A08C34AF9}"/>
              </a:ext>
            </a:extLst>
          </p:cNvPr>
          <p:cNvPicPr>
            <a:picLocks noChangeAspect="1"/>
          </p:cNvPicPr>
          <p:nvPr/>
        </p:nvPicPr>
        <p:blipFill>
          <a:blip r:embed="rId8"/>
          <a:stretch>
            <a:fillRect/>
          </a:stretch>
        </p:blipFill>
        <p:spPr>
          <a:xfrm>
            <a:off x="452427" y="1458000"/>
            <a:ext cx="4356922" cy="5400000"/>
          </a:xfrm>
          <a:prstGeom prst="rect">
            <a:avLst/>
          </a:prstGeom>
        </p:spPr>
      </p:pic>
    </p:spTree>
    <p:extLst>
      <p:ext uri="{BB962C8B-B14F-4D97-AF65-F5344CB8AC3E}">
        <p14:creationId xmlns:p14="http://schemas.microsoft.com/office/powerpoint/2010/main" val="1975664836"/>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pic>
        <p:nvPicPr>
          <p:cNvPr id="4" name="Picture 3">
            <a:extLst>
              <a:ext uri="{FF2B5EF4-FFF2-40B4-BE49-F238E27FC236}">
                <a16:creationId xmlns:a16="http://schemas.microsoft.com/office/drawing/2014/main" id="{7E7C3BA2-5289-413D-B34E-B5EAAEB38C62}"/>
              </a:ext>
            </a:extLst>
          </p:cNvPr>
          <p:cNvPicPr>
            <a:picLocks noChangeAspect="1"/>
          </p:cNvPicPr>
          <p:nvPr/>
        </p:nvPicPr>
        <p:blipFill>
          <a:blip r:embed="rId4"/>
          <a:stretch>
            <a:fillRect/>
          </a:stretch>
        </p:blipFill>
        <p:spPr>
          <a:xfrm>
            <a:off x="448733" y="1466467"/>
            <a:ext cx="6296070" cy="5400000"/>
          </a:xfrm>
          <a:prstGeom prst="rect">
            <a:avLst/>
          </a:prstGeom>
        </p:spPr>
      </p:pic>
    </p:spTree>
    <p:extLst>
      <p:ext uri="{BB962C8B-B14F-4D97-AF65-F5344CB8AC3E}">
        <p14:creationId xmlns:p14="http://schemas.microsoft.com/office/powerpoint/2010/main" val="3201472621"/>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Do not name the transaction</a:t>
            </a:r>
          </a:p>
          <a:p>
            <a:pPr lvl="1">
              <a:buClrTx/>
            </a:pPr>
            <a:r>
              <a:rPr lang="en-GB" sz="3800" dirty="0">
                <a:solidFill>
                  <a:schemeClr val="bg1"/>
                </a:solidFill>
              </a:rPr>
              <a:t>Can only name outer transaction</a:t>
            </a:r>
          </a:p>
          <a:p>
            <a:pPr lvl="1">
              <a:buClrTx/>
            </a:pPr>
            <a:r>
              <a:rPr lang="en-GB" sz="3800" dirty="0">
                <a:solidFill>
                  <a:schemeClr val="bg1"/>
                </a:solidFill>
              </a:rPr>
              <a:t>ROLLBACK will still roll back everything</a:t>
            </a:r>
          </a:p>
        </p:txBody>
      </p:sp>
    </p:spTree>
    <p:extLst>
      <p:ext uri="{BB962C8B-B14F-4D97-AF65-F5344CB8AC3E}">
        <p14:creationId xmlns:p14="http://schemas.microsoft.com/office/powerpoint/2010/main" val="22202506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7" name="Picture 6">
            <a:extLst>
              <a:ext uri="{FF2B5EF4-FFF2-40B4-BE49-F238E27FC236}">
                <a16:creationId xmlns:a16="http://schemas.microsoft.com/office/drawing/2014/main" id="{0BFBC5A2-6B3D-4628-A433-68292D002BBB}"/>
              </a:ext>
            </a:extLst>
          </p:cNvPr>
          <p:cNvPicPr>
            <a:picLocks noChangeAspect="1"/>
          </p:cNvPicPr>
          <p:nvPr/>
        </p:nvPicPr>
        <p:blipFill>
          <a:blip r:embed="rId3"/>
          <a:stretch>
            <a:fillRect/>
          </a:stretch>
        </p:blipFill>
        <p:spPr>
          <a:xfrm>
            <a:off x="448733" y="1447045"/>
            <a:ext cx="5352464" cy="5400000"/>
          </a:xfrm>
          <a:prstGeom prst="rect">
            <a:avLst/>
          </a:prstGeom>
        </p:spPr>
      </p:pic>
    </p:spTree>
    <p:extLst>
      <p:ext uri="{BB962C8B-B14F-4D97-AF65-F5344CB8AC3E}">
        <p14:creationId xmlns:p14="http://schemas.microsoft.com/office/powerpoint/2010/main" val="287238202"/>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Warning!</a:t>
            </a:r>
          </a:p>
          <a:p>
            <a:pPr lvl="1">
              <a:buClrTx/>
            </a:pPr>
            <a:r>
              <a:rPr lang="en-GB" sz="3600" dirty="0">
                <a:solidFill>
                  <a:schemeClr val="bg1"/>
                </a:solidFill>
              </a:rPr>
              <a:t>ROLLBACK to save point does not affect transaction count</a:t>
            </a:r>
          </a:p>
          <a:p>
            <a:pPr lvl="1">
              <a:buClrTx/>
            </a:pPr>
            <a:r>
              <a:rPr lang="en-GB" sz="3600" dirty="0">
                <a:solidFill>
                  <a:schemeClr val="bg1"/>
                </a:solidFill>
              </a:rPr>
              <a:t>BEGIN&gt;SAVE X&gt;BEGIN&gt;ROLLBACK X</a:t>
            </a:r>
          </a:p>
          <a:p>
            <a:pPr lvl="2">
              <a:buClrTx/>
            </a:pPr>
            <a:r>
              <a:rPr lang="en-GB" sz="3400" dirty="0">
                <a:solidFill>
                  <a:schemeClr val="bg1"/>
                </a:solidFill>
              </a:rPr>
              <a:t>Transaction Count = 2</a:t>
            </a:r>
          </a:p>
        </p:txBody>
      </p:sp>
    </p:spTree>
    <p:extLst>
      <p:ext uri="{BB962C8B-B14F-4D97-AF65-F5344CB8AC3E}">
        <p14:creationId xmlns:p14="http://schemas.microsoft.com/office/powerpoint/2010/main" val="91156294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Any Questions?</a:t>
            </a:r>
            <a:br>
              <a:rPr lang="en-GB" dirty="0">
                <a:solidFill>
                  <a:schemeClr val="bg1"/>
                </a:solidFill>
              </a:rPr>
            </a:br>
            <a:endParaRPr lang="en-GB" dirty="0">
              <a:solidFill>
                <a:schemeClr val="bg1"/>
              </a:solidFill>
            </a:endParaRPr>
          </a:p>
        </p:txBody>
      </p:sp>
      <p:sp>
        <p:nvSpPr>
          <p:cNvPr id="17" name="TextBox 16">
            <a:extLst>
              <a:ext uri="{FF2B5EF4-FFF2-40B4-BE49-F238E27FC236}">
                <a16:creationId xmlns:a16="http://schemas.microsoft.com/office/drawing/2014/main" id="{297E9590-76D7-4EB2-97DF-AEE2F792341E}"/>
              </a:ext>
            </a:extLst>
          </p:cNvPr>
          <p:cNvSpPr txBox="1"/>
          <p:nvPr/>
        </p:nvSpPr>
        <p:spPr>
          <a:xfrm>
            <a:off x="677334" y="2154972"/>
            <a:ext cx="11087101" cy="4093428"/>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Please get in touch</a:t>
            </a:r>
          </a:p>
        </p:txBody>
      </p:sp>
    </p:spTree>
    <p:extLst>
      <p:ext uri="{BB962C8B-B14F-4D97-AF65-F5344CB8AC3E}">
        <p14:creationId xmlns:p14="http://schemas.microsoft.com/office/powerpoint/2010/main" val="41708573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11348720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885705" y="2814452"/>
            <a:ext cx="384466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spTree>
    <p:extLst>
      <p:ext uri="{BB962C8B-B14F-4D97-AF65-F5344CB8AC3E}">
        <p14:creationId xmlns:p14="http://schemas.microsoft.com/office/powerpoint/2010/main" val="6550131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289465" y="3301340"/>
            <a:ext cx="344090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spTree>
    <p:extLst>
      <p:ext uri="{BB962C8B-B14F-4D97-AF65-F5344CB8AC3E}">
        <p14:creationId xmlns:p14="http://schemas.microsoft.com/office/powerpoint/2010/main" val="21179451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3717039"/>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2039"/>
            <a:ext cx="450000" cy="450000"/>
          </a:xfrm>
          <a:prstGeom prst="rect">
            <a:avLst/>
          </a:prstGeom>
        </p:spPr>
      </p:pic>
    </p:spTree>
    <p:extLst>
      <p:ext uri="{BB962C8B-B14F-4D97-AF65-F5344CB8AC3E}">
        <p14:creationId xmlns:p14="http://schemas.microsoft.com/office/powerpoint/2010/main" val="16731126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4215803"/>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591239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M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Words>
  <Application>Microsoft Office PowerPoint</Application>
  <PresentationFormat>Widescreen</PresentationFormat>
  <Paragraphs>225</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Trebuchet MS</vt:lpstr>
      <vt:lpstr>Wingdings 3</vt:lpstr>
      <vt:lpstr>Facet</vt:lpstr>
      <vt:lpstr>PowerPoint Presentation</vt:lpstr>
      <vt:lpstr>PowerPoint Presentation</vt:lpstr>
      <vt:lpstr>Agenda:</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solution?</vt:lpstr>
      <vt:lpstr>What’s the solution?</vt:lpstr>
      <vt:lpstr>What’s the solution?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Johnson</dc:creator>
  <cp:lastModifiedBy>Chris Johnson</cp:lastModifiedBy>
  <cp:revision>12</cp:revision>
  <dcterms:created xsi:type="dcterms:W3CDTF">2021-06-10T06:35:10Z</dcterms:created>
  <dcterms:modified xsi:type="dcterms:W3CDTF">2021-06-10T08:15:22Z</dcterms:modified>
</cp:coreProperties>
</file>