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9" r:id="rId2"/>
    <p:sldId id="394" r:id="rId3"/>
    <p:sldId id="395" r:id="rId4"/>
    <p:sldId id="396" r:id="rId5"/>
    <p:sldId id="399" r:id="rId6"/>
    <p:sldId id="398"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8" r:id="rId25"/>
    <p:sldId id="417" r:id="rId26"/>
    <p:sldId id="419" r:id="rId27"/>
    <p:sldId id="420" r:id="rId28"/>
    <p:sldId id="422" r:id="rId29"/>
    <p:sldId id="421" r:id="rId30"/>
    <p:sldId id="423" r:id="rId31"/>
    <p:sldId id="424" r:id="rId32"/>
    <p:sldId id="425" r:id="rId33"/>
    <p:sldId id="426" r:id="rId34"/>
    <p:sldId id="428" r:id="rId35"/>
    <p:sldId id="435" r:id="rId36"/>
    <p:sldId id="429" r:id="rId37"/>
    <p:sldId id="430" r:id="rId38"/>
    <p:sldId id="438" r:id="rId39"/>
    <p:sldId id="439" r:id="rId40"/>
    <p:sldId id="431" r:id="rId41"/>
    <p:sldId id="434" r:id="rId42"/>
    <p:sldId id="433" r:id="rId43"/>
    <p:sldId id="39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568" autoAdjust="0"/>
  </p:normalViewPr>
  <p:slideViewPr>
    <p:cSldViewPr snapToGrid="0">
      <p:cViewPr varScale="1">
        <p:scale>
          <a:sx n="81" d="100"/>
          <a:sy n="81" d="100"/>
        </p:scale>
        <p:origin x="102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95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ADBC2-9F7D-4CFB-8B6D-C795FAA94740}" type="datetimeFigureOut">
              <a:rPr lang="en-GB" smtClean="0"/>
              <a:t>10/06/2021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FEB70-19FF-4342-A4BA-D3B943460877}" type="slidenum">
              <a:rPr lang="en-GB" smtClean="0"/>
              <a:t>‹#›</a:t>
            </a:fld>
            <a:endParaRPr lang="en-GB"/>
          </a:p>
        </p:txBody>
      </p:sp>
    </p:spTree>
    <p:extLst>
      <p:ext uri="{BB962C8B-B14F-4D97-AF65-F5344CB8AC3E}">
        <p14:creationId xmlns:p14="http://schemas.microsoft.com/office/powerpoint/2010/main" val="1400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Breathe!!</a:t>
            </a:r>
          </a:p>
          <a:p>
            <a:endParaRPr lang="en-GB" dirty="0"/>
          </a:p>
          <a:p>
            <a:r>
              <a:rPr lang="en-GB" dirty="0"/>
              <a:t>Thanks for the introduction, and thanks to the team for organising the conference</a:t>
            </a:r>
          </a:p>
          <a:p>
            <a:endParaRPr lang="en-GB" dirty="0"/>
          </a:p>
          <a:p>
            <a:r>
              <a:rPr lang="en-GB" dirty="0"/>
              <a:t>Welcome to my session on error handling, and how you need to look outside of the immediate object you are coding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93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jump to the catch block…</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726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roll back the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109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reverses the create mailing…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508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sets the transaction count back to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463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throw the error to whatever called this stored proc, so it can decide what to do next.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692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all great, right?</a:t>
            </a:r>
          </a:p>
          <a:p>
            <a:endParaRPr lang="en-US" dirty="0"/>
          </a:p>
          <a:p>
            <a:r>
              <a:rPr lang="en-US" dirty="0"/>
              <a:t>Well, yes, if we just look at this object.</a:t>
            </a:r>
          </a:p>
          <a:p>
            <a:endParaRPr lang="en-US" dirty="0"/>
          </a:p>
          <a:p>
            <a:r>
              <a:rPr lang="en-US" dirty="0"/>
              <a:t>But what if we zoom out and look at the system as a whole…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668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procedures in our system, and some of them call each other.</a:t>
            </a:r>
          </a:p>
          <a:p>
            <a:endParaRPr lang="en-US" dirty="0"/>
          </a:p>
          <a:p>
            <a:r>
              <a:rPr lang="en-US" dirty="0"/>
              <a:t>Let’s take a look at another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962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 creates a new customer. It creates the customer, and the account, and if the account type warrants it, it also creates the welcome mailer using the proc we were just looking at</a:t>
            </a:r>
          </a:p>
          <a:p>
            <a:endParaRPr lang="en-US" dirty="0"/>
          </a:p>
          <a:p>
            <a:r>
              <a:rPr lang="en-US" dirty="0"/>
              <a:t>We can clean it up the same was as we did previously..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635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we can step through it like we did before…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204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transaction count of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7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launch into this properly, a bit about me</a:t>
            </a:r>
          </a:p>
          <a:p>
            <a:endParaRPr lang="en-GB" dirty="0"/>
          </a:p>
          <a:p>
            <a:r>
              <a:rPr lang="en-US" dirty="0"/>
              <a:t>These are my contact details, contact me, I’m happy to help</a:t>
            </a:r>
          </a:p>
          <a:p>
            <a:endParaRPr lang="en-US" dirty="0"/>
          </a:p>
          <a:p>
            <a:r>
              <a:rPr lang="en-US" dirty="0"/>
              <a:t>My name’s Chris and I’ve been a SQL dev for 15 years, and most of the companies I’ve worked for have a standard error handling template for stored procedures.</a:t>
            </a:r>
          </a:p>
          <a:p>
            <a:endParaRPr lang="en-US" dirty="0"/>
          </a:p>
          <a:p>
            <a:r>
              <a:rPr lang="en-US" dirty="0"/>
              <a:t>Every company has had a variation on the same core idea, and they all have the same flaw, so today..</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8276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the transaction and the count ticks up to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657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the customer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165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create the account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0331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start to execute the </a:t>
            </a:r>
            <a:r>
              <a:rPr lang="en-US" dirty="0" err="1"/>
              <a:t>CreateWelcomeMailer</a:t>
            </a:r>
            <a:r>
              <a:rPr lang="en-US" dirty="0"/>
              <a: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034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start to execute the </a:t>
            </a:r>
            <a:r>
              <a:rPr lang="en-US" dirty="0" err="1"/>
              <a:t>CreateWelcomeMailer</a:t>
            </a:r>
            <a:r>
              <a:rPr lang="en-US" dirty="0"/>
              <a:t> proc…</a:t>
            </a:r>
          </a:p>
          <a:p>
            <a:endParaRPr lang="en-US" dirty="0"/>
          </a:p>
          <a:p>
            <a:r>
              <a:rPr lang="en-US" dirty="0"/>
              <a:t>So let’s step through that as well…</a:t>
            </a:r>
          </a:p>
          <a:p>
            <a:endParaRPr lang="en-US" dirty="0"/>
          </a:p>
          <a:p>
            <a:r>
              <a:rPr lang="en-US" dirty="0"/>
              <a:t>And start with declaring the variables…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270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dirty="0"/>
              <a:t>transaction count gets set to 2…</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109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the mailer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44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voucher create fails again…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3493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skip to the catch block, and start the rollback, but this time we don’t stop at this procedure…</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755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once it’s rolled back the transaction count is still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219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go through the standard error template, what’s wrong with it, and how we can fix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265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rollback keeps going into the parent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446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rollback keeps going into the parent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738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stops here, when the transaction count hits 0, but even then we aren’t done…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285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throw throws the error to the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8587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parent proc switches to the catch block, and tries to roll back…</a:t>
            </a:r>
          </a:p>
          <a:p>
            <a:endParaRPr lang="en-US" dirty="0"/>
          </a:p>
          <a:p>
            <a:r>
              <a:rPr lang="en-US" dirty="0"/>
              <a:t>But there is no active transaction, so the rollback errors…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2087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caller will now see two errors, that one followed by the actual error. Now the caller has to be set up to handle both or you will lose the actual error. If the caller runs a THROW it will only throw the first error.</a:t>
            </a:r>
          </a:p>
          <a:p>
            <a:endParaRPr lang="en-US" dirty="0"/>
          </a:p>
          <a:p>
            <a:r>
              <a:rPr lang="en-US" dirty="0"/>
              <a:t>Also, what if the parent proc doesn’t want to fail if the child proc fails, what if the parent proc is doing something else like…</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8743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caller is going to see is an error about how the rollback failed, they’re not going to see what caused the </a:t>
            </a:r>
            <a:r>
              <a:rPr lang="en-US" dirty="0" err="1"/>
              <a:t>CreateVoucher</a:t>
            </a:r>
            <a:r>
              <a:rPr lang="en-US" dirty="0"/>
              <a:t> proc to fail.</a:t>
            </a:r>
          </a:p>
          <a:p>
            <a:endParaRPr lang="en-US" dirty="0"/>
          </a:p>
          <a:p>
            <a:r>
              <a:rPr lang="en-US" dirty="0"/>
              <a:t>Also, what if the parent proc doesn’t want to fail if the child proc fails, what if the parent proc is doing something else like…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419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where we know that procedure fails a lot due to deadlocking issues. So we’ve coded something in to try it 3 times, and if it still fails we have a flag against the customer to say if the welcome voucher has been sent or not. This way we can still create the customer, and every day we can check which customers don’t have a welcome voucher and manually send one. Bit of a hack, but it gets the job done, except that on the first failure to create the welcome mailer we also roll back the customer creation in this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771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where we know that procedure fails a lot due to deadlocking issues. So we’ve coded something in to try it 3 times, and if it still fails we have a flag against the customer to say if the welcome voucher has been sent or not. This way we can still create the customer, and every day we can check which customers don’t have a welcome voucher and manually send one. Bit of a hack, but it gets the job done, except that on the first failure to create the welcome mailer we also roll back the customer creation in this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8226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where we know that procedure fails a lot due to deadlocking issues. So we’ve coded something in to try it 3 times, and if it still fails we have a flag against the customer to say if the welcome voucher has been sent or not. This way we can still create the customer, and every day we can check which customers don’t have a welcome voucher and manually send one. Bit of a hack, but it gets the job done, except that on the first failure to create the welcome mailer we also roll back the customer creation in this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90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standard error handling template, using try catch blocks and transactions. The idea is if something fails you roll everything back so you don’t have half a proc complete.</a:t>
            </a:r>
          </a:p>
          <a:p>
            <a:endParaRPr lang="en-US" dirty="0"/>
          </a:p>
          <a:p>
            <a:r>
              <a:rPr lang="en-US" dirty="0"/>
              <a:t>#This stored proc creates a welcome mailer. To do this it creates a mailing, and then creates a welcome voucher attached to the mailing.</a:t>
            </a:r>
          </a:p>
          <a:p>
            <a:endParaRPr lang="en-US" dirty="0"/>
          </a:p>
          <a:p>
            <a:r>
              <a:rPr lang="en-US" dirty="0"/>
              <a:t>We don’t want to have only the mailer with no voucher so we decide to use the standard error handling template here.</a:t>
            </a:r>
          </a:p>
          <a:p>
            <a:endParaRPr lang="en-US" dirty="0"/>
          </a:p>
          <a:p>
            <a:r>
              <a:rPr lang="en-US" dirty="0"/>
              <a:t>We’re going to step through and see exactly how that works, and to make it a bit easier to follow as the text is a little small, let’s collapse some parts of the code…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196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 a pattern like this instead</a:t>
            </a:r>
          </a:p>
          <a:p>
            <a:endParaRPr lang="en-US" dirty="0"/>
          </a:p>
          <a:p>
            <a:r>
              <a:rPr lang="en-US" dirty="0"/>
              <a:t>At the start of a proc, create a named save point immediately after creating the transaction, I like to use a sequence object converted to a varchar, but you can come up with any way to create a random name</a:t>
            </a:r>
          </a:p>
          <a:p>
            <a:endParaRPr lang="en-US" dirty="0"/>
          </a:p>
          <a:p>
            <a:r>
              <a:rPr lang="en-US" dirty="0"/>
              <a:t>If there’s an issue, roll back to that save point</a:t>
            </a:r>
          </a:p>
          <a:p>
            <a:endParaRPr lang="en-US" dirty="0"/>
          </a:p>
          <a:p>
            <a:r>
              <a:rPr lang="en-US" dirty="0"/>
              <a:t>You will still have an open transaction so you need to run a commit, but you will only be committing that empty space between the begin and the save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02130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warning here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532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only nae outer transactions when using nested transactions</a:t>
            </a:r>
          </a:p>
          <a:p>
            <a:endParaRPr lang="en-US" dirty="0"/>
          </a:p>
          <a:p>
            <a:r>
              <a:rPr lang="en-US" dirty="0"/>
              <a:t>Rollback will fail if you try to roll back using a name that does not exist as either an outer transaction or a </a:t>
            </a:r>
            <a:r>
              <a:rPr lang="en-US" dirty="0" err="1"/>
              <a:t>savepoint</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8500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Ben and William for organising the event</a:t>
            </a:r>
          </a:p>
          <a:p>
            <a:endParaRPr lang="en-GB" dirty="0"/>
          </a:p>
          <a:p>
            <a:r>
              <a:rPr lang="en-GB" dirty="0"/>
              <a:t>And to all the hard-working volunteers behind the scenes</a:t>
            </a:r>
          </a:p>
          <a:p>
            <a:endParaRPr lang="en-GB" dirty="0"/>
          </a:p>
          <a:p>
            <a:r>
              <a:rPr lang="en-GB" dirty="0"/>
              <a:t>Thank you all for listening</a:t>
            </a:r>
          </a:p>
          <a:p>
            <a:endParaRPr lang="en-GB" dirty="0"/>
          </a:p>
          <a:p>
            <a:r>
              <a:rPr lang="en-GB" dirty="0"/>
              <a:t>Contact details are on the screen, reach out if you have any further questions, and I hope this has been useful.</a:t>
            </a:r>
          </a:p>
          <a:p>
            <a:endParaRPr lang="en-GB" dirty="0"/>
          </a:p>
          <a:p>
            <a:r>
              <a:rPr lang="en-GB" dirty="0"/>
              <a:t>Have a great weekend and hopefully we’ll all be back to doing this in person sometime soon.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9865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bit better.</a:t>
            </a:r>
          </a:p>
          <a:p>
            <a:endParaRPr lang="en-US" dirty="0"/>
          </a:p>
          <a:p>
            <a:r>
              <a:rPr lang="en-US" dirty="0"/>
              <a:t>So, let’s see what happens if we execute this…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777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declare the variables we need, and at this point the transaction count is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098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the transaction, and the transaction count ticks up to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961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execute the create mailing stored proc…</a:t>
            </a:r>
          </a:p>
          <a:p>
            <a:endParaRPr lang="en-US" dirty="0"/>
          </a:p>
          <a:p>
            <a:r>
              <a:rPr lang="en-US" dirty="0"/>
              <a:t>And it succeeds…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31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execute the create voucher stored proc…</a:t>
            </a:r>
          </a:p>
          <a:p>
            <a:endParaRPr lang="en-US" dirty="0"/>
          </a:p>
          <a:p>
            <a:r>
              <a:rPr lang="en-US" dirty="0"/>
              <a:t>And it fails…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77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878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85298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994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930284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2800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04819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246593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98945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419751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57252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71177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2D07A-32B3-4524-A475-C94BBDB64196}" type="datetimeFigureOut">
              <a:rPr lang="en-GB" smtClean="0"/>
              <a:t>10/06/2021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25422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2D07A-32B3-4524-A475-C94BBDB64196}" type="datetimeFigureOut">
              <a:rPr lang="en-GB" smtClean="0"/>
              <a:t>10/06/2021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65775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2D07A-32B3-4524-A475-C94BBDB64196}" type="datetimeFigureOut">
              <a:rPr lang="en-GB" smtClean="0"/>
              <a:t>10/06/2021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39376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63797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51621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72D07A-32B3-4524-A475-C94BBDB64196}" type="datetimeFigureOut">
              <a:rPr lang="en-GB" smtClean="0"/>
              <a:t>10/06/2021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5E39C7-636C-417F-A5D2-9254CC702797}" type="slidenum">
              <a:rPr lang="en-GB" smtClean="0"/>
              <a:t>‹#›</a:t>
            </a:fld>
            <a:endParaRPr lang="en-GB"/>
          </a:p>
        </p:txBody>
      </p:sp>
    </p:spTree>
    <p:extLst>
      <p:ext uri="{BB962C8B-B14F-4D97-AF65-F5344CB8AC3E}">
        <p14:creationId xmlns:p14="http://schemas.microsoft.com/office/powerpoint/2010/main" val="3312936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5.png"/><Relationship Id="rId9"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5.png"/><Relationship Id="rId9"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20.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19.svg"/><Relationship Id="rId4" Type="http://schemas.openxmlformats.org/officeDocument/2006/relationships/image" Target="../media/image15.png"/><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0.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sv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20.svg"/></Relationships>
</file>

<file path=ppt/slides/_rels/slide3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0.sv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Subtitle 2">
            <a:extLst>
              <a:ext uri="{FF2B5EF4-FFF2-40B4-BE49-F238E27FC236}">
                <a16:creationId xmlns:a16="http://schemas.microsoft.com/office/drawing/2014/main" id="{60007E92-B885-4F9B-A565-74E09718EAB9}"/>
              </a:ext>
            </a:extLst>
          </p:cNvPr>
          <p:cNvSpPr txBox="1">
            <a:spLocks/>
          </p:cNvSpPr>
          <p:nvPr/>
        </p:nvSpPr>
        <p:spPr>
          <a:xfrm>
            <a:off x="1507067" y="4050833"/>
            <a:ext cx="7766936" cy="12768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Think outside the object</a:t>
            </a:r>
          </a:p>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Chris Johnson</a:t>
            </a:r>
          </a:p>
        </p:txBody>
      </p:sp>
      <p:sp>
        <p:nvSpPr>
          <p:cNvPr id="21" name="Title 1">
            <a:extLst>
              <a:ext uri="{FF2B5EF4-FFF2-40B4-BE49-F238E27FC236}">
                <a16:creationId xmlns:a16="http://schemas.microsoft.com/office/drawing/2014/main" id="{E8966A96-DB6A-4899-BB00-ABC9C40E367B}"/>
              </a:ext>
            </a:extLst>
          </p:cNvPr>
          <p:cNvSpPr txBox="1">
            <a:spLocks/>
          </p:cNvSpPr>
          <p:nvPr/>
        </p:nvSpPr>
        <p:spPr>
          <a:xfrm>
            <a:off x="1507067" y="2129589"/>
            <a:ext cx="7766936" cy="192124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black"/>
                </a:solidFill>
                <a:effectLst/>
                <a:uLnTx/>
                <a:uFillTx/>
                <a:latin typeface="Trebuchet MS" panose="020B0603020202020204"/>
                <a:ea typeface="+mj-ea"/>
                <a:cs typeface="+mj-cs"/>
              </a:rPr>
              <a:t>Error Handling</a:t>
            </a:r>
          </a:p>
        </p:txBody>
      </p:sp>
    </p:spTree>
    <p:extLst>
      <p:ext uri="{BB962C8B-B14F-4D97-AF65-F5344CB8AC3E}">
        <p14:creationId xmlns:p14="http://schemas.microsoft.com/office/powerpoint/2010/main" val="10648140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2030681" y="5355833"/>
            <a:ext cx="469968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68695844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221923827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cxnSp>
        <p:nvCxnSpPr>
          <p:cNvPr id="23" name="Straight Arrow Connector 22">
            <a:extLst>
              <a:ext uri="{FF2B5EF4-FFF2-40B4-BE49-F238E27FC236}">
                <a16:creationId xmlns:a16="http://schemas.microsoft.com/office/drawing/2014/main" id="{513B5C01-06DC-4697-98FA-955BAD3A69A4}"/>
              </a:ext>
            </a:extLst>
          </p:cNvPr>
          <p:cNvCxnSpPr>
            <a:cxnSpLocks/>
          </p:cNvCxnSpPr>
          <p:nvPr/>
        </p:nvCxnSpPr>
        <p:spPr>
          <a:xfrm flipH="1">
            <a:off x="5688280" y="3786311"/>
            <a:ext cx="104208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05291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cxnSp>
        <p:nvCxnSpPr>
          <p:cNvPr id="23" name="Straight Arrow Connector 22">
            <a:extLst>
              <a:ext uri="{FF2B5EF4-FFF2-40B4-BE49-F238E27FC236}">
                <a16:creationId xmlns:a16="http://schemas.microsoft.com/office/drawing/2014/main" id="{513B5C01-06DC-4697-98FA-955BAD3A69A4}"/>
              </a:ext>
            </a:extLst>
          </p:cNvPr>
          <p:cNvCxnSpPr>
            <a:cxnSpLocks/>
          </p:cNvCxnSpPr>
          <p:nvPr/>
        </p:nvCxnSpPr>
        <p:spPr>
          <a:xfrm flipH="1">
            <a:off x="3194462" y="3275672"/>
            <a:ext cx="353590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02535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1757547" y="6270233"/>
            <a:ext cx="4972818"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142501716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spTree>
    <p:extLst>
      <p:ext uri="{BB962C8B-B14F-4D97-AF65-F5344CB8AC3E}">
        <p14:creationId xmlns:p14="http://schemas.microsoft.com/office/powerpoint/2010/main" val="390018100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2525186"/>
            <a:ext cx="608171" cy="522814"/>
          </a:xfrm>
          <a:prstGeom prst="rect">
            <a:avLst/>
          </a:prstGeom>
        </p:spPr>
      </p:pic>
      <p:pic>
        <p:nvPicPr>
          <p:cNvPr id="4" name="Picture 3">
            <a:extLst>
              <a:ext uri="{FF2B5EF4-FFF2-40B4-BE49-F238E27FC236}">
                <a16:creationId xmlns:a16="http://schemas.microsoft.com/office/drawing/2014/main" id="{52247019-61E2-4A4C-88F3-056D549A983C}"/>
              </a:ext>
            </a:extLst>
          </p:cNvPr>
          <p:cNvPicPr>
            <a:picLocks noChangeAspect="1"/>
          </p:cNvPicPr>
          <p:nvPr/>
        </p:nvPicPr>
        <p:blipFill>
          <a:blip r:embed="rId4"/>
          <a:stretch>
            <a:fillRect/>
          </a:stretch>
        </p:blipFill>
        <p:spPr>
          <a:xfrm>
            <a:off x="448733" y="3397746"/>
            <a:ext cx="608171" cy="1104438"/>
          </a:xfrm>
          <a:prstGeom prst="rect">
            <a:avLst/>
          </a:prstGeom>
        </p:spPr>
      </p:pic>
      <p:pic>
        <p:nvPicPr>
          <p:cNvPr id="7" name="Picture 6">
            <a:extLst>
              <a:ext uri="{FF2B5EF4-FFF2-40B4-BE49-F238E27FC236}">
                <a16:creationId xmlns:a16="http://schemas.microsoft.com/office/drawing/2014/main" id="{9E336090-6555-4944-93CD-65C44EF8931B}"/>
              </a:ext>
            </a:extLst>
          </p:cNvPr>
          <p:cNvPicPr>
            <a:picLocks noChangeAspect="1"/>
          </p:cNvPicPr>
          <p:nvPr/>
        </p:nvPicPr>
        <p:blipFill>
          <a:blip r:embed="rId5"/>
          <a:stretch>
            <a:fillRect/>
          </a:stretch>
        </p:blipFill>
        <p:spPr>
          <a:xfrm>
            <a:off x="1487042" y="2525186"/>
            <a:ext cx="612788" cy="1210923"/>
          </a:xfrm>
          <a:prstGeom prst="rect">
            <a:avLst/>
          </a:prstGeom>
        </p:spPr>
      </p:pic>
      <p:pic>
        <p:nvPicPr>
          <p:cNvPr id="9" name="Picture 8">
            <a:extLst>
              <a:ext uri="{FF2B5EF4-FFF2-40B4-BE49-F238E27FC236}">
                <a16:creationId xmlns:a16="http://schemas.microsoft.com/office/drawing/2014/main" id="{D41C7CE4-8C46-4BCC-AFEA-B55559B2D9D0}"/>
              </a:ext>
            </a:extLst>
          </p:cNvPr>
          <p:cNvPicPr>
            <a:picLocks noChangeAspect="1"/>
          </p:cNvPicPr>
          <p:nvPr/>
        </p:nvPicPr>
        <p:blipFill>
          <a:blip r:embed="rId6"/>
          <a:stretch>
            <a:fillRect/>
          </a:stretch>
        </p:blipFill>
        <p:spPr>
          <a:xfrm>
            <a:off x="2529968" y="2525186"/>
            <a:ext cx="608171" cy="1126059"/>
          </a:xfrm>
          <a:prstGeom prst="rect">
            <a:avLst/>
          </a:prstGeom>
        </p:spPr>
      </p:pic>
      <p:pic>
        <p:nvPicPr>
          <p:cNvPr id="11" name="Picture 10">
            <a:extLst>
              <a:ext uri="{FF2B5EF4-FFF2-40B4-BE49-F238E27FC236}">
                <a16:creationId xmlns:a16="http://schemas.microsoft.com/office/drawing/2014/main" id="{9134F78B-6DE7-411D-BFC4-9A3D63C37904}"/>
              </a:ext>
            </a:extLst>
          </p:cNvPr>
          <p:cNvPicPr>
            <a:picLocks noChangeAspect="1"/>
          </p:cNvPicPr>
          <p:nvPr/>
        </p:nvPicPr>
        <p:blipFill>
          <a:blip r:embed="rId7"/>
          <a:stretch>
            <a:fillRect/>
          </a:stretch>
        </p:blipFill>
        <p:spPr>
          <a:xfrm>
            <a:off x="3572054" y="2520796"/>
            <a:ext cx="612576" cy="1160617"/>
          </a:xfrm>
          <a:prstGeom prst="rect">
            <a:avLst/>
          </a:prstGeom>
        </p:spPr>
      </p:pic>
      <p:pic>
        <p:nvPicPr>
          <p:cNvPr id="13" name="Picture 12">
            <a:extLst>
              <a:ext uri="{FF2B5EF4-FFF2-40B4-BE49-F238E27FC236}">
                <a16:creationId xmlns:a16="http://schemas.microsoft.com/office/drawing/2014/main" id="{603DB3C5-7AB6-4BAB-9C16-8F3C8CDAE92A}"/>
              </a:ext>
            </a:extLst>
          </p:cNvPr>
          <p:cNvPicPr>
            <a:picLocks noChangeAspect="1"/>
          </p:cNvPicPr>
          <p:nvPr/>
        </p:nvPicPr>
        <p:blipFill>
          <a:blip r:embed="rId8"/>
          <a:stretch>
            <a:fillRect/>
          </a:stretch>
        </p:blipFill>
        <p:spPr>
          <a:xfrm>
            <a:off x="4618545" y="2520796"/>
            <a:ext cx="608171" cy="1288532"/>
          </a:xfrm>
          <a:prstGeom prst="rect">
            <a:avLst/>
          </a:prstGeom>
        </p:spPr>
      </p:pic>
    </p:spTree>
    <p:extLst>
      <p:ext uri="{BB962C8B-B14F-4D97-AF65-F5344CB8AC3E}">
        <p14:creationId xmlns:p14="http://schemas.microsoft.com/office/powerpoint/2010/main" val="313598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4" name="Picture 3">
            <a:extLst>
              <a:ext uri="{FF2B5EF4-FFF2-40B4-BE49-F238E27FC236}">
                <a16:creationId xmlns:a16="http://schemas.microsoft.com/office/drawing/2014/main" id="{52247019-61E2-4A4C-88F3-056D549A983C}"/>
              </a:ext>
            </a:extLst>
          </p:cNvPr>
          <p:cNvPicPr>
            <a:picLocks noChangeAspect="1"/>
          </p:cNvPicPr>
          <p:nvPr/>
        </p:nvPicPr>
        <p:blipFill>
          <a:blip r:embed="rId3"/>
          <a:stretch>
            <a:fillRect/>
          </a:stretch>
        </p:blipFill>
        <p:spPr>
          <a:xfrm>
            <a:off x="448733" y="1458000"/>
            <a:ext cx="2973570" cy="5400000"/>
          </a:xfrm>
          <a:prstGeom prst="rect">
            <a:avLst/>
          </a:prstGeom>
        </p:spPr>
      </p:pic>
    </p:spTree>
    <p:extLst>
      <p:ext uri="{BB962C8B-B14F-4D97-AF65-F5344CB8AC3E}">
        <p14:creationId xmlns:p14="http://schemas.microsoft.com/office/powerpoint/2010/main" val="31515728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Tree>
    <p:extLst>
      <p:ext uri="{BB962C8B-B14F-4D97-AF65-F5344CB8AC3E}">
        <p14:creationId xmlns:p14="http://schemas.microsoft.com/office/powerpoint/2010/main" val="249257085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1805048" y="3032166"/>
            <a:ext cx="32186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55905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Title 1">
            <a:extLst>
              <a:ext uri="{FF2B5EF4-FFF2-40B4-BE49-F238E27FC236}">
                <a16:creationId xmlns:a16="http://schemas.microsoft.com/office/drawing/2014/main" id="{7961C77D-F4A6-4B0E-A310-DEE3C20B8107}"/>
              </a:ext>
            </a:extLst>
          </p:cNvPr>
          <p:cNvSpPr txBox="1">
            <a:spLocks/>
          </p:cNvSpPr>
          <p:nvPr/>
        </p:nvSpPr>
        <p:spPr>
          <a:xfrm>
            <a:off x="1601788" y="473097"/>
            <a:ext cx="3296782" cy="11752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5400" b="0" i="0" u="none" strike="noStrike" kern="1200" cap="none" spc="0" normalizeH="0" baseline="0" noProof="0" dirty="0">
                <a:ln>
                  <a:noFill/>
                </a:ln>
                <a:solidFill>
                  <a:prstClr val="black"/>
                </a:solidFill>
                <a:effectLst/>
                <a:uLnTx/>
                <a:uFillTx/>
                <a:latin typeface="Trebuchet MS" panose="020B0603020202020204"/>
                <a:ea typeface="+mj-ea"/>
                <a:cs typeface="+mj-cs"/>
              </a:rPr>
              <a:t>About Me</a:t>
            </a:r>
          </a:p>
        </p:txBody>
      </p:sp>
      <p:sp>
        <p:nvSpPr>
          <p:cNvPr id="21" name="TextBox 20">
            <a:extLst>
              <a:ext uri="{FF2B5EF4-FFF2-40B4-BE49-F238E27FC236}">
                <a16:creationId xmlns:a16="http://schemas.microsoft.com/office/drawing/2014/main" id="{8024037C-D349-4CC7-BA49-9330D76F6ED9}"/>
              </a:ext>
            </a:extLst>
          </p:cNvPr>
          <p:cNvSpPr txBox="1"/>
          <p:nvPr/>
        </p:nvSpPr>
        <p:spPr>
          <a:xfrm>
            <a:off x="1606548" y="2321183"/>
            <a:ext cx="10187512" cy="404726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Chris Johnson [he/him]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SQL developer since 2006</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Email: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extLst>
                    <a:ext uri="{A12FA001-AC4F-418D-AE19-62706E023703}">
                      <ahyp:hlinkClr xmlns:ahyp="http://schemas.microsoft.com/office/drawing/2018/hyperlinkcolor" val="tx"/>
                    </a:ext>
                  </a:extLst>
                </a:hlinkClick>
              </a:rPr>
              <a:t>chris.johnson.0120@gmail.com</a:t>
            </a:r>
            <a:endPar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Blog: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4">
                  <a:extLst>
                    <a:ext uri="{A12FA001-AC4F-418D-AE19-62706E023703}">
                      <ahyp:hlinkClr xmlns:ahyp="http://schemas.microsoft.com/office/drawing/2018/hyperlinkcolor" val="tx"/>
                    </a:ext>
                  </a:extLst>
                </a:hlinkClick>
              </a:rPr>
              <a:t>www.chrisjohnson120.com</a:t>
            </a:r>
            <a:endPar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GitHub: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5">
                  <a:extLst>
                    <a:ext uri="{A12FA001-AC4F-418D-AE19-62706E023703}">
                      <ahyp:hlinkClr xmlns:ahyp="http://schemas.microsoft.com/office/drawing/2018/hyperlinkcolor" val="tx"/>
                    </a:ext>
                  </a:extLst>
                </a:hlinkClick>
              </a:rPr>
              <a:t>https://github.com/ChrisJohnson0120</a:t>
            </a: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22" name="Picture 21" descr="A person standing in front of a mountain&#10;&#10;Description automatically generated">
            <a:extLst>
              <a:ext uri="{FF2B5EF4-FFF2-40B4-BE49-F238E27FC236}">
                <a16:creationId xmlns:a16="http://schemas.microsoft.com/office/drawing/2014/main" id="{B600C034-BEF5-45F5-825F-B388F898C06F}"/>
              </a:ext>
            </a:extLst>
          </p:cNvPr>
          <p:cNvPicPr>
            <a:picLocks noChangeAspect="1"/>
          </p:cNvPicPr>
          <p:nvPr/>
        </p:nvPicPr>
        <p:blipFill rotWithShape="1">
          <a:blip r:embed="rId6">
            <a:extLst>
              <a:ext uri="{28A0092B-C50C-407E-A947-70E740481C1C}">
                <a14:useLocalDpi xmlns:a14="http://schemas.microsoft.com/office/drawing/2010/main" val="0"/>
              </a:ext>
            </a:extLst>
          </a:blip>
          <a:srcRect l="16683" t="33926" r="46502" b="24614"/>
          <a:stretch/>
        </p:blipFill>
        <p:spPr>
          <a:xfrm>
            <a:off x="8299516" y="1275347"/>
            <a:ext cx="3015060" cy="2546758"/>
          </a:xfrm>
          <a:prstGeom prst="rect">
            <a:avLst/>
          </a:prstGeom>
        </p:spPr>
      </p:pic>
    </p:spTree>
    <p:extLst>
      <p:ext uri="{BB962C8B-B14F-4D97-AF65-F5344CB8AC3E}">
        <p14:creationId xmlns:p14="http://schemas.microsoft.com/office/powerpoint/2010/main" val="419086229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268187" y="3340925"/>
            <a:ext cx="275550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118841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370119" y="3681413"/>
            <a:ext cx="65357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spTree>
    <p:extLst>
      <p:ext uri="{BB962C8B-B14F-4D97-AF65-F5344CB8AC3E}">
        <p14:creationId xmlns:p14="http://schemas.microsoft.com/office/powerpoint/2010/main" val="19251160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4329957" y="4440803"/>
            <a:ext cx="608171" cy="522814"/>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33" y="3990803"/>
            <a:ext cx="450000" cy="450000"/>
          </a:xfrm>
          <a:prstGeom prst="rect">
            <a:avLst/>
          </a:prstGeom>
        </p:spPr>
      </p:pic>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6"/>
          <a:srcRect l="792"/>
          <a:stretch/>
        </p:blipFill>
        <p:spPr>
          <a:xfrm>
            <a:off x="452969" y="1458000"/>
            <a:ext cx="4570722" cy="540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548248" y="4203928"/>
            <a:ext cx="4754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261845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4329957" y="4440803"/>
            <a:ext cx="608171" cy="522814"/>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33" y="3990803"/>
            <a:ext cx="450000" cy="450000"/>
          </a:xfrm>
          <a:prstGeom prst="rect">
            <a:avLst/>
          </a:prstGeom>
        </p:spPr>
      </p:pic>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6"/>
          <a:srcRect l="792"/>
          <a:stretch/>
        </p:blipFill>
        <p:spPr>
          <a:xfrm>
            <a:off x="452969" y="1458000"/>
            <a:ext cx="4570722" cy="540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968932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7540831" y="3810125"/>
            <a:ext cx="325550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620569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075222" y="4178260"/>
            <a:ext cx="272111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247587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10010899" y="45180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spTree>
    <p:extLst>
      <p:ext uri="{BB962C8B-B14F-4D97-AF65-F5344CB8AC3E}">
        <p14:creationId xmlns:p14="http://schemas.microsoft.com/office/powerpoint/2010/main" val="414272485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10010898" y="48672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30352" y="4691491"/>
            <a:ext cx="450000" cy="450000"/>
          </a:xfrm>
          <a:prstGeom prst="rect">
            <a:avLst/>
          </a:prstGeom>
        </p:spPr>
      </p:pic>
    </p:spTree>
    <p:extLst>
      <p:ext uri="{BB962C8B-B14F-4D97-AF65-F5344CB8AC3E}">
        <p14:creationId xmlns:p14="http://schemas.microsoft.com/office/powerpoint/2010/main" val="191298626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30352" y="4691491"/>
            <a:ext cx="450000" cy="450000"/>
          </a:xfrm>
          <a:prstGeom prst="rect">
            <a:avLst/>
          </a:prstGeom>
        </p:spPr>
      </p:pic>
      <p:cxnSp>
        <p:nvCxnSpPr>
          <p:cNvPr id="28" name="Straight Arrow Connector 27">
            <a:extLst>
              <a:ext uri="{FF2B5EF4-FFF2-40B4-BE49-F238E27FC236}">
                <a16:creationId xmlns:a16="http://schemas.microsoft.com/office/drawing/2014/main" id="{DC94AF60-076C-4963-B06F-C2B9CF3C9952}"/>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3347455"/>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30" name="Straight Arrow Connector 29">
            <a:extLst>
              <a:ext uri="{FF2B5EF4-FFF2-40B4-BE49-F238E27FC236}">
                <a16:creationId xmlns:a16="http://schemas.microsoft.com/office/drawing/2014/main" id="{4399F1F2-CEAE-4377-86AA-6EB3780FAADF}"/>
              </a:ext>
            </a:extLst>
          </p:cNvPr>
          <p:cNvCxnSpPr>
            <a:cxnSpLocks/>
          </p:cNvCxnSpPr>
          <p:nvPr/>
        </p:nvCxnSpPr>
        <p:spPr>
          <a:xfrm flipH="1">
            <a:off x="10010899" y="45180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DC04F6B3-6322-4209-90D9-EE52896384D8}"/>
              </a:ext>
            </a:extLst>
          </p:cNvPr>
          <p:cNvCxnSpPr>
            <a:cxnSpLocks/>
          </p:cNvCxnSpPr>
          <p:nvPr/>
        </p:nvCxnSpPr>
        <p:spPr>
          <a:xfrm flipH="1">
            <a:off x="8075222" y="4178260"/>
            <a:ext cx="272111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 name="Rectangle: Rounded Corners 3">
            <a:extLst>
              <a:ext uri="{FF2B5EF4-FFF2-40B4-BE49-F238E27FC236}">
                <a16:creationId xmlns:a16="http://schemas.microsoft.com/office/drawing/2014/main" id="{82907489-53D0-40F6-9D40-72D3A5F3BD2E}"/>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5171703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Agenda:</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Standard error template</a:t>
            </a:r>
          </a:p>
          <a:p>
            <a:pPr>
              <a:buClrTx/>
            </a:pPr>
            <a:r>
              <a:rPr lang="en-GB" sz="4000" dirty="0">
                <a:solidFill>
                  <a:schemeClr val="bg1"/>
                </a:solidFill>
              </a:rPr>
              <a:t>What’s wrong with it?</a:t>
            </a:r>
          </a:p>
          <a:p>
            <a:pPr>
              <a:buClrTx/>
            </a:pPr>
            <a:r>
              <a:rPr lang="en-GB" sz="4000" dirty="0">
                <a:solidFill>
                  <a:schemeClr val="bg1"/>
                </a:solidFill>
              </a:rPr>
              <a:t>How to fix it?</a:t>
            </a:r>
          </a:p>
        </p:txBody>
      </p:sp>
    </p:spTree>
    <p:extLst>
      <p:ext uri="{BB962C8B-B14F-4D97-AF65-F5344CB8AC3E}">
        <p14:creationId xmlns:p14="http://schemas.microsoft.com/office/powerpoint/2010/main" val="159570517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11030352" y="4691491"/>
            <a:ext cx="450000" cy="450000"/>
          </a:xfrm>
          <a:prstGeom prst="rect">
            <a:avLst/>
          </a:prstGeom>
        </p:spPr>
      </p:pic>
      <p:cxnSp>
        <p:nvCxnSpPr>
          <p:cNvPr id="32" name="Straight Arrow Connector 31">
            <a:extLst>
              <a:ext uri="{FF2B5EF4-FFF2-40B4-BE49-F238E27FC236}">
                <a16:creationId xmlns:a16="http://schemas.microsoft.com/office/drawing/2014/main" id="{A771B3AC-3E82-4085-8414-12EA2D1CEC51}"/>
              </a:ext>
            </a:extLst>
          </p:cNvPr>
          <p:cNvCxnSpPr>
            <a:cxnSpLocks/>
          </p:cNvCxnSpPr>
          <p:nvPr/>
        </p:nvCxnSpPr>
        <p:spPr>
          <a:xfrm flipH="1">
            <a:off x="4548248" y="4203928"/>
            <a:ext cx="4754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170685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28" name="Straight Arrow Connector 27">
            <a:extLst>
              <a:ext uri="{FF2B5EF4-FFF2-40B4-BE49-F238E27FC236}">
                <a16:creationId xmlns:a16="http://schemas.microsoft.com/office/drawing/2014/main" id="{1577FBB5-D37C-4AD7-96F7-7567E896446D}"/>
              </a:ext>
            </a:extLst>
          </p:cNvPr>
          <p:cNvCxnSpPr>
            <a:cxnSpLocks/>
          </p:cNvCxnSpPr>
          <p:nvPr/>
        </p:nvCxnSpPr>
        <p:spPr>
          <a:xfrm flipH="1">
            <a:off x="4370119" y="3681413"/>
            <a:ext cx="65357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1561159"/>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29" name="Straight Arrow Connector 28">
            <a:extLst>
              <a:ext uri="{FF2B5EF4-FFF2-40B4-BE49-F238E27FC236}">
                <a16:creationId xmlns:a16="http://schemas.microsoft.com/office/drawing/2014/main" id="{3617A987-2C2D-4787-AF71-C9A1E5EEBD90}"/>
              </a:ext>
            </a:extLst>
          </p:cNvPr>
          <p:cNvCxnSpPr>
            <a:cxnSpLocks/>
          </p:cNvCxnSpPr>
          <p:nvPr/>
        </p:nvCxnSpPr>
        <p:spPr>
          <a:xfrm flipH="1">
            <a:off x="2268187" y="3340925"/>
            <a:ext cx="275550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0" name="Rectangle: Rounded Corners 29">
            <a:extLst>
              <a:ext uri="{FF2B5EF4-FFF2-40B4-BE49-F238E27FC236}">
                <a16:creationId xmlns:a16="http://schemas.microsoft.com/office/drawing/2014/main" id="{30A8AD35-1456-4327-9C54-CE6A8A7DDE4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615736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7118626" y="6422868"/>
            <a:ext cx="3677709"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pic>
        <p:nvPicPr>
          <p:cNvPr id="31" name="Graphic 30" descr="Close with solid fill">
            <a:extLst>
              <a:ext uri="{FF2B5EF4-FFF2-40B4-BE49-F238E27FC236}">
                <a16:creationId xmlns:a16="http://schemas.microsoft.com/office/drawing/2014/main" id="{4EE35C45-62AB-438C-A98A-ED4CBBEBA4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24000538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576945" y="6032728"/>
            <a:ext cx="244674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sp>
        <p:nvSpPr>
          <p:cNvPr id="28" name="Rectangle: Rounded Corners 27">
            <a:extLst>
              <a:ext uri="{FF2B5EF4-FFF2-40B4-BE49-F238E27FC236}">
                <a16:creationId xmlns:a16="http://schemas.microsoft.com/office/drawing/2014/main" id="{831CEFC0-CB1F-415C-BC54-26C097AAB37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7B7AF792-92BF-481B-B120-51E30D2227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31371021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4" name="Picture 3">
            <a:extLst>
              <a:ext uri="{FF2B5EF4-FFF2-40B4-BE49-F238E27FC236}">
                <a16:creationId xmlns:a16="http://schemas.microsoft.com/office/drawing/2014/main" id="{7E6CB8AB-BCB6-4A3E-B7B6-B5A6DC74BA25}"/>
              </a:ext>
            </a:extLst>
          </p:cNvPr>
          <p:cNvPicPr>
            <a:picLocks noChangeAspect="1"/>
          </p:cNvPicPr>
          <p:nvPr/>
        </p:nvPicPr>
        <p:blipFill>
          <a:blip r:embed="rId4"/>
          <a:stretch>
            <a:fillRect/>
          </a:stretch>
        </p:blipFill>
        <p:spPr>
          <a:xfrm>
            <a:off x="445915" y="1806546"/>
            <a:ext cx="10693879" cy="865401"/>
          </a:xfrm>
          <a:prstGeom prst="rect">
            <a:avLst/>
          </a:prstGeom>
        </p:spPr>
      </p:pic>
    </p:spTree>
    <p:extLst>
      <p:ext uri="{BB962C8B-B14F-4D97-AF65-F5344CB8AC3E}">
        <p14:creationId xmlns:p14="http://schemas.microsoft.com/office/powerpoint/2010/main" val="668513963"/>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291766437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71000" y="2090000"/>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70999" y="2613777"/>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870999" y="3681413"/>
            <a:ext cx="450000" cy="450000"/>
          </a:xfrm>
          <a:prstGeom prst="rect">
            <a:avLst/>
          </a:prstGeom>
        </p:spPr>
      </p:pic>
      <p:pic>
        <p:nvPicPr>
          <p:cNvPr id="10" name="Picture 9">
            <a:extLst>
              <a:ext uri="{FF2B5EF4-FFF2-40B4-BE49-F238E27FC236}">
                <a16:creationId xmlns:a16="http://schemas.microsoft.com/office/drawing/2014/main" id="{5AB4DD17-A4F7-417C-8EE1-5A5E2F41A69B}"/>
              </a:ext>
            </a:extLst>
          </p:cNvPr>
          <p:cNvPicPr>
            <a:picLocks noChangeAspect="1"/>
          </p:cNvPicPr>
          <p:nvPr/>
        </p:nvPicPr>
        <p:blipFill>
          <a:blip r:embed="rId8"/>
          <a:stretch>
            <a:fillRect/>
          </a:stretch>
        </p:blipFill>
        <p:spPr>
          <a:xfrm>
            <a:off x="454923" y="1458000"/>
            <a:ext cx="5071008" cy="5400000"/>
          </a:xfrm>
          <a:prstGeom prst="rect">
            <a:avLst/>
          </a:prstGeom>
        </p:spPr>
      </p:pic>
    </p:spTree>
    <p:extLst>
      <p:ext uri="{BB962C8B-B14F-4D97-AF65-F5344CB8AC3E}">
        <p14:creationId xmlns:p14="http://schemas.microsoft.com/office/powerpoint/2010/main" val="19756648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71000" y="2090000"/>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870999" y="2613777"/>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5870999" y="3681413"/>
            <a:ext cx="450000" cy="450000"/>
          </a:xfrm>
          <a:prstGeom prst="rect">
            <a:avLst/>
          </a:prstGeom>
        </p:spPr>
      </p:pic>
      <p:pic>
        <p:nvPicPr>
          <p:cNvPr id="10" name="Picture 9">
            <a:extLst>
              <a:ext uri="{FF2B5EF4-FFF2-40B4-BE49-F238E27FC236}">
                <a16:creationId xmlns:a16="http://schemas.microsoft.com/office/drawing/2014/main" id="{5AB4DD17-A4F7-417C-8EE1-5A5E2F41A69B}"/>
              </a:ext>
            </a:extLst>
          </p:cNvPr>
          <p:cNvPicPr>
            <a:picLocks noChangeAspect="1"/>
          </p:cNvPicPr>
          <p:nvPr/>
        </p:nvPicPr>
        <p:blipFill>
          <a:blip r:embed="rId10"/>
          <a:stretch>
            <a:fillRect/>
          </a:stretch>
        </p:blipFill>
        <p:spPr>
          <a:xfrm>
            <a:off x="454923" y="1458000"/>
            <a:ext cx="5071008" cy="5400000"/>
          </a:xfrm>
          <a:prstGeom prst="rect">
            <a:avLst/>
          </a:prstGeom>
        </p:spPr>
      </p:pic>
    </p:spTree>
    <p:extLst>
      <p:ext uri="{BB962C8B-B14F-4D97-AF65-F5344CB8AC3E}">
        <p14:creationId xmlns:p14="http://schemas.microsoft.com/office/powerpoint/2010/main" val="2720353507"/>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71000" y="2090000"/>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70999" y="2613777"/>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870999" y="3681413"/>
            <a:ext cx="450000" cy="450000"/>
          </a:xfrm>
          <a:prstGeom prst="rect">
            <a:avLst/>
          </a:prstGeom>
        </p:spPr>
      </p:pic>
      <p:pic>
        <p:nvPicPr>
          <p:cNvPr id="10" name="Picture 9">
            <a:extLst>
              <a:ext uri="{FF2B5EF4-FFF2-40B4-BE49-F238E27FC236}">
                <a16:creationId xmlns:a16="http://schemas.microsoft.com/office/drawing/2014/main" id="{5AB4DD17-A4F7-417C-8EE1-5A5E2F41A69B}"/>
              </a:ext>
            </a:extLst>
          </p:cNvPr>
          <p:cNvPicPr>
            <a:picLocks noChangeAspect="1"/>
          </p:cNvPicPr>
          <p:nvPr/>
        </p:nvPicPr>
        <p:blipFill>
          <a:blip r:embed="rId8"/>
          <a:stretch>
            <a:fillRect/>
          </a:stretch>
        </p:blipFill>
        <p:spPr>
          <a:xfrm>
            <a:off x="454923" y="1458000"/>
            <a:ext cx="5071008" cy="5400000"/>
          </a:xfrm>
          <a:prstGeom prst="rect">
            <a:avLst/>
          </a:prstGeom>
        </p:spPr>
      </p:pic>
      <p:pic>
        <p:nvPicPr>
          <p:cNvPr id="22" name="Graphic 21" descr="Close with solid fill">
            <a:extLst>
              <a:ext uri="{FF2B5EF4-FFF2-40B4-BE49-F238E27FC236}">
                <a16:creationId xmlns:a16="http://schemas.microsoft.com/office/drawing/2014/main" id="{DDBA583D-1901-4144-82C3-BA587456AB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499752" y="3681413"/>
            <a:ext cx="450000" cy="450000"/>
          </a:xfrm>
          <a:prstGeom prst="rect">
            <a:avLst/>
          </a:prstGeom>
        </p:spPr>
      </p:pic>
      <p:pic>
        <p:nvPicPr>
          <p:cNvPr id="23" name="Graphic 22" descr="Close with solid fill">
            <a:extLst>
              <a:ext uri="{FF2B5EF4-FFF2-40B4-BE49-F238E27FC236}">
                <a16:creationId xmlns:a16="http://schemas.microsoft.com/office/drawing/2014/main" id="{20155DCA-5D7F-4633-BF32-41493AA726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128505" y="3681413"/>
            <a:ext cx="450000" cy="450000"/>
          </a:xfrm>
          <a:prstGeom prst="rect">
            <a:avLst/>
          </a:prstGeom>
        </p:spPr>
      </p:pic>
    </p:spTree>
    <p:extLst>
      <p:ext uri="{BB962C8B-B14F-4D97-AF65-F5344CB8AC3E}">
        <p14:creationId xmlns:p14="http://schemas.microsoft.com/office/powerpoint/2010/main" val="33102246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7" name="Picture 6">
            <a:extLst>
              <a:ext uri="{FF2B5EF4-FFF2-40B4-BE49-F238E27FC236}">
                <a16:creationId xmlns:a16="http://schemas.microsoft.com/office/drawing/2014/main" id="{0BFBC5A2-6B3D-4628-A433-68292D002BBB}"/>
              </a:ext>
            </a:extLst>
          </p:cNvPr>
          <p:cNvPicPr>
            <a:picLocks noChangeAspect="1"/>
          </p:cNvPicPr>
          <p:nvPr/>
        </p:nvPicPr>
        <p:blipFill>
          <a:blip r:embed="rId3"/>
          <a:stretch>
            <a:fillRect/>
          </a:stretch>
        </p:blipFill>
        <p:spPr>
          <a:xfrm>
            <a:off x="448733" y="1447045"/>
            <a:ext cx="5352464" cy="5400000"/>
          </a:xfrm>
          <a:prstGeom prst="rect">
            <a:avLst/>
          </a:prstGeom>
        </p:spPr>
      </p:pic>
    </p:spTree>
    <p:extLst>
      <p:ext uri="{BB962C8B-B14F-4D97-AF65-F5344CB8AC3E}">
        <p14:creationId xmlns:p14="http://schemas.microsoft.com/office/powerpoint/2010/main" val="287238202"/>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pic>
        <p:nvPicPr>
          <p:cNvPr id="4" name="Picture 3">
            <a:extLst>
              <a:ext uri="{FF2B5EF4-FFF2-40B4-BE49-F238E27FC236}">
                <a16:creationId xmlns:a16="http://schemas.microsoft.com/office/drawing/2014/main" id="{7E7C3BA2-5289-413D-B34E-B5EAAEB38C62}"/>
              </a:ext>
            </a:extLst>
          </p:cNvPr>
          <p:cNvPicPr>
            <a:picLocks noChangeAspect="1"/>
          </p:cNvPicPr>
          <p:nvPr/>
        </p:nvPicPr>
        <p:blipFill>
          <a:blip r:embed="rId4"/>
          <a:stretch>
            <a:fillRect/>
          </a:stretch>
        </p:blipFill>
        <p:spPr>
          <a:xfrm>
            <a:off x="448733" y="1466467"/>
            <a:ext cx="6296070" cy="5400000"/>
          </a:xfrm>
          <a:prstGeom prst="rect">
            <a:avLst/>
          </a:prstGeom>
        </p:spPr>
      </p:pic>
    </p:spTree>
    <p:extLst>
      <p:ext uri="{BB962C8B-B14F-4D97-AF65-F5344CB8AC3E}">
        <p14:creationId xmlns:p14="http://schemas.microsoft.com/office/powerpoint/2010/main" val="3201472621"/>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Warning!</a:t>
            </a:r>
          </a:p>
          <a:p>
            <a:pPr lvl="1">
              <a:buClrTx/>
            </a:pPr>
            <a:r>
              <a:rPr lang="en-GB" sz="3600" dirty="0">
                <a:solidFill>
                  <a:schemeClr val="bg1"/>
                </a:solidFill>
              </a:rPr>
              <a:t>ROLLBACK to save point does not affect transaction count</a:t>
            </a:r>
          </a:p>
          <a:p>
            <a:pPr lvl="1">
              <a:buClrTx/>
            </a:pPr>
            <a:r>
              <a:rPr lang="en-GB" sz="3600" dirty="0">
                <a:solidFill>
                  <a:schemeClr val="bg1"/>
                </a:solidFill>
              </a:rPr>
              <a:t>BEGIN &gt; SAVE X &gt; BEGIN &gt; ROLLBACK X</a:t>
            </a:r>
          </a:p>
          <a:p>
            <a:pPr lvl="2">
              <a:buClrTx/>
            </a:pPr>
            <a:r>
              <a:rPr lang="en-GB" sz="3400" dirty="0">
                <a:solidFill>
                  <a:schemeClr val="bg1"/>
                </a:solidFill>
              </a:rPr>
              <a:t>Transaction Count = 2</a:t>
            </a:r>
          </a:p>
        </p:txBody>
      </p:sp>
    </p:spTree>
    <p:extLst>
      <p:ext uri="{BB962C8B-B14F-4D97-AF65-F5344CB8AC3E}">
        <p14:creationId xmlns:p14="http://schemas.microsoft.com/office/powerpoint/2010/main" val="911562943"/>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Why not name the transaction</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Named transactions are a lie</a:t>
            </a:r>
          </a:p>
          <a:p>
            <a:pPr>
              <a:buClrTx/>
            </a:pPr>
            <a:r>
              <a:rPr lang="en-GB" sz="4000" dirty="0">
                <a:solidFill>
                  <a:schemeClr val="bg1"/>
                </a:solidFill>
              </a:rPr>
              <a:t>Can only name outer transaction</a:t>
            </a:r>
          </a:p>
          <a:p>
            <a:pPr>
              <a:buClrTx/>
            </a:pPr>
            <a:r>
              <a:rPr lang="en-GB" sz="4000" dirty="0">
                <a:solidFill>
                  <a:schemeClr val="bg1"/>
                </a:solidFill>
              </a:rPr>
              <a:t>ROLLBACK will fail</a:t>
            </a:r>
          </a:p>
        </p:txBody>
      </p:sp>
    </p:spTree>
    <p:extLst>
      <p:ext uri="{BB962C8B-B14F-4D97-AF65-F5344CB8AC3E}">
        <p14:creationId xmlns:p14="http://schemas.microsoft.com/office/powerpoint/2010/main" val="2220250632"/>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Any Questions?</a:t>
            </a:r>
            <a:br>
              <a:rPr lang="en-GB" dirty="0">
                <a:solidFill>
                  <a:schemeClr val="bg1"/>
                </a:solidFill>
              </a:rPr>
            </a:br>
            <a:endParaRPr lang="en-GB" dirty="0">
              <a:solidFill>
                <a:schemeClr val="bg1"/>
              </a:solidFill>
            </a:endParaRPr>
          </a:p>
        </p:txBody>
      </p:sp>
      <p:sp>
        <p:nvSpPr>
          <p:cNvPr id="17" name="TextBox 16">
            <a:extLst>
              <a:ext uri="{FF2B5EF4-FFF2-40B4-BE49-F238E27FC236}">
                <a16:creationId xmlns:a16="http://schemas.microsoft.com/office/drawing/2014/main" id="{297E9590-76D7-4EB2-97DF-AEE2F792341E}"/>
              </a:ext>
            </a:extLst>
          </p:cNvPr>
          <p:cNvSpPr txBox="1"/>
          <p:nvPr/>
        </p:nvSpPr>
        <p:spPr>
          <a:xfrm>
            <a:off x="677334" y="2154972"/>
            <a:ext cx="11087101" cy="3170099"/>
          </a:xfrm>
          <a:prstGeom prst="rect">
            <a:avLst/>
          </a:prstGeom>
          <a:noFill/>
        </p:spPr>
        <p:txBody>
          <a:bodyPr wrap="square">
            <a:spAutoFit/>
          </a:bodyPr>
          <a:lstStyle/>
          <a:p>
            <a:pPr marL="0" marR="0" lvl="0" indent="0" algn="l" defTabSz="457200" rtl="0" eaLnBrk="1" fontAlgn="auto" latinLnBrk="0" hangingPunct="1">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Email: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extLst>
                    <a:ext uri="{A12FA001-AC4F-418D-AE19-62706E023703}">
                      <ahyp:hlinkClr xmlns:ahyp="http://schemas.microsoft.com/office/drawing/2018/hyperlinkcolor" val="tx"/>
                    </a:ext>
                  </a:extLst>
                </a:hlinkClick>
              </a:rPr>
              <a:t>chris.johnson.0120@gmail.com</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Blog: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4">
                  <a:extLst>
                    <a:ext uri="{A12FA001-AC4F-418D-AE19-62706E023703}">
                      <ahyp:hlinkClr xmlns:ahyp="http://schemas.microsoft.com/office/drawing/2018/hyperlinkcolor" val="tx"/>
                    </a:ext>
                  </a:extLst>
                </a:hlinkClick>
              </a:rPr>
              <a:t>www.chrisjohnson120.com</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GitHub: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5">
                  <a:extLst>
                    <a:ext uri="{A12FA001-AC4F-418D-AE19-62706E023703}">
                      <ahyp:hlinkClr xmlns:ahyp="http://schemas.microsoft.com/office/drawing/2018/hyperlinkcolor" val="tx"/>
                    </a:ext>
                  </a:extLst>
                </a:hlinkClick>
              </a:rPr>
              <a:t>https://github.com/ChrisJohnson0120</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Please get in touch</a:t>
            </a:r>
          </a:p>
        </p:txBody>
      </p:sp>
    </p:spTree>
    <p:extLst>
      <p:ext uri="{BB962C8B-B14F-4D97-AF65-F5344CB8AC3E}">
        <p14:creationId xmlns:p14="http://schemas.microsoft.com/office/powerpoint/2010/main" val="41708573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spTree>
    <p:extLst>
      <p:ext uri="{BB962C8B-B14F-4D97-AF65-F5344CB8AC3E}">
        <p14:creationId xmlns:p14="http://schemas.microsoft.com/office/powerpoint/2010/main" val="113487207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2885705" y="2814452"/>
            <a:ext cx="384466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spTree>
    <p:extLst>
      <p:ext uri="{BB962C8B-B14F-4D97-AF65-F5344CB8AC3E}">
        <p14:creationId xmlns:p14="http://schemas.microsoft.com/office/powerpoint/2010/main" val="6550131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289465" y="3301340"/>
            <a:ext cx="344090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spTree>
    <p:extLst>
      <p:ext uri="{BB962C8B-B14F-4D97-AF65-F5344CB8AC3E}">
        <p14:creationId xmlns:p14="http://schemas.microsoft.com/office/powerpoint/2010/main" val="21179451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5712031" y="3717039"/>
            <a:ext cx="101833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2039"/>
            <a:ext cx="450000" cy="450000"/>
          </a:xfrm>
          <a:prstGeom prst="rect">
            <a:avLst/>
          </a:prstGeom>
        </p:spPr>
      </p:pic>
    </p:spTree>
    <p:extLst>
      <p:ext uri="{BB962C8B-B14F-4D97-AF65-F5344CB8AC3E}">
        <p14:creationId xmlns:p14="http://schemas.microsoft.com/office/powerpoint/2010/main" val="16731126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5712031" y="4215803"/>
            <a:ext cx="101833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25912391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M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1780</Words>
  <Application>Microsoft Office PowerPoint</Application>
  <PresentationFormat>Widescreen</PresentationFormat>
  <Paragraphs>234</Paragraphs>
  <Slides>43</Slides>
  <Notes>43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Trebuchet MS</vt:lpstr>
      <vt:lpstr>Wingdings 3</vt:lpstr>
      <vt:lpstr>Facet</vt:lpstr>
      <vt:lpstr>PowerPoint Presentation</vt:lpstr>
      <vt:lpstr>PowerPoint Presentation</vt:lpstr>
      <vt:lpstr>Agenda:</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solution?</vt:lpstr>
      <vt:lpstr>What’s the solution?</vt:lpstr>
      <vt:lpstr>Why not name the transaction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Johnson</dc:creator>
  <cp:lastModifiedBy>Chris Johnson</cp:lastModifiedBy>
  <cp:revision>22</cp:revision>
  <dcterms:created xsi:type="dcterms:W3CDTF">2021-06-10T06:35:10Z</dcterms:created>
  <dcterms:modified xsi:type="dcterms:W3CDTF">2021-06-11T06:47:30Z</dcterms:modified>
</cp:coreProperties>
</file>