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0"/>
  </p:notesMasterIdLst>
  <p:sldIdLst>
    <p:sldId id="257" r:id="rId2"/>
    <p:sldId id="258" r:id="rId3"/>
    <p:sldId id="260" r:id="rId4"/>
    <p:sldId id="259" r:id="rId5"/>
    <p:sldId id="261" r:id="rId6"/>
    <p:sldId id="262" r:id="rId7"/>
    <p:sldId id="269" r:id="rId8"/>
    <p:sldId id="277" r:id="rId9"/>
    <p:sldId id="271" r:id="rId10"/>
    <p:sldId id="272" r:id="rId11"/>
    <p:sldId id="273" r:id="rId12"/>
    <p:sldId id="274" r:id="rId13"/>
    <p:sldId id="278" r:id="rId14"/>
    <p:sldId id="276" r:id="rId15"/>
    <p:sldId id="281" r:id="rId16"/>
    <p:sldId id="275" r:id="rId17"/>
    <p:sldId id="280" r:id="rId18"/>
    <p:sldId id="263" r:id="rId19"/>
    <p:sldId id="283" r:id="rId20"/>
    <p:sldId id="264" r:id="rId21"/>
    <p:sldId id="287" r:id="rId22"/>
    <p:sldId id="265" r:id="rId23"/>
    <p:sldId id="289" r:id="rId24"/>
    <p:sldId id="288" r:id="rId25"/>
    <p:sldId id="266" r:id="rId26"/>
    <p:sldId id="267"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4B6A8-1B8C-6845-AC35-031BDE859570}" v="86" dt="2023-06-22T23:53:55.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ECCC6-1F9A-D948-AECE-0337A7EE7F46}" type="datetimeFigureOut">
              <a:rPr lang="en-US" smtClean="0"/>
              <a:t>6/22/23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265B2-EE78-224F-910E-40A7068D3AC5}" type="slidenum">
              <a:rPr lang="en-US" smtClean="0"/>
              <a:t>‹#›</a:t>
            </a:fld>
            <a:endParaRPr lang="en-US"/>
          </a:p>
        </p:txBody>
      </p:sp>
    </p:spTree>
    <p:extLst>
      <p:ext uri="{BB962C8B-B14F-4D97-AF65-F5344CB8AC3E}">
        <p14:creationId xmlns:p14="http://schemas.microsoft.com/office/powerpoint/2010/main" val="15023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0265B2-EE78-224F-910E-40A7068D3AC5}" type="slidenum">
              <a:rPr lang="en-US" smtClean="0"/>
              <a:t>1</a:t>
            </a:fld>
            <a:endParaRPr lang="en-US"/>
          </a:p>
        </p:txBody>
      </p:sp>
    </p:spTree>
    <p:extLst>
      <p:ext uri="{BB962C8B-B14F-4D97-AF65-F5344CB8AC3E}">
        <p14:creationId xmlns:p14="http://schemas.microsoft.com/office/powerpoint/2010/main" val="278161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Elicit LOL’s</a:t>
            </a:r>
          </a:p>
        </p:txBody>
      </p:sp>
      <p:sp>
        <p:nvSpPr>
          <p:cNvPr id="4" name="Slide Number Placeholder 3"/>
          <p:cNvSpPr>
            <a:spLocks noGrp="1"/>
          </p:cNvSpPr>
          <p:nvPr>
            <p:ph type="sldNum" sz="quarter" idx="5"/>
          </p:nvPr>
        </p:nvSpPr>
        <p:spPr/>
        <p:txBody>
          <a:bodyPr/>
          <a:lstStyle/>
          <a:p>
            <a:fld id="{2A0265B2-EE78-224F-910E-40A7068D3AC5}" type="slidenum">
              <a:rPr lang="en-US" smtClean="0"/>
              <a:t>27</a:t>
            </a:fld>
            <a:endParaRPr lang="en-US"/>
          </a:p>
        </p:txBody>
      </p:sp>
    </p:spTree>
    <p:extLst>
      <p:ext uri="{BB962C8B-B14F-4D97-AF65-F5344CB8AC3E}">
        <p14:creationId xmlns:p14="http://schemas.microsoft.com/office/powerpoint/2010/main" val="354433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Workers' comp is important to first ensure employees are not left out to dry if they get injured, as well as protect businesses from being sued if an employee gets injured.  However, with the abundance of injury attorneys it is likely that workers comp is more beneficial to businesses than it is to employees</a:t>
            </a:r>
          </a:p>
        </p:txBody>
      </p:sp>
      <p:sp>
        <p:nvSpPr>
          <p:cNvPr id="4" name="Slide Number Placeholder 3"/>
          <p:cNvSpPr>
            <a:spLocks noGrp="1"/>
          </p:cNvSpPr>
          <p:nvPr>
            <p:ph type="sldNum" sz="quarter" idx="5"/>
          </p:nvPr>
        </p:nvSpPr>
        <p:spPr/>
        <p:txBody>
          <a:bodyPr/>
          <a:lstStyle/>
          <a:p>
            <a:fld id="{2A0265B2-EE78-224F-910E-40A7068D3AC5}" type="slidenum">
              <a:rPr lang="en-US" smtClean="0"/>
              <a:t>2</a:t>
            </a:fld>
            <a:endParaRPr lang="en-US"/>
          </a:p>
        </p:txBody>
      </p:sp>
    </p:spTree>
    <p:extLst>
      <p:ext uri="{BB962C8B-B14F-4D97-AF65-F5344CB8AC3E}">
        <p14:creationId xmlns:p14="http://schemas.microsoft.com/office/powerpoint/2010/main" val="413164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predict the amount that would be paid out in a workers comp claim, before any injury has occurred and assuming that an injury will occur.  This does not address the probability of a claim being filed, and although a prediction made after the injury is likely more accurate, as in my initial data the initial payout was the greatest predictor of final payout, this is less actionable.</a:t>
            </a:r>
          </a:p>
        </p:txBody>
      </p:sp>
      <p:sp>
        <p:nvSpPr>
          <p:cNvPr id="4" name="Slide Number Placeholder 3"/>
          <p:cNvSpPr>
            <a:spLocks noGrp="1"/>
          </p:cNvSpPr>
          <p:nvPr>
            <p:ph type="sldNum" sz="quarter" idx="5"/>
          </p:nvPr>
        </p:nvSpPr>
        <p:spPr/>
        <p:txBody>
          <a:bodyPr/>
          <a:lstStyle/>
          <a:p>
            <a:fld id="{2A0265B2-EE78-224F-910E-40A7068D3AC5}" type="slidenum">
              <a:rPr lang="en-US" smtClean="0"/>
              <a:t>3</a:t>
            </a:fld>
            <a:endParaRPr lang="en-US"/>
          </a:p>
        </p:txBody>
      </p:sp>
    </p:spTree>
    <p:extLst>
      <p:ext uri="{BB962C8B-B14F-4D97-AF65-F5344CB8AC3E}">
        <p14:creationId xmlns:p14="http://schemas.microsoft.com/office/powerpoint/2010/main" val="7470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0265B2-EE78-224F-910E-40A7068D3AC5}" type="slidenum">
              <a:rPr lang="en-US" smtClean="0"/>
              <a:t>4</a:t>
            </a:fld>
            <a:endParaRPr lang="en-US"/>
          </a:p>
        </p:txBody>
      </p:sp>
    </p:spTree>
    <p:extLst>
      <p:ext uri="{BB962C8B-B14F-4D97-AF65-F5344CB8AC3E}">
        <p14:creationId xmlns:p14="http://schemas.microsoft.com/office/powerpoint/2010/main" val="96076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selection was done through the correlation matrix, data visualizations, chi-square, and 2-sample Wilcox rank sum test, as well as modeling trial and error.  I began the data cleaning with roughly 14 variables, after removing variables because of redundancy and collinearity, having no correlation and no significant effect on the outcome variable, etc.</a:t>
            </a:r>
          </a:p>
        </p:txBody>
      </p:sp>
      <p:sp>
        <p:nvSpPr>
          <p:cNvPr id="4" name="Slide Number Placeholder 3"/>
          <p:cNvSpPr>
            <a:spLocks noGrp="1"/>
          </p:cNvSpPr>
          <p:nvPr>
            <p:ph type="sldNum" sz="quarter" idx="5"/>
          </p:nvPr>
        </p:nvSpPr>
        <p:spPr/>
        <p:txBody>
          <a:bodyPr/>
          <a:lstStyle/>
          <a:p>
            <a:fld id="{2A0265B2-EE78-224F-910E-40A7068D3AC5}" type="slidenum">
              <a:rPr lang="en-US" smtClean="0"/>
              <a:t>5</a:t>
            </a:fld>
            <a:endParaRPr lang="en-US"/>
          </a:p>
        </p:txBody>
      </p:sp>
    </p:spTree>
    <p:extLst>
      <p:ext uri="{BB962C8B-B14F-4D97-AF65-F5344CB8AC3E}">
        <p14:creationId xmlns:p14="http://schemas.microsoft.com/office/powerpoint/2010/main" val="352831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claim cost is extremely skewed, skewness is length of tail, kurtosis is peak.  High kurtosis is more peaked vs normal distribution</a:t>
            </a:r>
          </a:p>
        </p:txBody>
      </p:sp>
      <p:sp>
        <p:nvSpPr>
          <p:cNvPr id="4" name="Slide Number Placeholder 3"/>
          <p:cNvSpPr>
            <a:spLocks noGrp="1"/>
          </p:cNvSpPr>
          <p:nvPr>
            <p:ph type="sldNum" sz="quarter" idx="5"/>
          </p:nvPr>
        </p:nvSpPr>
        <p:spPr/>
        <p:txBody>
          <a:bodyPr/>
          <a:lstStyle/>
          <a:p>
            <a:fld id="{2A0265B2-EE78-224F-910E-40A7068D3AC5}" type="slidenum">
              <a:rPr lang="en-US" smtClean="0"/>
              <a:t>6</a:t>
            </a:fld>
            <a:endParaRPr lang="en-US"/>
          </a:p>
        </p:txBody>
      </p:sp>
    </p:spTree>
    <p:extLst>
      <p:ext uri="{BB962C8B-B14F-4D97-AF65-F5344CB8AC3E}">
        <p14:creationId xmlns:p14="http://schemas.microsoft.com/office/powerpoint/2010/main" val="40122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weights relative importance of each explanatory variable</a:t>
            </a:r>
          </a:p>
        </p:txBody>
      </p:sp>
      <p:sp>
        <p:nvSpPr>
          <p:cNvPr id="4" name="Slide Number Placeholder 3"/>
          <p:cNvSpPr>
            <a:spLocks noGrp="1"/>
          </p:cNvSpPr>
          <p:nvPr>
            <p:ph type="sldNum" sz="quarter" idx="5"/>
          </p:nvPr>
        </p:nvSpPr>
        <p:spPr/>
        <p:txBody>
          <a:bodyPr/>
          <a:lstStyle/>
          <a:p>
            <a:fld id="{2A0265B2-EE78-224F-910E-40A7068D3AC5}" type="slidenum">
              <a:rPr lang="en-US" smtClean="0"/>
              <a:t>24</a:t>
            </a:fld>
            <a:endParaRPr lang="en-US"/>
          </a:p>
        </p:txBody>
      </p:sp>
    </p:spTree>
    <p:extLst>
      <p:ext uri="{BB962C8B-B14F-4D97-AF65-F5344CB8AC3E}">
        <p14:creationId xmlns:p14="http://schemas.microsoft.com/office/powerpoint/2010/main" val="295686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results of log model must be transformed out of log form. So for example with an output of “4”, our actual result would be 10^4.</a:t>
            </a:r>
          </a:p>
        </p:txBody>
      </p:sp>
      <p:sp>
        <p:nvSpPr>
          <p:cNvPr id="4" name="Slide Number Placeholder 3"/>
          <p:cNvSpPr>
            <a:spLocks noGrp="1"/>
          </p:cNvSpPr>
          <p:nvPr>
            <p:ph type="sldNum" sz="quarter" idx="5"/>
          </p:nvPr>
        </p:nvSpPr>
        <p:spPr/>
        <p:txBody>
          <a:bodyPr/>
          <a:lstStyle/>
          <a:p>
            <a:fld id="{2A0265B2-EE78-224F-910E-40A7068D3AC5}" type="slidenum">
              <a:rPr lang="en-US" smtClean="0"/>
              <a:t>25</a:t>
            </a:fld>
            <a:endParaRPr lang="en-US"/>
          </a:p>
        </p:txBody>
      </p:sp>
    </p:spTree>
    <p:extLst>
      <p:ext uri="{BB962C8B-B14F-4D97-AF65-F5344CB8AC3E}">
        <p14:creationId xmlns:p14="http://schemas.microsoft.com/office/powerpoint/2010/main" val="123902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examples with the log transformed linear model, here you can see how age and hourly pay increase the estimated claim amount</a:t>
            </a:r>
          </a:p>
        </p:txBody>
      </p:sp>
      <p:sp>
        <p:nvSpPr>
          <p:cNvPr id="4" name="Slide Number Placeholder 3"/>
          <p:cNvSpPr>
            <a:spLocks noGrp="1"/>
          </p:cNvSpPr>
          <p:nvPr>
            <p:ph type="sldNum" sz="quarter" idx="5"/>
          </p:nvPr>
        </p:nvSpPr>
        <p:spPr/>
        <p:txBody>
          <a:bodyPr/>
          <a:lstStyle/>
          <a:p>
            <a:fld id="{2A0265B2-EE78-224F-910E-40A7068D3AC5}" type="slidenum">
              <a:rPr lang="en-US" smtClean="0"/>
              <a:t>26</a:t>
            </a:fld>
            <a:endParaRPr lang="en-US"/>
          </a:p>
        </p:txBody>
      </p:sp>
    </p:spTree>
    <p:extLst>
      <p:ext uri="{BB962C8B-B14F-4D97-AF65-F5344CB8AC3E}">
        <p14:creationId xmlns:p14="http://schemas.microsoft.com/office/powerpoint/2010/main" val="136689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E9BB47E-4350-3A44-811D-A2C52D12F003}" type="datetimeFigureOut">
              <a:rPr lang="en-US" smtClean="0"/>
              <a:t>6/22/23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D3EBF0A-C3B1-2A4A-9A00-971FA7BFFA3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149882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BB47E-4350-3A44-811D-A2C52D12F003}"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17432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BB47E-4350-3A44-811D-A2C52D12F003}"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7089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BB47E-4350-3A44-811D-A2C52D12F003}"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88053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9BB47E-4350-3A44-811D-A2C52D12F003}" type="datetimeFigureOut">
              <a:rPr lang="en-US" smtClean="0"/>
              <a:t>6/22/23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D3EBF0A-C3B1-2A4A-9A00-971FA7BFFA3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472175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BB47E-4350-3A44-811D-A2C52D12F003}"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372151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BB47E-4350-3A44-811D-A2C52D12F003}" type="datetimeFigureOut">
              <a:rPr lang="en-US" smtClean="0"/>
              <a:t>6/22/23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94260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BB47E-4350-3A44-811D-A2C52D12F003}" type="datetimeFigureOut">
              <a:rPr lang="en-US" smtClean="0"/>
              <a:t>6/22/23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150519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BB47E-4350-3A44-811D-A2C52D12F003}" type="datetimeFigureOut">
              <a:rPr lang="en-US" smtClean="0"/>
              <a:t>6/22/23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EBF0A-C3B1-2A4A-9A00-971FA7BFFA3E}" type="slidenum">
              <a:rPr lang="en-US" smtClean="0"/>
              <a:t>‹#›</a:t>
            </a:fld>
            <a:endParaRPr lang="en-US"/>
          </a:p>
        </p:txBody>
      </p:sp>
    </p:spTree>
    <p:extLst>
      <p:ext uri="{BB962C8B-B14F-4D97-AF65-F5344CB8AC3E}">
        <p14:creationId xmlns:p14="http://schemas.microsoft.com/office/powerpoint/2010/main" val="162293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E9BB47E-4350-3A44-811D-A2C52D12F003}" type="datetimeFigureOut">
              <a:rPr lang="en-US" smtClean="0"/>
              <a:t>6/22/23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D3EBF0A-C3B1-2A4A-9A00-971FA7BFFA3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49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E9BB47E-4350-3A44-811D-A2C52D12F003}" type="datetimeFigureOut">
              <a:rPr lang="en-US" smtClean="0"/>
              <a:t>6/22/23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D3EBF0A-C3B1-2A4A-9A00-971FA7BFFA3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823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9BB47E-4350-3A44-811D-A2C52D12F003}" type="datetimeFigureOut">
              <a:rPr lang="en-US" smtClean="0"/>
              <a:t>6/22/23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D3EBF0A-C3B1-2A4A-9A00-971FA7BFFA3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114683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846-DD52-7FBE-A298-FEA3145591CF}"/>
              </a:ext>
            </a:extLst>
          </p:cNvPr>
          <p:cNvSpPr>
            <a:spLocks noGrp="1"/>
          </p:cNvSpPr>
          <p:nvPr>
            <p:ph type="title"/>
          </p:nvPr>
        </p:nvSpPr>
        <p:spPr/>
        <p:txBody>
          <a:bodyPr>
            <a:normAutofit/>
          </a:bodyPr>
          <a:lstStyle/>
          <a:p>
            <a:r>
              <a:rPr lang="en-US" dirty="0"/>
              <a:t>Predicting Workers </a:t>
            </a:r>
            <a:r>
              <a:rPr lang="en-US"/>
              <a:t>Compensation Claims</a:t>
            </a:r>
            <a:endParaRPr lang="en-US" dirty="0"/>
          </a:p>
        </p:txBody>
      </p:sp>
      <p:pic>
        <p:nvPicPr>
          <p:cNvPr id="5" name="Content Placeholder 4" descr="A cartoon of a person with a bandage on her head walking with crutches&#10;&#10;Description automatically generated with medium confidence">
            <a:extLst>
              <a:ext uri="{FF2B5EF4-FFF2-40B4-BE49-F238E27FC236}">
                <a16:creationId xmlns:a16="http://schemas.microsoft.com/office/drawing/2014/main" id="{D3BC3558-095B-2543-F9AE-42B0550D1426}"/>
              </a:ext>
            </a:extLst>
          </p:cNvPr>
          <p:cNvPicPr>
            <a:picLocks noGrp="1" noChangeAspect="1"/>
          </p:cNvPicPr>
          <p:nvPr>
            <p:ph idx="1"/>
          </p:nvPr>
        </p:nvPicPr>
        <p:blipFill>
          <a:blip r:embed="rId3"/>
          <a:stretch>
            <a:fillRect/>
          </a:stretch>
        </p:blipFill>
        <p:spPr>
          <a:xfrm>
            <a:off x="3090427" y="2286000"/>
            <a:ext cx="5065928" cy="4572000"/>
          </a:xfrm>
        </p:spPr>
      </p:pic>
      <p:sp>
        <p:nvSpPr>
          <p:cNvPr id="6" name="TextBox 5">
            <a:extLst>
              <a:ext uri="{FF2B5EF4-FFF2-40B4-BE49-F238E27FC236}">
                <a16:creationId xmlns:a16="http://schemas.microsoft.com/office/drawing/2014/main" id="{8AB4A4AA-1E4F-4852-6BBA-7C005F75C620}"/>
              </a:ext>
            </a:extLst>
          </p:cNvPr>
          <p:cNvSpPr txBox="1"/>
          <p:nvPr/>
        </p:nvSpPr>
        <p:spPr>
          <a:xfrm>
            <a:off x="838200" y="1913270"/>
            <a:ext cx="1689904" cy="646331"/>
          </a:xfrm>
          <a:prstGeom prst="rect">
            <a:avLst/>
          </a:prstGeom>
          <a:noFill/>
        </p:spPr>
        <p:txBody>
          <a:bodyPr wrap="square" rtlCol="0">
            <a:spAutoFit/>
          </a:bodyPr>
          <a:lstStyle/>
          <a:p>
            <a:r>
              <a:rPr lang="en-US" dirty="0"/>
              <a:t>With Math!</a:t>
            </a:r>
          </a:p>
          <a:p>
            <a:r>
              <a:rPr lang="en-US" dirty="0"/>
              <a:t>...and R</a:t>
            </a:r>
          </a:p>
        </p:txBody>
      </p:sp>
      <p:sp>
        <p:nvSpPr>
          <p:cNvPr id="12" name="TextBox 11">
            <a:extLst>
              <a:ext uri="{FF2B5EF4-FFF2-40B4-BE49-F238E27FC236}">
                <a16:creationId xmlns:a16="http://schemas.microsoft.com/office/drawing/2014/main" id="{08DC31AB-BB4F-E047-0D0D-00B67B7B0833}"/>
              </a:ext>
            </a:extLst>
          </p:cNvPr>
          <p:cNvSpPr txBox="1"/>
          <p:nvPr/>
        </p:nvSpPr>
        <p:spPr>
          <a:xfrm>
            <a:off x="740780" y="5567423"/>
            <a:ext cx="1389483" cy="369332"/>
          </a:xfrm>
          <a:prstGeom prst="rect">
            <a:avLst/>
          </a:prstGeom>
          <a:noFill/>
        </p:spPr>
        <p:txBody>
          <a:bodyPr wrap="none" rtlCol="0">
            <a:spAutoFit/>
          </a:bodyPr>
          <a:lstStyle/>
          <a:p>
            <a:r>
              <a:rPr lang="en-US" dirty="0"/>
              <a:t>By Chris King</a:t>
            </a:r>
          </a:p>
        </p:txBody>
      </p:sp>
      <p:pic>
        <p:nvPicPr>
          <p:cNvPr id="3076" name="Picture 4" descr="Workers comp Memes">
            <a:extLst>
              <a:ext uri="{FF2B5EF4-FFF2-40B4-BE49-F238E27FC236}">
                <a16:creationId xmlns:a16="http://schemas.microsoft.com/office/drawing/2014/main" id="{1C05B4B4-6ACA-0C1D-DA7D-8F3337A8B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355" y="2286000"/>
            <a:ext cx="36449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6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B13B-76B5-2F1D-6098-90946B6E1E47}"/>
              </a:ext>
            </a:extLst>
          </p:cNvPr>
          <p:cNvSpPr>
            <a:spLocks noGrp="1"/>
          </p:cNvSpPr>
          <p:nvPr>
            <p:ph type="title"/>
          </p:nvPr>
        </p:nvSpPr>
        <p:spPr>
          <a:xfrm>
            <a:off x="1122744" y="0"/>
            <a:ext cx="1129496" cy="1325563"/>
          </a:xfrm>
        </p:spPr>
        <p:txBody>
          <a:bodyPr>
            <a:normAutofit/>
          </a:bodyPr>
          <a:lstStyle/>
          <a:p>
            <a:r>
              <a:rPr lang="en-US" dirty="0"/>
              <a:t>Age </a:t>
            </a:r>
          </a:p>
        </p:txBody>
      </p:sp>
      <p:sp>
        <p:nvSpPr>
          <p:cNvPr id="15" name="Content Placeholder 14">
            <a:extLst>
              <a:ext uri="{FF2B5EF4-FFF2-40B4-BE49-F238E27FC236}">
                <a16:creationId xmlns:a16="http://schemas.microsoft.com/office/drawing/2014/main" id="{7B8DFD28-824F-430B-8EA9-9AE19A5E8F82}"/>
              </a:ext>
            </a:extLst>
          </p:cNvPr>
          <p:cNvSpPr>
            <a:spLocks noGrp="1"/>
          </p:cNvSpPr>
          <p:nvPr>
            <p:ph idx="1"/>
          </p:nvPr>
        </p:nvSpPr>
        <p:spPr>
          <a:xfrm>
            <a:off x="910540" y="4067004"/>
            <a:ext cx="11281459" cy="2790996"/>
          </a:xfrm>
        </p:spPr>
        <p:txBody>
          <a:bodyPr>
            <a:normAutofit/>
          </a:bodyPr>
          <a:lstStyle/>
          <a:p>
            <a:pPr marL="0" indent="0">
              <a:buNone/>
            </a:pPr>
            <a:endParaRPr lang="en-US" sz="1800" dirty="0"/>
          </a:p>
          <a:p>
            <a:pPr marL="0" indent="0">
              <a:buNone/>
            </a:pPr>
            <a:r>
              <a:rPr lang="en-US" sz="1800" dirty="0"/>
              <a:t>The zoomed-in scatterplot better represents the data because of extreme outliers, at the cost of excluding roughly 20% of the dataset.  </a:t>
            </a:r>
          </a:p>
        </p:txBody>
      </p:sp>
      <p:pic>
        <p:nvPicPr>
          <p:cNvPr id="12" name="Picture 11" descr="A picture containing text, screenshot, line, plot&#10;&#10;Description automatically generated">
            <a:extLst>
              <a:ext uri="{FF2B5EF4-FFF2-40B4-BE49-F238E27FC236}">
                <a16:creationId xmlns:a16="http://schemas.microsoft.com/office/drawing/2014/main" id="{F2215F23-857B-8053-3CB3-6070C94787EE}"/>
              </a:ext>
            </a:extLst>
          </p:cNvPr>
          <p:cNvPicPr>
            <a:picLocks noChangeAspect="1"/>
          </p:cNvPicPr>
          <p:nvPr/>
        </p:nvPicPr>
        <p:blipFill>
          <a:blip r:embed="rId2"/>
          <a:stretch>
            <a:fillRect/>
          </a:stretch>
        </p:blipFill>
        <p:spPr>
          <a:xfrm>
            <a:off x="910541" y="752354"/>
            <a:ext cx="5566269" cy="3314650"/>
          </a:xfrm>
          <a:prstGeom prst="rect">
            <a:avLst/>
          </a:prstGeom>
        </p:spPr>
      </p:pic>
      <p:pic>
        <p:nvPicPr>
          <p:cNvPr id="17" name="Picture 16">
            <a:extLst>
              <a:ext uri="{FF2B5EF4-FFF2-40B4-BE49-F238E27FC236}">
                <a16:creationId xmlns:a16="http://schemas.microsoft.com/office/drawing/2014/main" id="{F75909BA-D9DA-CA5D-118F-9D9CCBFEFB05}"/>
              </a:ext>
            </a:extLst>
          </p:cNvPr>
          <p:cNvPicPr>
            <a:picLocks noChangeAspect="1"/>
          </p:cNvPicPr>
          <p:nvPr/>
        </p:nvPicPr>
        <p:blipFill>
          <a:blip r:embed="rId3"/>
          <a:stretch>
            <a:fillRect/>
          </a:stretch>
        </p:blipFill>
        <p:spPr>
          <a:xfrm>
            <a:off x="6597262" y="752354"/>
            <a:ext cx="5370960" cy="3314650"/>
          </a:xfrm>
          <a:prstGeom prst="rect">
            <a:avLst/>
          </a:prstGeom>
        </p:spPr>
      </p:pic>
    </p:spTree>
    <p:extLst>
      <p:ext uri="{BB962C8B-B14F-4D97-AF65-F5344CB8AC3E}">
        <p14:creationId xmlns:p14="http://schemas.microsoft.com/office/powerpoint/2010/main" val="208676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7CCF-6E78-19B5-CFE9-628DBB1EB00B}"/>
              </a:ext>
            </a:extLst>
          </p:cNvPr>
          <p:cNvSpPr>
            <a:spLocks noGrp="1"/>
          </p:cNvSpPr>
          <p:nvPr>
            <p:ph type="title"/>
          </p:nvPr>
        </p:nvSpPr>
        <p:spPr>
          <a:xfrm>
            <a:off x="717630" y="0"/>
            <a:ext cx="3715474" cy="1325563"/>
          </a:xfrm>
        </p:spPr>
        <p:txBody>
          <a:bodyPr>
            <a:normAutofit/>
          </a:bodyPr>
          <a:lstStyle/>
          <a:p>
            <a:r>
              <a:rPr lang="en-US" dirty="0"/>
              <a:t>Hourly Pay</a:t>
            </a:r>
          </a:p>
        </p:txBody>
      </p:sp>
      <p:sp>
        <p:nvSpPr>
          <p:cNvPr id="3" name="Content Placeholder 2">
            <a:extLst>
              <a:ext uri="{FF2B5EF4-FFF2-40B4-BE49-F238E27FC236}">
                <a16:creationId xmlns:a16="http://schemas.microsoft.com/office/drawing/2014/main" id="{F6373FAB-B89F-821C-BFDD-F2F3619849A4}"/>
              </a:ext>
            </a:extLst>
          </p:cNvPr>
          <p:cNvSpPr>
            <a:spLocks noGrp="1"/>
          </p:cNvSpPr>
          <p:nvPr>
            <p:ph idx="1"/>
          </p:nvPr>
        </p:nvSpPr>
        <p:spPr>
          <a:xfrm>
            <a:off x="1180617" y="4253697"/>
            <a:ext cx="11389488" cy="2604303"/>
          </a:xfrm>
        </p:spPr>
        <p:txBody>
          <a:bodyPr>
            <a:normAutofit/>
          </a:bodyPr>
          <a:lstStyle/>
          <a:p>
            <a:pPr marL="0" indent="0">
              <a:buNone/>
            </a:pPr>
            <a:r>
              <a:rPr lang="en-US" sz="1800" dirty="0"/>
              <a:t>Again, The zoomed-in scatterplot better represents the data because of extreme outliers, at the cost of excluding roughly 20% of the dataset.</a:t>
            </a:r>
          </a:p>
        </p:txBody>
      </p:sp>
      <p:pic>
        <p:nvPicPr>
          <p:cNvPr id="4" name="Picture 3">
            <a:extLst>
              <a:ext uri="{FF2B5EF4-FFF2-40B4-BE49-F238E27FC236}">
                <a16:creationId xmlns:a16="http://schemas.microsoft.com/office/drawing/2014/main" id="{4138620C-C885-29A5-A37D-2E38C98E318F}"/>
              </a:ext>
            </a:extLst>
          </p:cNvPr>
          <p:cNvPicPr>
            <a:picLocks noChangeAspect="1"/>
          </p:cNvPicPr>
          <p:nvPr/>
        </p:nvPicPr>
        <p:blipFill>
          <a:blip r:embed="rId2"/>
          <a:stretch>
            <a:fillRect/>
          </a:stretch>
        </p:blipFill>
        <p:spPr>
          <a:xfrm>
            <a:off x="1180617" y="679812"/>
            <a:ext cx="5410067" cy="3338784"/>
          </a:xfrm>
          <a:prstGeom prst="rect">
            <a:avLst/>
          </a:prstGeom>
        </p:spPr>
      </p:pic>
      <p:pic>
        <p:nvPicPr>
          <p:cNvPr id="5" name="Picture 4">
            <a:extLst>
              <a:ext uri="{FF2B5EF4-FFF2-40B4-BE49-F238E27FC236}">
                <a16:creationId xmlns:a16="http://schemas.microsoft.com/office/drawing/2014/main" id="{673370F2-8387-9341-CA69-378E4CA5D00B}"/>
              </a:ext>
            </a:extLst>
          </p:cNvPr>
          <p:cNvPicPr>
            <a:picLocks noChangeAspect="1"/>
          </p:cNvPicPr>
          <p:nvPr/>
        </p:nvPicPr>
        <p:blipFill>
          <a:blip r:embed="rId3"/>
          <a:stretch>
            <a:fillRect/>
          </a:stretch>
        </p:blipFill>
        <p:spPr>
          <a:xfrm>
            <a:off x="6699034" y="681036"/>
            <a:ext cx="5408084" cy="3337560"/>
          </a:xfrm>
          <a:prstGeom prst="rect">
            <a:avLst/>
          </a:prstGeom>
        </p:spPr>
      </p:pic>
    </p:spTree>
    <p:extLst>
      <p:ext uri="{BB962C8B-B14F-4D97-AF65-F5344CB8AC3E}">
        <p14:creationId xmlns:p14="http://schemas.microsoft.com/office/powerpoint/2010/main" val="94177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DC5C-06CE-60F3-050C-8E38DF42DB24}"/>
              </a:ext>
            </a:extLst>
          </p:cNvPr>
          <p:cNvSpPr>
            <a:spLocks noGrp="1"/>
          </p:cNvSpPr>
          <p:nvPr>
            <p:ph type="title"/>
          </p:nvPr>
        </p:nvSpPr>
        <p:spPr>
          <a:xfrm>
            <a:off x="1071902" y="-4597"/>
            <a:ext cx="4595149" cy="1325563"/>
          </a:xfrm>
        </p:spPr>
        <p:txBody>
          <a:bodyPr>
            <a:normAutofit/>
          </a:bodyPr>
          <a:lstStyle/>
          <a:p>
            <a:r>
              <a:rPr lang="en-US" dirty="0"/>
              <a:t>Marital Status</a:t>
            </a:r>
          </a:p>
        </p:txBody>
      </p:sp>
      <p:sp>
        <p:nvSpPr>
          <p:cNvPr id="10" name="Content Placeholder 9">
            <a:extLst>
              <a:ext uri="{FF2B5EF4-FFF2-40B4-BE49-F238E27FC236}">
                <a16:creationId xmlns:a16="http://schemas.microsoft.com/office/drawing/2014/main" id="{BD032BFC-F92F-333B-8B31-336F5A565E87}"/>
              </a:ext>
            </a:extLst>
          </p:cNvPr>
          <p:cNvSpPr>
            <a:spLocks noGrp="1"/>
          </p:cNvSpPr>
          <p:nvPr>
            <p:ph idx="1"/>
          </p:nvPr>
        </p:nvSpPr>
        <p:spPr>
          <a:xfrm>
            <a:off x="1071902" y="3926285"/>
            <a:ext cx="11120097" cy="2899806"/>
          </a:xfrm>
        </p:spPr>
        <p:txBody>
          <a:bodyPr>
            <a:normAutofit/>
          </a:bodyPr>
          <a:lstStyle/>
          <a:p>
            <a:endParaRPr lang="en-US" sz="1800" dirty="0"/>
          </a:p>
          <a:p>
            <a:pPr marL="0" indent="0">
              <a:buNone/>
            </a:pPr>
            <a:r>
              <a:rPr lang="en-US" sz="1800" dirty="0"/>
              <a:t>The Box and Whisker plot is used to compare Final Costs for single vs married individuals.  </a:t>
            </a:r>
          </a:p>
          <a:p>
            <a:pPr marL="0" indent="0">
              <a:buNone/>
            </a:pPr>
            <a:r>
              <a:rPr lang="en-US" sz="1800" dirty="0"/>
              <a:t>Here we see there is some variation, and it appears that married individuals have a higher Cost than single individuals.</a:t>
            </a:r>
          </a:p>
          <a:p>
            <a:pPr marL="0" indent="0">
              <a:buNone/>
            </a:pPr>
            <a:endParaRPr lang="en-US" sz="1800" dirty="0"/>
          </a:p>
          <a:p>
            <a:pPr marL="0" indent="0">
              <a:buNone/>
            </a:pPr>
            <a:r>
              <a:rPr lang="en-US" sz="1800" dirty="0"/>
              <a:t>Correlation tests will also be done in the next slide to confirm this.</a:t>
            </a:r>
          </a:p>
        </p:txBody>
      </p:sp>
      <p:pic>
        <p:nvPicPr>
          <p:cNvPr id="7" name="Picture 6">
            <a:extLst>
              <a:ext uri="{FF2B5EF4-FFF2-40B4-BE49-F238E27FC236}">
                <a16:creationId xmlns:a16="http://schemas.microsoft.com/office/drawing/2014/main" id="{1C540B8B-0250-6722-E2FC-88D1911C0390}"/>
              </a:ext>
            </a:extLst>
          </p:cNvPr>
          <p:cNvPicPr>
            <a:picLocks noChangeAspect="1"/>
          </p:cNvPicPr>
          <p:nvPr/>
        </p:nvPicPr>
        <p:blipFill>
          <a:blip r:embed="rId2"/>
          <a:stretch>
            <a:fillRect/>
          </a:stretch>
        </p:blipFill>
        <p:spPr>
          <a:xfrm>
            <a:off x="7222042" y="1026478"/>
            <a:ext cx="4698760" cy="2899806"/>
          </a:xfrm>
          <a:prstGeom prst="rect">
            <a:avLst/>
          </a:prstGeom>
        </p:spPr>
      </p:pic>
      <p:pic>
        <p:nvPicPr>
          <p:cNvPr id="8" name="Picture 7">
            <a:extLst>
              <a:ext uri="{FF2B5EF4-FFF2-40B4-BE49-F238E27FC236}">
                <a16:creationId xmlns:a16="http://schemas.microsoft.com/office/drawing/2014/main" id="{77DFC8CF-E3EF-5CFB-6B34-D603DE70B8AD}"/>
              </a:ext>
            </a:extLst>
          </p:cNvPr>
          <p:cNvPicPr>
            <a:picLocks noChangeAspect="1"/>
          </p:cNvPicPr>
          <p:nvPr/>
        </p:nvPicPr>
        <p:blipFill>
          <a:blip r:embed="rId3"/>
          <a:stretch>
            <a:fillRect/>
          </a:stretch>
        </p:blipFill>
        <p:spPr>
          <a:xfrm>
            <a:off x="1083477" y="1026479"/>
            <a:ext cx="4941076" cy="3049350"/>
          </a:xfrm>
          <a:prstGeom prst="rect">
            <a:avLst/>
          </a:prstGeom>
        </p:spPr>
      </p:pic>
    </p:spTree>
    <p:extLst>
      <p:ext uri="{BB962C8B-B14F-4D97-AF65-F5344CB8AC3E}">
        <p14:creationId xmlns:p14="http://schemas.microsoft.com/office/powerpoint/2010/main" val="54207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18CF-70A8-C4EF-7CCC-BD24A2681C65}"/>
              </a:ext>
            </a:extLst>
          </p:cNvPr>
          <p:cNvSpPr>
            <a:spLocks noGrp="1"/>
          </p:cNvSpPr>
          <p:nvPr>
            <p:ph type="title"/>
          </p:nvPr>
        </p:nvSpPr>
        <p:spPr>
          <a:xfrm>
            <a:off x="1049439" y="18255"/>
            <a:ext cx="5758728" cy="1325563"/>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3258C3A8-97F6-6B1D-D8AA-37D97940F34A}"/>
              </a:ext>
            </a:extLst>
          </p:cNvPr>
          <p:cNvSpPr>
            <a:spLocks noGrp="1"/>
          </p:cNvSpPr>
          <p:nvPr>
            <p:ph idx="1"/>
          </p:nvPr>
        </p:nvSpPr>
        <p:spPr>
          <a:xfrm>
            <a:off x="1049439" y="3428999"/>
            <a:ext cx="11142562" cy="3410745"/>
          </a:xfrm>
        </p:spPr>
        <p:txBody>
          <a:bodyPr>
            <a:normAutofit/>
          </a:bodyPr>
          <a:lstStyle/>
          <a:p>
            <a:endParaRPr lang="en-US" sz="1800" dirty="0"/>
          </a:p>
          <a:p>
            <a:r>
              <a:rPr lang="en-US" sz="1800" dirty="0"/>
              <a:t>The Pearson Product Moment Correlation measures the linear relationship between 2 variables and our coefficient of 0.0437 indicates a very weak positive correlation between Married and Single groups, implying marital status may play a minor role in modeling the Claim Cost</a:t>
            </a:r>
          </a:p>
          <a:p>
            <a:pPr marL="0" indent="0">
              <a:buNone/>
            </a:pPr>
            <a:endParaRPr lang="en-US" sz="1800" dirty="0"/>
          </a:p>
          <a:p>
            <a:pPr marL="0" indent="0">
              <a:buNone/>
            </a:pPr>
            <a:endParaRPr lang="en-US" sz="1800" dirty="0"/>
          </a:p>
          <a:p>
            <a:r>
              <a:rPr lang="en-US" sz="1800" dirty="0"/>
              <a:t>The 2-Sample Wilcox Rank Sum test is a non-parametric test, comparing the medians of 2 groups.  Based on the results, we can be very confident that the medians of married and single groups are different, and the variable is worth considering in modeling</a:t>
            </a:r>
          </a:p>
        </p:txBody>
      </p:sp>
      <p:pic>
        <p:nvPicPr>
          <p:cNvPr id="4" name="Content Placeholder 3" descr="A screenshot of a computer program&#10;&#10;Description automatically generated with low confidence">
            <a:extLst>
              <a:ext uri="{FF2B5EF4-FFF2-40B4-BE49-F238E27FC236}">
                <a16:creationId xmlns:a16="http://schemas.microsoft.com/office/drawing/2014/main" id="{7D438F9E-4D2F-48F7-869F-18277FBA1E19}"/>
              </a:ext>
            </a:extLst>
          </p:cNvPr>
          <p:cNvPicPr>
            <a:picLocks noChangeAspect="1"/>
          </p:cNvPicPr>
          <p:nvPr/>
        </p:nvPicPr>
        <p:blipFill>
          <a:blip r:embed="rId2"/>
          <a:stretch>
            <a:fillRect/>
          </a:stretch>
        </p:blipFill>
        <p:spPr>
          <a:xfrm>
            <a:off x="1049439" y="980244"/>
            <a:ext cx="5046562" cy="2065570"/>
          </a:xfrm>
          <a:prstGeom prst="rect">
            <a:avLst/>
          </a:prstGeom>
        </p:spPr>
      </p:pic>
      <p:pic>
        <p:nvPicPr>
          <p:cNvPr id="5" name="Picture 4" descr="A picture containing text, font, receipt, white&#10;&#10;Description automatically generated">
            <a:extLst>
              <a:ext uri="{FF2B5EF4-FFF2-40B4-BE49-F238E27FC236}">
                <a16:creationId xmlns:a16="http://schemas.microsoft.com/office/drawing/2014/main" id="{2C5955DB-3A53-FFD3-BEBD-F519E9AFCCE0}"/>
              </a:ext>
            </a:extLst>
          </p:cNvPr>
          <p:cNvPicPr>
            <a:picLocks noChangeAspect="1"/>
          </p:cNvPicPr>
          <p:nvPr/>
        </p:nvPicPr>
        <p:blipFill>
          <a:blip r:embed="rId3"/>
          <a:stretch>
            <a:fillRect/>
          </a:stretch>
        </p:blipFill>
        <p:spPr>
          <a:xfrm>
            <a:off x="6433273" y="980244"/>
            <a:ext cx="5740400" cy="1219200"/>
          </a:xfrm>
          <a:prstGeom prst="rect">
            <a:avLst/>
          </a:prstGeom>
        </p:spPr>
      </p:pic>
    </p:spTree>
    <p:extLst>
      <p:ext uri="{BB962C8B-B14F-4D97-AF65-F5344CB8AC3E}">
        <p14:creationId xmlns:p14="http://schemas.microsoft.com/office/powerpoint/2010/main" val="451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17E4-1867-D1A8-9C36-C6B7FE7C9B65}"/>
              </a:ext>
            </a:extLst>
          </p:cNvPr>
          <p:cNvSpPr>
            <a:spLocks noGrp="1"/>
          </p:cNvSpPr>
          <p:nvPr>
            <p:ph type="title"/>
          </p:nvPr>
        </p:nvSpPr>
        <p:spPr>
          <a:xfrm>
            <a:off x="844952" y="0"/>
            <a:ext cx="1997597" cy="1325563"/>
          </a:xfrm>
        </p:spPr>
        <p:txBody>
          <a:bodyPr>
            <a:normAutofit/>
          </a:bodyPr>
          <a:lstStyle/>
          <a:p>
            <a:r>
              <a:rPr lang="en-US" dirty="0"/>
              <a:t>Gender</a:t>
            </a:r>
          </a:p>
        </p:txBody>
      </p:sp>
      <p:sp>
        <p:nvSpPr>
          <p:cNvPr id="12" name="Content Placeholder 11">
            <a:extLst>
              <a:ext uri="{FF2B5EF4-FFF2-40B4-BE49-F238E27FC236}">
                <a16:creationId xmlns:a16="http://schemas.microsoft.com/office/drawing/2014/main" id="{4C33A300-428B-BBF8-0FE2-A98D2248F356}"/>
              </a:ext>
            </a:extLst>
          </p:cNvPr>
          <p:cNvSpPr>
            <a:spLocks noGrp="1"/>
          </p:cNvSpPr>
          <p:nvPr>
            <p:ph idx="1"/>
          </p:nvPr>
        </p:nvSpPr>
        <p:spPr>
          <a:xfrm>
            <a:off x="844952" y="4000688"/>
            <a:ext cx="11347047" cy="2857311"/>
          </a:xfrm>
        </p:spPr>
        <p:txBody>
          <a:bodyPr>
            <a:normAutofit/>
          </a:bodyPr>
          <a:lstStyle/>
          <a:p>
            <a:pPr marL="0" indent="0">
              <a:buNone/>
            </a:pPr>
            <a:r>
              <a:rPr lang="en-US" sz="1800" dirty="0"/>
              <a:t>The Box and Whisker plot is used to compare Final Costs for Female vs Male individuals.  Here we see there is some variation, and it appears that females have a slightly higher cost than males.</a:t>
            </a:r>
          </a:p>
          <a:p>
            <a:pPr marL="0" indent="0">
              <a:buNone/>
            </a:pPr>
            <a:endParaRPr lang="en-US" sz="1800" dirty="0"/>
          </a:p>
          <a:p>
            <a:pPr marL="0" indent="0">
              <a:buNone/>
            </a:pPr>
            <a:r>
              <a:rPr lang="en-US" sz="1800" dirty="0"/>
              <a:t>Correlation tests will also be done in the next slide to confirm this.</a:t>
            </a:r>
          </a:p>
          <a:p>
            <a:endParaRPr lang="en-US" sz="1800" dirty="0"/>
          </a:p>
        </p:txBody>
      </p:sp>
      <p:pic>
        <p:nvPicPr>
          <p:cNvPr id="10" name="Picture 9">
            <a:extLst>
              <a:ext uri="{FF2B5EF4-FFF2-40B4-BE49-F238E27FC236}">
                <a16:creationId xmlns:a16="http://schemas.microsoft.com/office/drawing/2014/main" id="{64D79036-F312-0B13-58BE-D01A786C99C4}"/>
              </a:ext>
            </a:extLst>
          </p:cNvPr>
          <p:cNvPicPr>
            <a:picLocks noChangeAspect="1"/>
          </p:cNvPicPr>
          <p:nvPr/>
        </p:nvPicPr>
        <p:blipFill>
          <a:blip r:embed="rId2"/>
          <a:stretch>
            <a:fillRect/>
          </a:stretch>
        </p:blipFill>
        <p:spPr>
          <a:xfrm>
            <a:off x="844952" y="884411"/>
            <a:ext cx="5052483" cy="3118104"/>
          </a:xfrm>
          <a:prstGeom prst="rect">
            <a:avLst/>
          </a:prstGeom>
        </p:spPr>
      </p:pic>
      <p:pic>
        <p:nvPicPr>
          <p:cNvPr id="13" name="Picture 12">
            <a:extLst>
              <a:ext uri="{FF2B5EF4-FFF2-40B4-BE49-F238E27FC236}">
                <a16:creationId xmlns:a16="http://schemas.microsoft.com/office/drawing/2014/main" id="{912CB952-E61A-41DF-88EA-1DAC0C1DB53E}"/>
              </a:ext>
            </a:extLst>
          </p:cNvPr>
          <p:cNvPicPr>
            <a:picLocks noChangeAspect="1"/>
          </p:cNvPicPr>
          <p:nvPr/>
        </p:nvPicPr>
        <p:blipFill>
          <a:blip r:embed="rId3"/>
          <a:stretch>
            <a:fillRect/>
          </a:stretch>
        </p:blipFill>
        <p:spPr>
          <a:xfrm>
            <a:off x="7041266" y="886238"/>
            <a:ext cx="5046562" cy="3114450"/>
          </a:xfrm>
          <a:prstGeom prst="rect">
            <a:avLst/>
          </a:prstGeom>
        </p:spPr>
      </p:pic>
    </p:spTree>
    <p:extLst>
      <p:ext uri="{BB962C8B-B14F-4D97-AF65-F5344CB8AC3E}">
        <p14:creationId xmlns:p14="http://schemas.microsoft.com/office/powerpoint/2010/main" val="155625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4799-71DE-3BC4-43D5-A233A5C6A4B2}"/>
              </a:ext>
            </a:extLst>
          </p:cNvPr>
          <p:cNvSpPr>
            <a:spLocks noGrp="1"/>
          </p:cNvSpPr>
          <p:nvPr>
            <p:ph type="title"/>
          </p:nvPr>
        </p:nvSpPr>
        <p:spPr>
          <a:xfrm>
            <a:off x="740780" y="0"/>
            <a:ext cx="2611056" cy="1325563"/>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E935A906-A5FD-657A-7CBF-954968D08EE2}"/>
              </a:ext>
            </a:extLst>
          </p:cNvPr>
          <p:cNvSpPr>
            <a:spLocks noGrp="1"/>
          </p:cNvSpPr>
          <p:nvPr>
            <p:ph idx="1"/>
          </p:nvPr>
        </p:nvSpPr>
        <p:spPr>
          <a:xfrm>
            <a:off x="1305528" y="3429000"/>
            <a:ext cx="9806168" cy="3428999"/>
          </a:xfrm>
        </p:spPr>
        <p:txBody>
          <a:bodyPr>
            <a:normAutofit/>
          </a:bodyPr>
          <a:lstStyle/>
          <a:p>
            <a:endParaRPr lang="en-US" sz="1800" dirty="0"/>
          </a:p>
          <a:p>
            <a:r>
              <a:rPr lang="en-US" sz="1800" dirty="0"/>
              <a:t>The Pearson Product Moment Correlation measures the linear relationship between 2 variables and our coefficient of -0.0333 indicates a very weak negative correlation between Male and Female groups, implying Gender may play a minor role in modeling the Claim Cost, and should be included in the modeling portion</a:t>
            </a:r>
          </a:p>
        </p:txBody>
      </p:sp>
      <p:pic>
        <p:nvPicPr>
          <p:cNvPr id="4" name="Picture 3" descr="A screenshot of a computer code&#10;&#10;Description automatically generated with low confidence">
            <a:extLst>
              <a:ext uri="{FF2B5EF4-FFF2-40B4-BE49-F238E27FC236}">
                <a16:creationId xmlns:a16="http://schemas.microsoft.com/office/drawing/2014/main" id="{8C2449DF-0588-898F-7D56-52419D77FA24}"/>
              </a:ext>
            </a:extLst>
          </p:cNvPr>
          <p:cNvPicPr>
            <a:picLocks noChangeAspect="1"/>
          </p:cNvPicPr>
          <p:nvPr/>
        </p:nvPicPr>
        <p:blipFill>
          <a:blip r:embed="rId2"/>
          <a:stretch>
            <a:fillRect/>
          </a:stretch>
        </p:blipFill>
        <p:spPr>
          <a:xfrm>
            <a:off x="1305528" y="1143000"/>
            <a:ext cx="5448300" cy="2286000"/>
          </a:xfrm>
          <a:prstGeom prst="rect">
            <a:avLst/>
          </a:prstGeom>
        </p:spPr>
      </p:pic>
    </p:spTree>
    <p:extLst>
      <p:ext uri="{BB962C8B-B14F-4D97-AF65-F5344CB8AC3E}">
        <p14:creationId xmlns:p14="http://schemas.microsoft.com/office/powerpoint/2010/main" val="284309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B166-1716-3EAA-39DA-F7F4ACA78A2A}"/>
              </a:ext>
            </a:extLst>
          </p:cNvPr>
          <p:cNvSpPr>
            <a:spLocks noGrp="1"/>
          </p:cNvSpPr>
          <p:nvPr>
            <p:ph type="title"/>
          </p:nvPr>
        </p:nvSpPr>
        <p:spPr>
          <a:xfrm>
            <a:off x="775504" y="0"/>
            <a:ext cx="3414532" cy="1325563"/>
          </a:xfrm>
        </p:spPr>
        <p:txBody>
          <a:bodyPr>
            <a:normAutofit/>
          </a:bodyPr>
          <a:lstStyle/>
          <a:p>
            <a:r>
              <a:rPr lang="en-US" dirty="0"/>
              <a:t>Dependents</a:t>
            </a:r>
          </a:p>
        </p:txBody>
      </p:sp>
      <p:sp>
        <p:nvSpPr>
          <p:cNvPr id="12" name="Content Placeholder 11">
            <a:extLst>
              <a:ext uri="{FF2B5EF4-FFF2-40B4-BE49-F238E27FC236}">
                <a16:creationId xmlns:a16="http://schemas.microsoft.com/office/drawing/2014/main" id="{9F6B15B3-7801-FC4A-A370-B0810E0E2C57}"/>
              </a:ext>
            </a:extLst>
          </p:cNvPr>
          <p:cNvSpPr>
            <a:spLocks noGrp="1"/>
          </p:cNvSpPr>
          <p:nvPr>
            <p:ph idx="1"/>
          </p:nvPr>
        </p:nvSpPr>
        <p:spPr>
          <a:xfrm>
            <a:off x="1527857" y="4170121"/>
            <a:ext cx="10664144" cy="2638111"/>
          </a:xfrm>
        </p:spPr>
        <p:txBody>
          <a:bodyPr>
            <a:normAutofit/>
          </a:bodyPr>
          <a:lstStyle/>
          <a:p>
            <a:pPr marL="0" indent="0">
              <a:buNone/>
            </a:pPr>
            <a:r>
              <a:rPr lang="en-US" sz="1800" dirty="0"/>
              <a:t>The Box and Whisker plot is used to compare Final Costs for Individuals with dependents vs Without dependents.  Here we see there is some variation, and it appears that those with dependents have a greater median and upper quartile, with a shorter tail and less extreme outliers</a:t>
            </a:r>
          </a:p>
          <a:p>
            <a:pPr marL="0" indent="0">
              <a:buNone/>
            </a:pPr>
            <a:endParaRPr lang="en-US" sz="1800" dirty="0"/>
          </a:p>
          <a:p>
            <a:pPr marL="0" indent="0">
              <a:buNone/>
            </a:pPr>
            <a:r>
              <a:rPr lang="en-US" sz="1800" dirty="0"/>
              <a:t>Correlation tests will also be done in the next slide to confirm this.</a:t>
            </a:r>
          </a:p>
        </p:txBody>
      </p:sp>
      <p:pic>
        <p:nvPicPr>
          <p:cNvPr id="8" name="Picture 7">
            <a:extLst>
              <a:ext uri="{FF2B5EF4-FFF2-40B4-BE49-F238E27FC236}">
                <a16:creationId xmlns:a16="http://schemas.microsoft.com/office/drawing/2014/main" id="{3F92A717-9CDD-8064-C30A-A5B63AE0C6A6}"/>
              </a:ext>
            </a:extLst>
          </p:cNvPr>
          <p:cNvPicPr>
            <a:picLocks noChangeAspect="1"/>
          </p:cNvPicPr>
          <p:nvPr/>
        </p:nvPicPr>
        <p:blipFill>
          <a:blip r:embed="rId2"/>
          <a:stretch>
            <a:fillRect/>
          </a:stretch>
        </p:blipFill>
        <p:spPr>
          <a:xfrm>
            <a:off x="1527857" y="924610"/>
            <a:ext cx="5120970" cy="3160370"/>
          </a:xfrm>
          <a:prstGeom prst="rect">
            <a:avLst/>
          </a:prstGeom>
        </p:spPr>
      </p:pic>
      <p:pic>
        <p:nvPicPr>
          <p:cNvPr id="10" name="Picture 9">
            <a:extLst>
              <a:ext uri="{FF2B5EF4-FFF2-40B4-BE49-F238E27FC236}">
                <a16:creationId xmlns:a16="http://schemas.microsoft.com/office/drawing/2014/main" id="{0B3729EC-8A85-619F-3874-92C25D7B556E}"/>
              </a:ext>
            </a:extLst>
          </p:cNvPr>
          <p:cNvPicPr>
            <a:picLocks noChangeAspect="1"/>
          </p:cNvPicPr>
          <p:nvPr/>
        </p:nvPicPr>
        <p:blipFill>
          <a:blip r:embed="rId3"/>
          <a:stretch>
            <a:fillRect/>
          </a:stretch>
        </p:blipFill>
        <p:spPr>
          <a:xfrm>
            <a:off x="7071030" y="924610"/>
            <a:ext cx="5120970" cy="3160370"/>
          </a:xfrm>
          <a:prstGeom prst="rect">
            <a:avLst/>
          </a:prstGeom>
        </p:spPr>
      </p:pic>
    </p:spTree>
    <p:extLst>
      <p:ext uri="{BB962C8B-B14F-4D97-AF65-F5344CB8AC3E}">
        <p14:creationId xmlns:p14="http://schemas.microsoft.com/office/powerpoint/2010/main" val="411947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DBA2-E16F-5BEA-D57E-C77AC94B65B9}"/>
              </a:ext>
            </a:extLst>
          </p:cNvPr>
          <p:cNvSpPr>
            <a:spLocks noGrp="1"/>
          </p:cNvSpPr>
          <p:nvPr>
            <p:ph type="title"/>
          </p:nvPr>
        </p:nvSpPr>
        <p:spPr>
          <a:xfrm>
            <a:off x="844952" y="0"/>
            <a:ext cx="3125165" cy="1325563"/>
          </a:xfrm>
        </p:spPr>
        <p:txBody>
          <a:bodyPr>
            <a:normAutofit/>
          </a:bodyPr>
          <a:lstStyle/>
          <a:p>
            <a:r>
              <a:rPr lang="en-US" dirty="0"/>
              <a:t>Continued</a:t>
            </a:r>
          </a:p>
        </p:txBody>
      </p:sp>
      <p:sp>
        <p:nvSpPr>
          <p:cNvPr id="3" name="Content Placeholder 2">
            <a:extLst>
              <a:ext uri="{FF2B5EF4-FFF2-40B4-BE49-F238E27FC236}">
                <a16:creationId xmlns:a16="http://schemas.microsoft.com/office/drawing/2014/main" id="{77972B62-A1E4-1E12-A036-240A374F8E09}"/>
              </a:ext>
            </a:extLst>
          </p:cNvPr>
          <p:cNvSpPr>
            <a:spLocks noGrp="1"/>
          </p:cNvSpPr>
          <p:nvPr>
            <p:ph idx="1"/>
          </p:nvPr>
        </p:nvSpPr>
        <p:spPr>
          <a:xfrm>
            <a:off x="844952" y="3183262"/>
            <a:ext cx="10710441" cy="3655687"/>
          </a:xfrm>
        </p:spPr>
        <p:txBody>
          <a:bodyPr>
            <a:normAutofit/>
          </a:bodyPr>
          <a:lstStyle/>
          <a:p>
            <a:endParaRPr lang="en-US" sz="1800" dirty="0"/>
          </a:p>
          <a:p>
            <a:r>
              <a:rPr lang="en-US" sz="1800" dirty="0"/>
              <a:t>The Pearson Product Moment Correlation measures the linear relationship between 2 variables and our coefficient of 0.0428 indicates a very weak positive correlation between individuals with and without dependents, implying this may play a minor role in modeling the Claim Cost</a:t>
            </a:r>
          </a:p>
          <a:p>
            <a:pPr marL="0" indent="0">
              <a:buNone/>
            </a:pPr>
            <a:endParaRPr lang="en-US" sz="1800" dirty="0"/>
          </a:p>
          <a:p>
            <a:pPr marL="0" indent="0">
              <a:buNone/>
            </a:pPr>
            <a:endParaRPr lang="en-US" sz="1800" dirty="0"/>
          </a:p>
          <a:p>
            <a:r>
              <a:rPr lang="en-US" sz="1800" dirty="0"/>
              <a:t>The 2-Sample Wilcox Rank Sum test is a non-parametric test, comparing the medians of 2 groups.  Based on the results, we can be very confident that the medians of groups with and without dependents are different, and the variable is worth considering in modeling</a:t>
            </a:r>
          </a:p>
        </p:txBody>
      </p:sp>
      <p:pic>
        <p:nvPicPr>
          <p:cNvPr id="4" name="Content Placeholder 4" descr="A screenshot of a computer code&#10;&#10;Description automatically generated with low confidence">
            <a:extLst>
              <a:ext uri="{FF2B5EF4-FFF2-40B4-BE49-F238E27FC236}">
                <a16:creationId xmlns:a16="http://schemas.microsoft.com/office/drawing/2014/main" id="{5381D2D0-C6F2-3324-83DE-79C1AF930728}"/>
              </a:ext>
            </a:extLst>
          </p:cNvPr>
          <p:cNvPicPr>
            <a:picLocks noChangeAspect="1"/>
          </p:cNvPicPr>
          <p:nvPr/>
        </p:nvPicPr>
        <p:blipFill>
          <a:blip r:embed="rId2"/>
          <a:stretch>
            <a:fillRect/>
          </a:stretch>
        </p:blipFill>
        <p:spPr>
          <a:xfrm>
            <a:off x="844952" y="935362"/>
            <a:ext cx="5422900" cy="2247900"/>
          </a:xfrm>
          <a:prstGeom prst="rect">
            <a:avLst/>
          </a:prstGeom>
        </p:spPr>
      </p:pic>
      <p:pic>
        <p:nvPicPr>
          <p:cNvPr id="5" name="Picture 4" descr="A picture containing text, font, white, receipt&#10;&#10;Description automatically generated">
            <a:extLst>
              <a:ext uri="{FF2B5EF4-FFF2-40B4-BE49-F238E27FC236}">
                <a16:creationId xmlns:a16="http://schemas.microsoft.com/office/drawing/2014/main" id="{E592D532-EB34-D89C-7247-723BC5FC1E26}"/>
              </a:ext>
            </a:extLst>
          </p:cNvPr>
          <p:cNvPicPr>
            <a:picLocks noChangeAspect="1"/>
          </p:cNvPicPr>
          <p:nvPr/>
        </p:nvPicPr>
        <p:blipFill>
          <a:blip r:embed="rId3"/>
          <a:stretch>
            <a:fillRect/>
          </a:stretch>
        </p:blipFill>
        <p:spPr>
          <a:xfrm>
            <a:off x="6438900" y="935362"/>
            <a:ext cx="5753100" cy="1143000"/>
          </a:xfrm>
          <a:prstGeom prst="rect">
            <a:avLst/>
          </a:prstGeom>
        </p:spPr>
      </p:pic>
    </p:spTree>
    <p:extLst>
      <p:ext uri="{BB962C8B-B14F-4D97-AF65-F5344CB8AC3E}">
        <p14:creationId xmlns:p14="http://schemas.microsoft.com/office/powerpoint/2010/main" val="260015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CE55-8902-484A-5105-C2EC094B5F12}"/>
              </a:ext>
            </a:extLst>
          </p:cNvPr>
          <p:cNvSpPr>
            <a:spLocks noGrp="1"/>
          </p:cNvSpPr>
          <p:nvPr>
            <p:ph type="title"/>
          </p:nvPr>
        </p:nvSpPr>
        <p:spPr>
          <a:xfrm>
            <a:off x="903067" y="0"/>
            <a:ext cx="5717894" cy="1325563"/>
          </a:xfrm>
        </p:spPr>
        <p:txBody>
          <a:bodyPr>
            <a:normAutofit/>
          </a:bodyPr>
          <a:lstStyle/>
          <a:p>
            <a:r>
              <a:rPr lang="en-US" dirty="0"/>
              <a:t>Linear Regression Model</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009B1ACE-005E-3F25-4F34-ABAC9020AACE}"/>
              </a:ext>
            </a:extLst>
          </p:cNvPr>
          <p:cNvPicPr>
            <a:picLocks noGrp="1" noChangeAspect="1"/>
          </p:cNvPicPr>
          <p:nvPr>
            <p:ph idx="1"/>
          </p:nvPr>
        </p:nvPicPr>
        <p:blipFill>
          <a:blip r:embed="rId2"/>
          <a:stretch>
            <a:fillRect/>
          </a:stretch>
        </p:blipFill>
        <p:spPr>
          <a:xfrm>
            <a:off x="6644111" y="0"/>
            <a:ext cx="5547889" cy="4163390"/>
          </a:xfrm>
        </p:spPr>
      </p:pic>
      <p:sp>
        <p:nvSpPr>
          <p:cNvPr id="6" name="TextBox 5">
            <a:extLst>
              <a:ext uri="{FF2B5EF4-FFF2-40B4-BE49-F238E27FC236}">
                <a16:creationId xmlns:a16="http://schemas.microsoft.com/office/drawing/2014/main" id="{889CEB89-A2BB-D93F-1570-DE7A39180E90}"/>
              </a:ext>
            </a:extLst>
          </p:cNvPr>
          <p:cNvSpPr txBox="1"/>
          <p:nvPr/>
        </p:nvSpPr>
        <p:spPr>
          <a:xfrm>
            <a:off x="729205" y="1481530"/>
            <a:ext cx="5914905" cy="3693319"/>
          </a:xfrm>
          <a:prstGeom prst="rect">
            <a:avLst/>
          </a:prstGeom>
          <a:noFill/>
        </p:spPr>
        <p:txBody>
          <a:bodyPr wrap="square" rtlCol="0">
            <a:spAutoFit/>
          </a:bodyPr>
          <a:lstStyle/>
          <a:p>
            <a:r>
              <a:rPr lang="en-US" dirty="0"/>
              <a:t>The final Linear model included an interaction between Hourly </a:t>
            </a:r>
          </a:p>
          <a:p>
            <a:r>
              <a:rPr lang="en-US" dirty="0"/>
              <a:t>Pay and gender.</a:t>
            </a:r>
          </a:p>
          <a:p>
            <a:endParaRPr lang="en-US" dirty="0"/>
          </a:p>
          <a:p>
            <a:endParaRPr lang="en-US" dirty="0"/>
          </a:p>
          <a:p>
            <a:r>
              <a:rPr lang="en-US" dirty="0"/>
              <a:t>Based on the high residuals and Residual standard error, it is apparent that the linear model is a very inaccurate when predicting the Claim Cost.</a:t>
            </a:r>
          </a:p>
          <a:p>
            <a:endParaRPr lang="en-US" dirty="0"/>
          </a:p>
          <a:p>
            <a:endParaRPr lang="en-US" dirty="0"/>
          </a:p>
          <a:p>
            <a:r>
              <a:rPr lang="en-US" dirty="0"/>
              <a:t>This is likely because the data contains extreme outliers, and is not transformed which throws off the model to a large degree</a:t>
            </a:r>
          </a:p>
        </p:txBody>
      </p:sp>
    </p:spTree>
    <p:extLst>
      <p:ext uri="{BB962C8B-B14F-4D97-AF65-F5344CB8AC3E}">
        <p14:creationId xmlns:p14="http://schemas.microsoft.com/office/powerpoint/2010/main" val="382583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0971-929B-8B5C-8B35-887FC08A7EE5}"/>
              </a:ext>
            </a:extLst>
          </p:cNvPr>
          <p:cNvSpPr>
            <a:spLocks noGrp="1"/>
          </p:cNvSpPr>
          <p:nvPr>
            <p:ph type="title"/>
          </p:nvPr>
        </p:nvSpPr>
        <p:spPr>
          <a:xfrm>
            <a:off x="740780" y="0"/>
            <a:ext cx="4451430" cy="1325563"/>
          </a:xfrm>
        </p:spPr>
        <p:txBody>
          <a:bodyPr>
            <a:normAutofit/>
          </a:bodyPr>
          <a:lstStyle/>
          <a:p>
            <a:r>
              <a:rPr lang="en-US" dirty="0"/>
              <a:t>Checking Linearity</a:t>
            </a:r>
          </a:p>
        </p:txBody>
      </p:sp>
      <p:sp>
        <p:nvSpPr>
          <p:cNvPr id="3" name="Content Placeholder 2">
            <a:extLst>
              <a:ext uri="{FF2B5EF4-FFF2-40B4-BE49-F238E27FC236}">
                <a16:creationId xmlns:a16="http://schemas.microsoft.com/office/drawing/2014/main" id="{96C12420-4D7F-D389-E634-F67504B4B87E}"/>
              </a:ext>
            </a:extLst>
          </p:cNvPr>
          <p:cNvSpPr>
            <a:spLocks noGrp="1"/>
          </p:cNvSpPr>
          <p:nvPr>
            <p:ph idx="1"/>
          </p:nvPr>
        </p:nvSpPr>
        <p:spPr>
          <a:xfrm>
            <a:off x="740780" y="4949465"/>
            <a:ext cx="11451220" cy="1908535"/>
          </a:xfrm>
        </p:spPr>
        <p:txBody>
          <a:bodyPr>
            <a:normAutofit/>
          </a:bodyPr>
          <a:lstStyle/>
          <a:p>
            <a:pPr marL="0" indent="0">
              <a:buNone/>
            </a:pPr>
            <a:endParaRPr lang="en-US" sz="1800" dirty="0"/>
          </a:p>
          <a:p>
            <a:pPr marL="0" indent="0">
              <a:buNone/>
            </a:pPr>
            <a:r>
              <a:rPr lang="en-US" sz="1800" dirty="0"/>
              <a:t>Because there is some shape in the residuals plot and it is not randomly distributed, we see there is a non-linearity between the predictions and actual outcomes</a:t>
            </a:r>
          </a:p>
          <a:p>
            <a:endParaRPr lang="en-US" sz="1800" dirty="0"/>
          </a:p>
        </p:txBody>
      </p:sp>
      <p:pic>
        <p:nvPicPr>
          <p:cNvPr id="4" name="Picture 3">
            <a:extLst>
              <a:ext uri="{FF2B5EF4-FFF2-40B4-BE49-F238E27FC236}">
                <a16:creationId xmlns:a16="http://schemas.microsoft.com/office/drawing/2014/main" id="{2ABE92E2-B52F-F7A7-7CD6-5CDB92198E3A}"/>
              </a:ext>
            </a:extLst>
          </p:cNvPr>
          <p:cNvPicPr>
            <a:picLocks noChangeAspect="1"/>
          </p:cNvPicPr>
          <p:nvPr/>
        </p:nvPicPr>
        <p:blipFill>
          <a:blip r:embed="rId2"/>
          <a:stretch>
            <a:fillRect/>
          </a:stretch>
        </p:blipFill>
        <p:spPr>
          <a:xfrm>
            <a:off x="4201611" y="162045"/>
            <a:ext cx="7990389" cy="4931210"/>
          </a:xfrm>
          <a:prstGeom prst="rect">
            <a:avLst/>
          </a:prstGeom>
        </p:spPr>
      </p:pic>
    </p:spTree>
    <p:extLst>
      <p:ext uri="{BB962C8B-B14F-4D97-AF65-F5344CB8AC3E}">
        <p14:creationId xmlns:p14="http://schemas.microsoft.com/office/powerpoint/2010/main" val="79077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EC8B-97F9-2ACB-A72A-3E3C8B448AF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A72771-376C-A917-74BF-FC2B9260F336}"/>
              </a:ext>
            </a:extLst>
          </p:cNvPr>
          <p:cNvSpPr>
            <a:spLocks noGrp="1"/>
          </p:cNvSpPr>
          <p:nvPr>
            <p:ph idx="1"/>
          </p:nvPr>
        </p:nvSpPr>
        <p:spPr>
          <a:xfrm>
            <a:off x="838200" y="1825625"/>
            <a:ext cx="10515600" cy="4795094"/>
          </a:xfrm>
        </p:spPr>
        <p:txBody>
          <a:bodyPr>
            <a:normAutofit/>
          </a:bodyPr>
          <a:lstStyle/>
          <a:p>
            <a:r>
              <a:rPr lang="en-US" sz="1800" dirty="0"/>
              <a:t>Workers’ compensation is a critical component of employment, to ensure that both employees have financial security if they are hurt on the job and businesses do not get sued in the case of injury.</a:t>
            </a:r>
          </a:p>
          <a:p>
            <a:r>
              <a:rPr lang="en-US" sz="1800" dirty="0"/>
              <a:t>The Insurance Companies that provide Workers Comp to businesses, therefore serve a critical role in keeping the economy stable</a:t>
            </a:r>
          </a:p>
          <a:p>
            <a:r>
              <a:rPr lang="en-US" sz="1800" dirty="0"/>
              <a:t>However, reliably predicting how much will be paid out in a Compensation Claim is a very difficult task.  Without being able to predict the amount of workers’ Compensation paid, insurance companies are forced to raise their premiums and pass the cost down to the business and employees in order to hedge this unknown.  Without taking such steps, Insurance companies would be assuming too much risk to stay in business for long.</a:t>
            </a:r>
          </a:p>
          <a:p>
            <a:r>
              <a:rPr lang="en-US" sz="1800" dirty="0"/>
              <a:t>Therefore, the task of predicting Compensation claims is critical to keeping insurance companies in business, keeping prices at a competitive level, and preventing unreasonably high premiums from being passed on to businesses.</a:t>
            </a:r>
          </a:p>
        </p:txBody>
      </p:sp>
    </p:spTree>
    <p:extLst>
      <p:ext uri="{BB962C8B-B14F-4D97-AF65-F5344CB8AC3E}">
        <p14:creationId xmlns:p14="http://schemas.microsoft.com/office/powerpoint/2010/main" val="20310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910-B468-AE03-D698-FCB491A103F6}"/>
              </a:ext>
            </a:extLst>
          </p:cNvPr>
          <p:cNvSpPr>
            <a:spLocks noGrp="1"/>
          </p:cNvSpPr>
          <p:nvPr>
            <p:ph type="title"/>
          </p:nvPr>
        </p:nvSpPr>
        <p:spPr>
          <a:xfrm>
            <a:off x="838200" y="0"/>
            <a:ext cx="10515600" cy="1325563"/>
          </a:xfrm>
        </p:spPr>
        <p:txBody>
          <a:bodyPr>
            <a:normAutofit/>
          </a:bodyPr>
          <a:lstStyle/>
          <a:p>
            <a:r>
              <a:rPr lang="en-US" dirty="0"/>
              <a:t>Linear Regression Model-Log Transformation</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1E35A0F-1909-6B67-4036-49F655200702}"/>
              </a:ext>
            </a:extLst>
          </p:cNvPr>
          <p:cNvPicPr>
            <a:picLocks noGrp="1" noChangeAspect="1"/>
          </p:cNvPicPr>
          <p:nvPr>
            <p:ph idx="1"/>
          </p:nvPr>
        </p:nvPicPr>
        <p:blipFill>
          <a:blip r:embed="rId2"/>
          <a:stretch>
            <a:fillRect/>
          </a:stretch>
        </p:blipFill>
        <p:spPr>
          <a:xfrm>
            <a:off x="7451751" y="934375"/>
            <a:ext cx="4740249" cy="3703320"/>
          </a:xfrm>
        </p:spPr>
      </p:pic>
      <p:sp>
        <p:nvSpPr>
          <p:cNvPr id="7" name="TextBox 6">
            <a:extLst>
              <a:ext uri="{FF2B5EF4-FFF2-40B4-BE49-F238E27FC236}">
                <a16:creationId xmlns:a16="http://schemas.microsoft.com/office/drawing/2014/main" id="{AC496778-7BB3-2DC6-6B18-9596985F1903}"/>
              </a:ext>
            </a:extLst>
          </p:cNvPr>
          <p:cNvSpPr txBox="1"/>
          <p:nvPr/>
        </p:nvSpPr>
        <p:spPr>
          <a:xfrm>
            <a:off x="838200" y="1325563"/>
            <a:ext cx="6613551" cy="3416320"/>
          </a:xfrm>
          <a:prstGeom prst="rect">
            <a:avLst/>
          </a:prstGeom>
          <a:noFill/>
        </p:spPr>
        <p:txBody>
          <a:bodyPr wrap="square" rtlCol="0">
            <a:spAutoFit/>
          </a:bodyPr>
          <a:lstStyle/>
          <a:p>
            <a:r>
              <a:rPr lang="en-US" dirty="0"/>
              <a:t>This is the same model as the original linear regression except with a</a:t>
            </a:r>
          </a:p>
          <a:p>
            <a:r>
              <a:rPr lang="en-US" dirty="0"/>
              <a:t>Log transformation applied to the outcome variable.</a:t>
            </a:r>
          </a:p>
          <a:p>
            <a:endParaRPr lang="en-US" dirty="0"/>
          </a:p>
          <a:p>
            <a:r>
              <a:rPr lang="en-US" dirty="0"/>
              <a:t>Here we observe the Residuals are extremely small, with a median of -0.0019 and a standard error of 1.42</a:t>
            </a:r>
          </a:p>
          <a:p>
            <a:endParaRPr lang="en-US" dirty="0"/>
          </a:p>
          <a:p>
            <a:r>
              <a:rPr lang="en-US" dirty="0"/>
              <a:t>The p-values are also extremely small, indicating all the explanatory variables have a significant impact on the outcome variable.</a:t>
            </a:r>
          </a:p>
          <a:p>
            <a:endParaRPr lang="en-US" dirty="0"/>
          </a:p>
          <a:p>
            <a:r>
              <a:rPr lang="en-US" dirty="0"/>
              <a:t>This is a much better fit and provides more accurate predictions.</a:t>
            </a:r>
          </a:p>
        </p:txBody>
      </p:sp>
    </p:spTree>
    <p:extLst>
      <p:ext uri="{BB962C8B-B14F-4D97-AF65-F5344CB8AC3E}">
        <p14:creationId xmlns:p14="http://schemas.microsoft.com/office/powerpoint/2010/main" val="134185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0971-929B-8B5C-8B35-887FC08A7EE5}"/>
              </a:ext>
            </a:extLst>
          </p:cNvPr>
          <p:cNvSpPr>
            <a:spLocks noGrp="1"/>
          </p:cNvSpPr>
          <p:nvPr>
            <p:ph type="title"/>
          </p:nvPr>
        </p:nvSpPr>
        <p:spPr>
          <a:xfrm>
            <a:off x="763929" y="0"/>
            <a:ext cx="4451430" cy="1325563"/>
          </a:xfrm>
        </p:spPr>
        <p:txBody>
          <a:bodyPr>
            <a:normAutofit/>
          </a:bodyPr>
          <a:lstStyle/>
          <a:p>
            <a:r>
              <a:rPr lang="en-US" dirty="0"/>
              <a:t>Checking Linearity</a:t>
            </a:r>
          </a:p>
        </p:txBody>
      </p:sp>
      <p:sp>
        <p:nvSpPr>
          <p:cNvPr id="3" name="Content Placeholder 2">
            <a:extLst>
              <a:ext uri="{FF2B5EF4-FFF2-40B4-BE49-F238E27FC236}">
                <a16:creationId xmlns:a16="http://schemas.microsoft.com/office/drawing/2014/main" id="{96C12420-4D7F-D389-E634-F67504B4B87E}"/>
              </a:ext>
            </a:extLst>
          </p:cNvPr>
          <p:cNvSpPr>
            <a:spLocks noGrp="1"/>
          </p:cNvSpPr>
          <p:nvPr>
            <p:ph idx="1"/>
          </p:nvPr>
        </p:nvSpPr>
        <p:spPr>
          <a:xfrm>
            <a:off x="717630" y="4902638"/>
            <a:ext cx="11474369" cy="1955361"/>
          </a:xfrm>
        </p:spPr>
        <p:txBody>
          <a:bodyPr>
            <a:normAutofit/>
          </a:bodyPr>
          <a:lstStyle/>
          <a:p>
            <a:pPr marL="0" indent="0">
              <a:buNone/>
            </a:pPr>
            <a:endParaRPr lang="en-US" sz="1800" dirty="0"/>
          </a:p>
          <a:p>
            <a:pPr marL="0" indent="0">
              <a:buNone/>
            </a:pPr>
            <a:r>
              <a:rPr lang="en-US" sz="1800" dirty="0"/>
              <a:t>Again, we see some shape in the residuals plot, however it is very concentrated around a residual value of 0.  Therefore, we can </a:t>
            </a:r>
            <a:r>
              <a:rPr lang="en-US" sz="1800"/>
              <a:t>still assume </a:t>
            </a:r>
            <a:r>
              <a:rPr lang="en-US" sz="1800" dirty="0"/>
              <a:t>non-linearity between the predictions and actual outcomes, as the model more accurately predicts values closer to the mean and inaccurately predicts outliers.</a:t>
            </a:r>
          </a:p>
          <a:p>
            <a:endParaRPr lang="en-US" sz="1800" dirty="0"/>
          </a:p>
        </p:txBody>
      </p:sp>
      <p:pic>
        <p:nvPicPr>
          <p:cNvPr id="4" name="Picture 3">
            <a:extLst>
              <a:ext uri="{FF2B5EF4-FFF2-40B4-BE49-F238E27FC236}">
                <a16:creationId xmlns:a16="http://schemas.microsoft.com/office/drawing/2014/main" id="{CD986017-BDA6-E824-8916-B6AC80DD832F}"/>
              </a:ext>
            </a:extLst>
          </p:cNvPr>
          <p:cNvPicPr>
            <a:picLocks noChangeAspect="1"/>
          </p:cNvPicPr>
          <p:nvPr/>
        </p:nvPicPr>
        <p:blipFill>
          <a:blip r:embed="rId2"/>
          <a:stretch>
            <a:fillRect/>
          </a:stretch>
        </p:blipFill>
        <p:spPr>
          <a:xfrm>
            <a:off x="4247909" y="0"/>
            <a:ext cx="7944091" cy="4902639"/>
          </a:xfrm>
          <a:prstGeom prst="rect">
            <a:avLst/>
          </a:prstGeom>
        </p:spPr>
      </p:pic>
    </p:spTree>
    <p:extLst>
      <p:ext uri="{BB962C8B-B14F-4D97-AF65-F5344CB8AC3E}">
        <p14:creationId xmlns:p14="http://schemas.microsoft.com/office/powerpoint/2010/main" val="126014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3B6B-5A77-EF20-F6C1-EB10BDEC8816}"/>
              </a:ext>
            </a:extLst>
          </p:cNvPr>
          <p:cNvSpPr>
            <a:spLocks noGrp="1"/>
          </p:cNvSpPr>
          <p:nvPr>
            <p:ph type="title"/>
          </p:nvPr>
        </p:nvSpPr>
        <p:spPr>
          <a:xfrm>
            <a:off x="688694" y="-75690"/>
            <a:ext cx="9601200" cy="1485900"/>
          </a:xfrm>
        </p:spPr>
        <p:txBody>
          <a:bodyPr/>
          <a:lstStyle/>
          <a:p>
            <a:r>
              <a:rPr lang="en-US" dirty="0"/>
              <a:t>Neural Network</a:t>
            </a:r>
          </a:p>
        </p:txBody>
      </p:sp>
      <p:pic>
        <p:nvPicPr>
          <p:cNvPr id="5" name="Content Placeholder 4">
            <a:extLst>
              <a:ext uri="{FF2B5EF4-FFF2-40B4-BE49-F238E27FC236}">
                <a16:creationId xmlns:a16="http://schemas.microsoft.com/office/drawing/2014/main" id="{14DE7030-F1F1-A30F-27F6-865BC19D763B}"/>
              </a:ext>
            </a:extLst>
          </p:cNvPr>
          <p:cNvPicPr>
            <a:picLocks noGrp="1" noChangeAspect="1"/>
          </p:cNvPicPr>
          <p:nvPr>
            <p:ph idx="1"/>
          </p:nvPr>
        </p:nvPicPr>
        <p:blipFill>
          <a:blip r:embed="rId2"/>
          <a:stretch>
            <a:fillRect/>
          </a:stretch>
        </p:blipFill>
        <p:spPr>
          <a:xfrm>
            <a:off x="688694" y="623738"/>
            <a:ext cx="10515600" cy="327040"/>
          </a:xfrm>
        </p:spPr>
      </p:pic>
      <p:pic>
        <p:nvPicPr>
          <p:cNvPr id="6" name="Picture 5">
            <a:extLst>
              <a:ext uri="{FF2B5EF4-FFF2-40B4-BE49-F238E27FC236}">
                <a16:creationId xmlns:a16="http://schemas.microsoft.com/office/drawing/2014/main" id="{52740F12-920B-95B9-EF88-DAE77A2D15CD}"/>
              </a:ext>
            </a:extLst>
          </p:cNvPr>
          <p:cNvPicPr>
            <a:picLocks noChangeAspect="1"/>
          </p:cNvPicPr>
          <p:nvPr/>
        </p:nvPicPr>
        <p:blipFill>
          <a:blip r:embed="rId3"/>
          <a:stretch>
            <a:fillRect/>
          </a:stretch>
        </p:blipFill>
        <p:spPr>
          <a:xfrm>
            <a:off x="5629153" y="950778"/>
            <a:ext cx="6531980" cy="4031165"/>
          </a:xfrm>
          <a:prstGeom prst="rect">
            <a:avLst/>
          </a:prstGeom>
        </p:spPr>
      </p:pic>
      <p:sp>
        <p:nvSpPr>
          <p:cNvPr id="7" name="TextBox 6">
            <a:extLst>
              <a:ext uri="{FF2B5EF4-FFF2-40B4-BE49-F238E27FC236}">
                <a16:creationId xmlns:a16="http://schemas.microsoft.com/office/drawing/2014/main" id="{204DB071-F4AE-616F-3974-6B56F28B069B}"/>
              </a:ext>
            </a:extLst>
          </p:cNvPr>
          <p:cNvSpPr txBox="1"/>
          <p:nvPr/>
        </p:nvSpPr>
        <p:spPr>
          <a:xfrm>
            <a:off x="10823602" y="2435023"/>
            <a:ext cx="1173591" cy="276999"/>
          </a:xfrm>
          <a:prstGeom prst="rect">
            <a:avLst/>
          </a:prstGeom>
          <a:noFill/>
        </p:spPr>
        <p:txBody>
          <a:bodyPr wrap="none" rtlCol="0">
            <a:spAutoFit/>
          </a:bodyPr>
          <a:lstStyle/>
          <a:p>
            <a:r>
              <a:rPr lang="en-US" sz="1200" dirty="0"/>
              <a:t>Final Claim Cost</a:t>
            </a:r>
          </a:p>
        </p:txBody>
      </p:sp>
      <p:sp>
        <p:nvSpPr>
          <p:cNvPr id="8" name="TextBox 7">
            <a:extLst>
              <a:ext uri="{FF2B5EF4-FFF2-40B4-BE49-F238E27FC236}">
                <a16:creationId xmlns:a16="http://schemas.microsoft.com/office/drawing/2014/main" id="{52532930-AC3A-8BDE-C3C4-E5F96F2C0945}"/>
              </a:ext>
            </a:extLst>
          </p:cNvPr>
          <p:cNvSpPr txBox="1"/>
          <p:nvPr/>
        </p:nvSpPr>
        <p:spPr>
          <a:xfrm>
            <a:off x="5576102" y="2334595"/>
            <a:ext cx="851708" cy="276999"/>
          </a:xfrm>
          <a:prstGeom prst="rect">
            <a:avLst/>
          </a:prstGeom>
          <a:noFill/>
        </p:spPr>
        <p:txBody>
          <a:bodyPr wrap="none" rtlCol="0">
            <a:spAutoFit/>
          </a:bodyPr>
          <a:lstStyle/>
          <a:p>
            <a:r>
              <a:rPr lang="en-US" sz="1200" dirty="0"/>
              <a:t>Hourly Pay</a:t>
            </a:r>
          </a:p>
        </p:txBody>
      </p:sp>
      <p:sp>
        <p:nvSpPr>
          <p:cNvPr id="9" name="TextBox 8">
            <a:extLst>
              <a:ext uri="{FF2B5EF4-FFF2-40B4-BE49-F238E27FC236}">
                <a16:creationId xmlns:a16="http://schemas.microsoft.com/office/drawing/2014/main" id="{DD736BE5-B3F5-AB85-172B-F00A95354E44}"/>
              </a:ext>
            </a:extLst>
          </p:cNvPr>
          <p:cNvSpPr txBox="1"/>
          <p:nvPr/>
        </p:nvSpPr>
        <p:spPr>
          <a:xfrm>
            <a:off x="5489294" y="3010294"/>
            <a:ext cx="1056379" cy="276999"/>
          </a:xfrm>
          <a:prstGeom prst="rect">
            <a:avLst/>
          </a:prstGeom>
          <a:noFill/>
        </p:spPr>
        <p:txBody>
          <a:bodyPr wrap="none" rtlCol="0">
            <a:spAutoFit/>
          </a:bodyPr>
          <a:lstStyle/>
          <a:p>
            <a:r>
              <a:rPr lang="en-US" sz="1200" dirty="0"/>
              <a:t>Marital Status</a:t>
            </a:r>
          </a:p>
        </p:txBody>
      </p:sp>
      <p:sp>
        <p:nvSpPr>
          <p:cNvPr id="10" name="TextBox 9">
            <a:extLst>
              <a:ext uri="{FF2B5EF4-FFF2-40B4-BE49-F238E27FC236}">
                <a16:creationId xmlns:a16="http://schemas.microsoft.com/office/drawing/2014/main" id="{2BCF10AD-FE11-3088-AE37-523828362967}"/>
              </a:ext>
            </a:extLst>
          </p:cNvPr>
          <p:cNvSpPr txBox="1"/>
          <p:nvPr/>
        </p:nvSpPr>
        <p:spPr>
          <a:xfrm>
            <a:off x="5629153" y="3658269"/>
            <a:ext cx="1207575" cy="276999"/>
          </a:xfrm>
          <a:prstGeom prst="rect">
            <a:avLst/>
          </a:prstGeom>
          <a:noFill/>
        </p:spPr>
        <p:txBody>
          <a:bodyPr wrap="none" rtlCol="0">
            <a:spAutoFit/>
          </a:bodyPr>
          <a:lstStyle/>
          <a:p>
            <a:r>
              <a:rPr lang="en-US" sz="1200" dirty="0"/>
              <a:t>Has Dependents</a:t>
            </a:r>
          </a:p>
        </p:txBody>
      </p:sp>
      <p:sp>
        <p:nvSpPr>
          <p:cNvPr id="11" name="TextBox 10">
            <a:extLst>
              <a:ext uri="{FF2B5EF4-FFF2-40B4-BE49-F238E27FC236}">
                <a16:creationId xmlns:a16="http://schemas.microsoft.com/office/drawing/2014/main" id="{C2B94D15-1724-D6A5-C8B1-D501E1229E3B}"/>
              </a:ext>
            </a:extLst>
          </p:cNvPr>
          <p:cNvSpPr txBox="1"/>
          <p:nvPr/>
        </p:nvSpPr>
        <p:spPr>
          <a:xfrm>
            <a:off x="781602" y="1690688"/>
            <a:ext cx="4982590" cy="5078313"/>
          </a:xfrm>
          <a:prstGeom prst="rect">
            <a:avLst/>
          </a:prstGeom>
          <a:noFill/>
        </p:spPr>
        <p:txBody>
          <a:bodyPr wrap="square" rtlCol="0">
            <a:spAutoFit/>
          </a:bodyPr>
          <a:lstStyle/>
          <a:p>
            <a:r>
              <a:rPr lang="en-US" dirty="0"/>
              <a:t>The neural network is run with all explanatory variables, with no interactions.  </a:t>
            </a:r>
          </a:p>
          <a:p>
            <a:endParaRPr lang="en-US" dirty="0"/>
          </a:p>
          <a:p>
            <a:r>
              <a:rPr lang="en-US" dirty="0"/>
              <a:t>The threshold of 0.01 means that when the change resulting from the error function is less than 0.01, it stops training.  </a:t>
            </a:r>
          </a:p>
          <a:p>
            <a:endParaRPr lang="en-US" dirty="0"/>
          </a:p>
          <a:p>
            <a:r>
              <a:rPr lang="en-US" dirty="0"/>
              <a:t>The network also has 2 hidden layers, each with 3 neurons.</a:t>
            </a:r>
          </a:p>
          <a:p>
            <a:endParaRPr lang="en-US" dirty="0"/>
          </a:p>
          <a:p>
            <a:r>
              <a:rPr lang="en-US" dirty="0"/>
              <a:t>The far left nodes are initial input variables.</a:t>
            </a:r>
          </a:p>
          <a:p>
            <a:endParaRPr lang="en-US" dirty="0"/>
          </a:p>
          <a:p>
            <a:r>
              <a:rPr lang="en-US" dirty="0"/>
              <a:t>The middle nodes are the 2 layers of 3 neurons each, which process the data from input variables</a:t>
            </a:r>
          </a:p>
          <a:p>
            <a:endParaRPr lang="en-US" dirty="0"/>
          </a:p>
          <a:p>
            <a:r>
              <a:rPr lang="en-US" dirty="0"/>
              <a:t>The lines connecting the inputs and neurons are weights, which are optimized during the 5 training repetitions</a:t>
            </a:r>
          </a:p>
        </p:txBody>
      </p:sp>
      <p:sp>
        <p:nvSpPr>
          <p:cNvPr id="12" name="TextBox 11">
            <a:extLst>
              <a:ext uri="{FF2B5EF4-FFF2-40B4-BE49-F238E27FC236}">
                <a16:creationId xmlns:a16="http://schemas.microsoft.com/office/drawing/2014/main" id="{8512DFE8-2900-802B-3661-5B0BBB1E6CFA}"/>
              </a:ext>
            </a:extLst>
          </p:cNvPr>
          <p:cNvSpPr txBox="1"/>
          <p:nvPr/>
        </p:nvSpPr>
        <p:spPr>
          <a:xfrm>
            <a:off x="6679666" y="4999018"/>
            <a:ext cx="3504291" cy="1754326"/>
          </a:xfrm>
          <a:prstGeom prst="rect">
            <a:avLst/>
          </a:prstGeom>
          <a:noFill/>
        </p:spPr>
        <p:txBody>
          <a:bodyPr wrap="square" rtlCol="0">
            <a:spAutoFit/>
          </a:bodyPr>
          <a:lstStyle/>
          <a:p>
            <a:r>
              <a:rPr lang="en-US" dirty="0"/>
              <a:t>Finally, the   B1, B2, and B3 are bias nodes, which are constant values representing an error margin like intercepts or error terms  in a linear model</a:t>
            </a:r>
          </a:p>
          <a:p>
            <a:endParaRPr lang="en-US" dirty="0"/>
          </a:p>
        </p:txBody>
      </p:sp>
    </p:spTree>
    <p:extLst>
      <p:ext uri="{BB962C8B-B14F-4D97-AF65-F5344CB8AC3E}">
        <p14:creationId xmlns:p14="http://schemas.microsoft.com/office/powerpoint/2010/main" val="151742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9960-A3F9-16C5-9544-3041E60220B2}"/>
              </a:ext>
            </a:extLst>
          </p:cNvPr>
          <p:cNvSpPr>
            <a:spLocks noGrp="1"/>
          </p:cNvSpPr>
          <p:nvPr>
            <p:ph type="title"/>
          </p:nvPr>
        </p:nvSpPr>
        <p:spPr>
          <a:xfrm>
            <a:off x="763928" y="0"/>
            <a:ext cx="2812648" cy="1325563"/>
          </a:xfrm>
        </p:spPr>
        <p:txBody>
          <a:bodyPr>
            <a:normAutofit/>
          </a:bodyPr>
          <a:lstStyle/>
          <a:p>
            <a:r>
              <a:rPr lang="en-US" dirty="0"/>
              <a:t>Residuals</a:t>
            </a:r>
          </a:p>
        </p:txBody>
      </p:sp>
      <p:sp>
        <p:nvSpPr>
          <p:cNvPr id="3" name="Content Placeholder 2">
            <a:extLst>
              <a:ext uri="{FF2B5EF4-FFF2-40B4-BE49-F238E27FC236}">
                <a16:creationId xmlns:a16="http://schemas.microsoft.com/office/drawing/2014/main" id="{2699FF05-B364-756D-6626-CF9261C03210}"/>
              </a:ext>
            </a:extLst>
          </p:cNvPr>
          <p:cNvSpPr>
            <a:spLocks noGrp="1"/>
          </p:cNvSpPr>
          <p:nvPr>
            <p:ph idx="1"/>
          </p:nvPr>
        </p:nvSpPr>
        <p:spPr>
          <a:xfrm>
            <a:off x="763928" y="1343818"/>
            <a:ext cx="3655671" cy="5514182"/>
          </a:xfrm>
        </p:spPr>
        <p:txBody>
          <a:bodyPr>
            <a:normAutofit/>
          </a:bodyPr>
          <a:lstStyle/>
          <a:p>
            <a:r>
              <a:rPr lang="en-US" sz="1800" dirty="0"/>
              <a:t>The residuals are more evenly distributed along the X-axis</a:t>
            </a:r>
          </a:p>
          <a:p>
            <a:endParaRPr lang="en-US" sz="1800" dirty="0"/>
          </a:p>
          <a:p>
            <a:r>
              <a:rPr lang="en-US" sz="1800" dirty="0"/>
              <a:t>Because the residuals are fairly linear, there is no heteroscedasticity.</a:t>
            </a:r>
          </a:p>
        </p:txBody>
      </p:sp>
      <p:pic>
        <p:nvPicPr>
          <p:cNvPr id="4" name="Picture 3">
            <a:extLst>
              <a:ext uri="{FF2B5EF4-FFF2-40B4-BE49-F238E27FC236}">
                <a16:creationId xmlns:a16="http://schemas.microsoft.com/office/drawing/2014/main" id="{5D066A25-641F-A2D7-64B4-E4045F196800}"/>
              </a:ext>
            </a:extLst>
          </p:cNvPr>
          <p:cNvPicPr>
            <a:picLocks noChangeAspect="1"/>
          </p:cNvPicPr>
          <p:nvPr/>
        </p:nvPicPr>
        <p:blipFill>
          <a:blip r:embed="rId2"/>
          <a:stretch>
            <a:fillRect/>
          </a:stretch>
        </p:blipFill>
        <p:spPr>
          <a:xfrm>
            <a:off x="4419600" y="0"/>
            <a:ext cx="7772400" cy="4796681"/>
          </a:xfrm>
          <a:prstGeom prst="rect">
            <a:avLst/>
          </a:prstGeom>
        </p:spPr>
      </p:pic>
    </p:spTree>
    <p:extLst>
      <p:ext uri="{BB962C8B-B14F-4D97-AF65-F5344CB8AC3E}">
        <p14:creationId xmlns:p14="http://schemas.microsoft.com/office/powerpoint/2010/main" val="70019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0D2A-5F26-7BE8-8F30-822C8F3D5D40}"/>
              </a:ext>
            </a:extLst>
          </p:cNvPr>
          <p:cNvSpPr>
            <a:spLocks noGrp="1"/>
          </p:cNvSpPr>
          <p:nvPr>
            <p:ph type="title"/>
          </p:nvPr>
        </p:nvSpPr>
        <p:spPr>
          <a:xfrm>
            <a:off x="700268" y="0"/>
            <a:ext cx="1597306" cy="1325563"/>
          </a:xfrm>
        </p:spPr>
        <p:txBody>
          <a:bodyPr>
            <a:normAutofit/>
          </a:bodyPr>
          <a:lstStyle/>
          <a:p>
            <a:r>
              <a:rPr lang="en-US" dirty="0"/>
              <a:t>Olden</a:t>
            </a:r>
          </a:p>
        </p:txBody>
      </p:sp>
      <p:pic>
        <p:nvPicPr>
          <p:cNvPr id="5" name="Content Placeholder 4" descr="A picture containing screenshot, diagram, plot, rectangle&#10;&#10;Description automatically generated">
            <a:extLst>
              <a:ext uri="{FF2B5EF4-FFF2-40B4-BE49-F238E27FC236}">
                <a16:creationId xmlns:a16="http://schemas.microsoft.com/office/drawing/2014/main" id="{D45918AF-A243-52BD-1AED-758349C3CF09}"/>
              </a:ext>
            </a:extLst>
          </p:cNvPr>
          <p:cNvPicPr>
            <a:picLocks noGrp="1" noChangeAspect="1"/>
          </p:cNvPicPr>
          <p:nvPr>
            <p:ph idx="1"/>
          </p:nvPr>
        </p:nvPicPr>
        <p:blipFill>
          <a:blip r:embed="rId3"/>
          <a:stretch>
            <a:fillRect/>
          </a:stretch>
        </p:blipFill>
        <p:spPr>
          <a:xfrm>
            <a:off x="4282633" y="0"/>
            <a:ext cx="7909366" cy="4702560"/>
          </a:xfrm>
        </p:spPr>
      </p:pic>
      <p:sp>
        <p:nvSpPr>
          <p:cNvPr id="6" name="TextBox 5">
            <a:extLst>
              <a:ext uri="{FF2B5EF4-FFF2-40B4-BE49-F238E27FC236}">
                <a16:creationId xmlns:a16="http://schemas.microsoft.com/office/drawing/2014/main" id="{4D4DCFB1-25E7-60DC-93FA-F338D1B65E31}"/>
              </a:ext>
            </a:extLst>
          </p:cNvPr>
          <p:cNvSpPr txBox="1"/>
          <p:nvPr/>
        </p:nvSpPr>
        <p:spPr>
          <a:xfrm>
            <a:off x="700268" y="4826675"/>
            <a:ext cx="8941443" cy="1200329"/>
          </a:xfrm>
          <a:prstGeom prst="rect">
            <a:avLst/>
          </a:prstGeom>
          <a:noFill/>
        </p:spPr>
        <p:txBody>
          <a:bodyPr wrap="square" rtlCol="0">
            <a:spAutoFit/>
          </a:bodyPr>
          <a:lstStyle/>
          <a:p>
            <a:endParaRPr lang="en-US" dirty="0"/>
          </a:p>
          <a:p>
            <a:r>
              <a:rPr lang="en-US" dirty="0"/>
              <a:t>This returns the importance of each Explanatory variable, or Input.</a:t>
            </a:r>
          </a:p>
          <a:p>
            <a:endParaRPr lang="en-US" dirty="0"/>
          </a:p>
          <a:p>
            <a:r>
              <a:rPr lang="en-US" dirty="0"/>
              <a:t>A positive value indicates that the variables are Positively correlated with the Outcome</a:t>
            </a:r>
          </a:p>
        </p:txBody>
      </p:sp>
      <p:pic>
        <p:nvPicPr>
          <p:cNvPr id="3" name="Content Placeholder 4" descr="A picture containing screenshot, diagram, plot, rectangle&#10;&#10;Description automatically generated">
            <a:extLst>
              <a:ext uri="{FF2B5EF4-FFF2-40B4-BE49-F238E27FC236}">
                <a16:creationId xmlns:a16="http://schemas.microsoft.com/office/drawing/2014/main" id="{76DFB70B-95C8-60BF-624A-9F3C4EE446BC}"/>
              </a:ext>
            </a:extLst>
          </p:cNvPr>
          <p:cNvPicPr>
            <a:picLocks noChangeAspect="1"/>
          </p:cNvPicPr>
          <p:nvPr/>
        </p:nvPicPr>
        <p:blipFill>
          <a:blip r:embed="rId3"/>
          <a:stretch>
            <a:fillRect/>
          </a:stretch>
        </p:blipFill>
        <p:spPr>
          <a:xfrm>
            <a:off x="4282634" y="0"/>
            <a:ext cx="7909366" cy="4702560"/>
          </a:xfrm>
          <a:prstGeom prst="rect">
            <a:avLst/>
          </a:prstGeom>
        </p:spPr>
      </p:pic>
    </p:spTree>
    <p:extLst>
      <p:ext uri="{BB962C8B-B14F-4D97-AF65-F5344CB8AC3E}">
        <p14:creationId xmlns:p14="http://schemas.microsoft.com/office/powerpoint/2010/main" val="34293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65A6-6695-7907-812E-5F290E218ABF}"/>
              </a:ext>
            </a:extLst>
          </p:cNvPr>
          <p:cNvSpPr>
            <a:spLocks noGrp="1"/>
          </p:cNvSpPr>
          <p:nvPr>
            <p:ph type="title"/>
          </p:nvPr>
        </p:nvSpPr>
        <p:spPr>
          <a:xfrm>
            <a:off x="752355" y="0"/>
            <a:ext cx="2789499" cy="1325563"/>
          </a:xfrm>
        </p:spPr>
        <p:txBody>
          <a:bodyPr>
            <a:normAutofit/>
          </a:bodyPr>
          <a:lstStyle/>
          <a:p>
            <a:r>
              <a:rPr lang="en-US" dirty="0"/>
              <a:t>Best Model</a:t>
            </a:r>
          </a:p>
        </p:txBody>
      </p:sp>
      <p:sp>
        <p:nvSpPr>
          <p:cNvPr id="3" name="Content Placeholder 2">
            <a:extLst>
              <a:ext uri="{FF2B5EF4-FFF2-40B4-BE49-F238E27FC236}">
                <a16:creationId xmlns:a16="http://schemas.microsoft.com/office/drawing/2014/main" id="{226DCFC6-C243-43F9-E29A-C3B0FCEEF40C}"/>
              </a:ext>
            </a:extLst>
          </p:cNvPr>
          <p:cNvSpPr>
            <a:spLocks noGrp="1"/>
          </p:cNvSpPr>
          <p:nvPr>
            <p:ph idx="1"/>
          </p:nvPr>
        </p:nvSpPr>
        <p:spPr>
          <a:xfrm>
            <a:off x="775504" y="3310359"/>
            <a:ext cx="11416496" cy="3529385"/>
          </a:xfrm>
        </p:spPr>
        <p:txBody>
          <a:bodyPr>
            <a:normAutofit/>
          </a:bodyPr>
          <a:lstStyle/>
          <a:p>
            <a:pPr marL="0" indent="0">
              <a:buNone/>
            </a:pPr>
            <a:endParaRPr lang="en-US" sz="1800" dirty="0"/>
          </a:p>
          <a:p>
            <a:pPr marL="0" indent="0">
              <a:buNone/>
            </a:pPr>
            <a:endParaRPr lang="en-US" sz="1800" dirty="0"/>
          </a:p>
          <a:p>
            <a:pPr marL="0" indent="0">
              <a:buNone/>
            </a:pPr>
            <a:r>
              <a:rPr lang="en-US" sz="1800" dirty="0"/>
              <a:t>Based on the model evaluations, the Log-Linear Regression likely provides the most reliable predictions.  This scores the best in every category, and unlike the Neural net is easier to understand as its predictions are not from a “black box.”</a:t>
            </a:r>
          </a:p>
          <a:p>
            <a:pPr marL="0" indent="0">
              <a:buNone/>
            </a:pPr>
            <a:endParaRPr lang="en-US" sz="1800" dirty="0"/>
          </a:p>
          <a:p>
            <a:pPr marL="0" indent="0">
              <a:buNone/>
            </a:pPr>
            <a:r>
              <a:rPr lang="en-US" sz="1800" dirty="0"/>
              <a:t>An Interesting side note, the most important variables according to the Neural Network are Age, Gender and Marital Status in that order.  </a:t>
            </a:r>
          </a:p>
          <a:p>
            <a:pPr marL="0" indent="0">
              <a:buNone/>
            </a:pPr>
            <a:r>
              <a:rPr lang="en-US" sz="1800" dirty="0"/>
              <a:t>However, the most important variables according to the linear models are Gender and if the person has Dependents.</a:t>
            </a:r>
          </a:p>
          <a:p>
            <a:pPr marL="0" indent="0">
              <a:buNone/>
            </a:pPr>
            <a:endParaRPr lang="en-US" sz="1800" dirty="0"/>
          </a:p>
        </p:txBody>
      </p:sp>
      <p:graphicFrame>
        <p:nvGraphicFramePr>
          <p:cNvPr id="4" name="Table 4">
            <a:extLst>
              <a:ext uri="{FF2B5EF4-FFF2-40B4-BE49-F238E27FC236}">
                <a16:creationId xmlns:a16="http://schemas.microsoft.com/office/drawing/2014/main" id="{23FB315D-E551-5360-FC10-B278B1AFBA21}"/>
              </a:ext>
            </a:extLst>
          </p:cNvPr>
          <p:cNvGraphicFramePr>
            <a:graphicFrameLocks noGrp="1"/>
          </p:cNvGraphicFramePr>
          <p:nvPr>
            <p:extLst>
              <p:ext uri="{D42A27DB-BD31-4B8C-83A1-F6EECF244321}">
                <p14:modId xmlns:p14="http://schemas.microsoft.com/office/powerpoint/2010/main" val="1223705944"/>
              </p:ext>
            </p:extLst>
          </p:nvPr>
        </p:nvGraphicFramePr>
        <p:xfrm>
          <a:off x="3048971" y="-41461"/>
          <a:ext cx="9143029" cy="3252366"/>
        </p:xfrm>
        <a:graphic>
          <a:graphicData uri="http://schemas.openxmlformats.org/drawingml/2006/table">
            <a:tbl>
              <a:tblPr firstRow="1" bandRow="1">
                <a:tableStyleId>{5C22544A-7EE6-4342-B048-85BDC9FD1C3A}</a:tableStyleId>
              </a:tblPr>
              <a:tblGrid>
                <a:gridCol w="1306147">
                  <a:extLst>
                    <a:ext uri="{9D8B030D-6E8A-4147-A177-3AD203B41FA5}">
                      <a16:colId xmlns:a16="http://schemas.microsoft.com/office/drawing/2014/main" val="1452292294"/>
                    </a:ext>
                  </a:extLst>
                </a:gridCol>
                <a:gridCol w="1306147">
                  <a:extLst>
                    <a:ext uri="{9D8B030D-6E8A-4147-A177-3AD203B41FA5}">
                      <a16:colId xmlns:a16="http://schemas.microsoft.com/office/drawing/2014/main" val="588209589"/>
                    </a:ext>
                  </a:extLst>
                </a:gridCol>
                <a:gridCol w="1306147">
                  <a:extLst>
                    <a:ext uri="{9D8B030D-6E8A-4147-A177-3AD203B41FA5}">
                      <a16:colId xmlns:a16="http://schemas.microsoft.com/office/drawing/2014/main" val="677219720"/>
                    </a:ext>
                  </a:extLst>
                </a:gridCol>
                <a:gridCol w="1306147">
                  <a:extLst>
                    <a:ext uri="{9D8B030D-6E8A-4147-A177-3AD203B41FA5}">
                      <a16:colId xmlns:a16="http://schemas.microsoft.com/office/drawing/2014/main" val="581097980"/>
                    </a:ext>
                  </a:extLst>
                </a:gridCol>
                <a:gridCol w="1306147">
                  <a:extLst>
                    <a:ext uri="{9D8B030D-6E8A-4147-A177-3AD203B41FA5}">
                      <a16:colId xmlns:a16="http://schemas.microsoft.com/office/drawing/2014/main" val="3403434991"/>
                    </a:ext>
                  </a:extLst>
                </a:gridCol>
                <a:gridCol w="1306147">
                  <a:extLst>
                    <a:ext uri="{9D8B030D-6E8A-4147-A177-3AD203B41FA5}">
                      <a16:colId xmlns:a16="http://schemas.microsoft.com/office/drawing/2014/main" val="846203060"/>
                    </a:ext>
                  </a:extLst>
                </a:gridCol>
                <a:gridCol w="1306147">
                  <a:extLst>
                    <a:ext uri="{9D8B030D-6E8A-4147-A177-3AD203B41FA5}">
                      <a16:colId xmlns:a16="http://schemas.microsoft.com/office/drawing/2014/main" val="3517793735"/>
                    </a:ext>
                  </a:extLst>
                </a:gridCol>
              </a:tblGrid>
              <a:tr h="779322">
                <a:tc>
                  <a:txBody>
                    <a:bodyPr/>
                    <a:lstStyle/>
                    <a:p>
                      <a:endParaRPr lang="en-US" dirty="0"/>
                    </a:p>
                  </a:txBody>
                  <a:tcPr/>
                </a:tc>
                <a:tc>
                  <a:txBody>
                    <a:bodyPr/>
                    <a:lstStyle/>
                    <a:p>
                      <a:r>
                        <a:rPr lang="en-US" dirty="0"/>
                        <a:t>R^2</a:t>
                      </a:r>
                    </a:p>
                  </a:txBody>
                  <a:tcPr/>
                </a:tc>
                <a:tc>
                  <a:txBody>
                    <a:bodyPr/>
                    <a:lstStyle/>
                    <a:p>
                      <a:r>
                        <a:rPr lang="en-US" dirty="0"/>
                        <a:t>AIC</a:t>
                      </a:r>
                    </a:p>
                  </a:txBody>
                  <a:tcPr/>
                </a:tc>
                <a:tc>
                  <a:txBody>
                    <a:bodyPr/>
                    <a:lstStyle/>
                    <a:p>
                      <a:r>
                        <a:rPr lang="en-US" dirty="0"/>
                        <a:t>BIC</a:t>
                      </a:r>
                    </a:p>
                  </a:txBody>
                  <a:tcPr/>
                </a:tc>
                <a:tc>
                  <a:txBody>
                    <a:bodyPr/>
                    <a:lstStyle/>
                    <a:p>
                      <a:r>
                        <a:rPr lang="en-US" dirty="0"/>
                        <a:t>RMSE</a:t>
                      </a:r>
                    </a:p>
                  </a:txBody>
                  <a:tcPr/>
                </a:tc>
                <a:tc>
                  <a:txBody>
                    <a:bodyPr/>
                    <a:lstStyle/>
                    <a:p>
                      <a:r>
                        <a:rPr lang="en-US" dirty="0"/>
                        <a:t>Median Residual</a:t>
                      </a:r>
                    </a:p>
                  </a:txBody>
                  <a:tcPr/>
                </a:tc>
                <a:tc>
                  <a:txBody>
                    <a:bodyPr/>
                    <a:lstStyle/>
                    <a:p>
                      <a:r>
                        <a:rPr lang="en-US" dirty="0"/>
                        <a:t>Residual Standard Deviation</a:t>
                      </a:r>
                    </a:p>
                  </a:txBody>
                  <a:tcPr/>
                </a:tc>
                <a:extLst>
                  <a:ext uri="{0D108BD9-81ED-4DB2-BD59-A6C34878D82A}">
                    <a16:rowId xmlns:a16="http://schemas.microsoft.com/office/drawing/2014/main" val="2466913635"/>
                  </a:ext>
                </a:extLst>
              </a:tr>
              <a:tr h="779322">
                <a:tc>
                  <a:txBody>
                    <a:bodyPr/>
                    <a:lstStyle/>
                    <a:p>
                      <a:r>
                        <a:rPr lang="en-US" dirty="0"/>
                        <a:t>Linear regression</a:t>
                      </a:r>
                    </a:p>
                  </a:txBody>
                  <a:tcPr/>
                </a:tc>
                <a:tc>
                  <a:txBody>
                    <a:bodyPr/>
                    <a:lstStyle/>
                    <a:p>
                      <a:pPr algn="ctr"/>
                      <a:r>
                        <a:rPr lang="en-US" dirty="0"/>
                        <a:t>0.021</a:t>
                      </a:r>
                    </a:p>
                  </a:txBody>
                  <a:tcPr/>
                </a:tc>
                <a:tc>
                  <a:txBody>
                    <a:bodyPr/>
                    <a:lstStyle/>
                    <a:p>
                      <a:pPr algn="ctr"/>
                      <a:r>
                        <a:rPr lang="en-US" dirty="0"/>
                        <a:t>808,421</a:t>
                      </a:r>
                    </a:p>
                  </a:txBody>
                  <a:tcPr/>
                </a:tc>
                <a:tc>
                  <a:txBody>
                    <a:bodyPr/>
                    <a:lstStyle/>
                    <a:p>
                      <a:pPr algn="ctr"/>
                      <a:r>
                        <a:rPr lang="en-US" dirty="0"/>
                        <a:t>808,488</a:t>
                      </a:r>
                    </a:p>
                  </a:txBody>
                  <a:tcPr/>
                </a:tc>
                <a:tc>
                  <a:txBody>
                    <a:bodyPr/>
                    <a:lstStyle/>
                    <a:p>
                      <a:pPr algn="ctr"/>
                      <a:r>
                        <a:rPr lang="en-US" dirty="0"/>
                        <a:t>27,944</a:t>
                      </a:r>
                    </a:p>
                  </a:txBody>
                  <a:tcPr/>
                </a:tc>
                <a:tc>
                  <a:txBody>
                    <a:bodyPr/>
                    <a:lstStyle/>
                    <a:p>
                      <a:pPr algn="ctr"/>
                      <a:r>
                        <a:rPr lang="en-US" dirty="0"/>
                        <a:t>-5,299</a:t>
                      </a:r>
                    </a:p>
                  </a:txBody>
                  <a:tcPr/>
                </a:tc>
                <a:tc>
                  <a:txBody>
                    <a:bodyPr/>
                    <a:lstStyle/>
                    <a:p>
                      <a:pPr algn="ctr"/>
                      <a:r>
                        <a:rPr lang="en-US" dirty="0"/>
                        <a:t>35,000</a:t>
                      </a:r>
                    </a:p>
                  </a:txBody>
                  <a:tcPr/>
                </a:tc>
                <a:extLst>
                  <a:ext uri="{0D108BD9-81ED-4DB2-BD59-A6C34878D82A}">
                    <a16:rowId xmlns:a16="http://schemas.microsoft.com/office/drawing/2014/main" val="1495638366"/>
                  </a:ext>
                </a:extLst>
              </a:tr>
              <a:tr h="779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Log-Linear regression</a:t>
                      </a:r>
                    </a:p>
                  </a:txBody>
                  <a:tcPr/>
                </a:tc>
                <a:tc>
                  <a:txBody>
                    <a:bodyPr/>
                    <a:lstStyle/>
                    <a:p>
                      <a:pPr algn="ctr"/>
                      <a:r>
                        <a:rPr lang="en-US" dirty="0"/>
                        <a:t>0.129</a:t>
                      </a:r>
                    </a:p>
                  </a:txBody>
                  <a:tcPr/>
                </a:tc>
                <a:tc>
                  <a:txBody>
                    <a:bodyPr/>
                    <a:lstStyle/>
                    <a:p>
                      <a:pPr algn="ctr"/>
                      <a:r>
                        <a:rPr lang="en-US" dirty="0"/>
                        <a:t>120,427</a:t>
                      </a:r>
                    </a:p>
                  </a:txBody>
                  <a:tcPr/>
                </a:tc>
                <a:tc>
                  <a:txBody>
                    <a:bodyPr/>
                    <a:lstStyle/>
                    <a:p>
                      <a:pPr algn="ctr"/>
                      <a:r>
                        <a:rPr lang="en-US" dirty="0"/>
                        <a:t>120,487</a:t>
                      </a:r>
                    </a:p>
                  </a:txBody>
                  <a:tcPr/>
                </a:tc>
                <a:tc>
                  <a:txBody>
                    <a:bodyPr/>
                    <a:lstStyle/>
                    <a:p>
                      <a:pPr algn="ctr"/>
                      <a:r>
                        <a:rPr lang="en-US" dirty="0"/>
                        <a:t>1.6</a:t>
                      </a:r>
                    </a:p>
                  </a:txBody>
                  <a:tcPr/>
                </a:tc>
                <a:tc>
                  <a:txBody>
                    <a:bodyPr/>
                    <a:lstStyle/>
                    <a:p>
                      <a:pPr algn="ctr"/>
                      <a:r>
                        <a:rPr lang="en-US" dirty="0"/>
                        <a:t>-0.0019</a:t>
                      </a:r>
                    </a:p>
                  </a:txBody>
                  <a:tcPr/>
                </a:tc>
                <a:tc>
                  <a:txBody>
                    <a:bodyPr/>
                    <a:lstStyle/>
                    <a:p>
                      <a:pPr algn="ctr"/>
                      <a:r>
                        <a:rPr lang="en-US" dirty="0"/>
                        <a:t>1.42</a:t>
                      </a:r>
                    </a:p>
                  </a:txBody>
                  <a:tcPr/>
                </a:tc>
                <a:extLst>
                  <a:ext uri="{0D108BD9-81ED-4DB2-BD59-A6C34878D82A}">
                    <a16:rowId xmlns:a16="http://schemas.microsoft.com/office/drawing/2014/main" val="3406662621"/>
                  </a:ext>
                </a:extLst>
              </a:tr>
              <a:tr h="779322">
                <a:tc>
                  <a:txBody>
                    <a:bodyPr/>
                    <a:lstStyle/>
                    <a:p>
                      <a:r>
                        <a:rPr lang="en-US" dirty="0" err="1"/>
                        <a:t>Neuralnet</a:t>
                      </a:r>
                      <a:endParaRPr lang="en-US" dirty="0"/>
                    </a:p>
                  </a:txBody>
                  <a:tcPr/>
                </a:tc>
                <a:tc>
                  <a:txBody>
                    <a:bodyPr/>
                    <a:lstStyle/>
                    <a:p>
                      <a:pPr algn="ctr"/>
                      <a:r>
                        <a:rPr lang="en-US" dirty="0"/>
                        <a:t>NA</a:t>
                      </a:r>
                    </a:p>
                  </a:txBody>
                  <a:tcPr/>
                </a:tc>
                <a:tc>
                  <a:txBody>
                    <a:bodyPr/>
                    <a:lstStyle/>
                    <a:p>
                      <a:pPr algn="ctr"/>
                      <a:r>
                        <a:rPr lang="en-US" dirty="0"/>
                        <a:t>NA</a:t>
                      </a:r>
                    </a:p>
                  </a:txBody>
                  <a:tcPr/>
                </a:tc>
                <a:tc>
                  <a:txBody>
                    <a:bodyPr/>
                    <a:lstStyle/>
                    <a:p>
                      <a:pPr algn="ctr"/>
                      <a:r>
                        <a:rPr lang="en-US" dirty="0"/>
                        <a:t>NA</a:t>
                      </a:r>
                    </a:p>
                  </a:txBody>
                  <a:tcPr/>
                </a:tc>
                <a:tc>
                  <a:txBody>
                    <a:bodyPr/>
                    <a:lstStyle/>
                    <a:p>
                      <a:pPr algn="ctr"/>
                      <a:r>
                        <a:rPr lang="en-US" dirty="0"/>
                        <a:t>27,700</a:t>
                      </a:r>
                    </a:p>
                  </a:txBody>
                  <a:tcPr/>
                </a:tc>
                <a:tc>
                  <a:txBody>
                    <a:bodyPr/>
                    <a:lstStyle/>
                    <a:p>
                      <a:pPr algn="ctr"/>
                      <a:r>
                        <a:rPr lang="en-US" dirty="0"/>
                        <a:t>-7,434</a:t>
                      </a:r>
                    </a:p>
                  </a:txBody>
                  <a:tcPr/>
                </a:tc>
                <a:tc>
                  <a:txBody>
                    <a:bodyPr/>
                    <a:lstStyle/>
                    <a:p>
                      <a:pPr algn="ctr"/>
                      <a:r>
                        <a:rPr lang="en-US" dirty="0"/>
                        <a:t>27,700</a:t>
                      </a:r>
                    </a:p>
                  </a:txBody>
                  <a:tcPr/>
                </a:tc>
                <a:extLst>
                  <a:ext uri="{0D108BD9-81ED-4DB2-BD59-A6C34878D82A}">
                    <a16:rowId xmlns:a16="http://schemas.microsoft.com/office/drawing/2014/main" val="2850894496"/>
                  </a:ext>
                </a:extLst>
              </a:tr>
            </a:tbl>
          </a:graphicData>
        </a:graphic>
      </p:graphicFrame>
      <p:pic>
        <p:nvPicPr>
          <p:cNvPr id="6" name="Picture 5">
            <a:extLst>
              <a:ext uri="{FF2B5EF4-FFF2-40B4-BE49-F238E27FC236}">
                <a16:creationId xmlns:a16="http://schemas.microsoft.com/office/drawing/2014/main" id="{733C5984-05CE-D76D-55D4-FD13B0B7DBAD}"/>
              </a:ext>
            </a:extLst>
          </p:cNvPr>
          <p:cNvPicPr>
            <a:picLocks noChangeAspect="1"/>
          </p:cNvPicPr>
          <p:nvPr/>
        </p:nvPicPr>
        <p:blipFill>
          <a:blip r:embed="rId3"/>
          <a:stretch>
            <a:fillRect/>
          </a:stretch>
        </p:blipFill>
        <p:spPr>
          <a:xfrm>
            <a:off x="0" y="3546512"/>
            <a:ext cx="12198144" cy="201168"/>
          </a:xfrm>
          <a:prstGeom prst="rect">
            <a:avLst/>
          </a:prstGeom>
        </p:spPr>
      </p:pic>
    </p:spTree>
    <p:extLst>
      <p:ext uri="{BB962C8B-B14F-4D97-AF65-F5344CB8AC3E}">
        <p14:creationId xmlns:p14="http://schemas.microsoft.com/office/powerpoint/2010/main" val="408272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156C-5B06-CDC9-B3ED-B44830F9D92E}"/>
              </a:ext>
            </a:extLst>
          </p:cNvPr>
          <p:cNvSpPr>
            <a:spLocks noGrp="1"/>
          </p:cNvSpPr>
          <p:nvPr>
            <p:ph type="title"/>
          </p:nvPr>
        </p:nvSpPr>
        <p:spPr>
          <a:xfrm>
            <a:off x="740780" y="0"/>
            <a:ext cx="10515600" cy="1325563"/>
          </a:xfrm>
        </p:spPr>
        <p:txBody>
          <a:bodyPr/>
          <a:lstStyle/>
          <a:p>
            <a:r>
              <a:rPr lang="en-US" dirty="0"/>
              <a:t>Case studies</a:t>
            </a:r>
          </a:p>
        </p:txBody>
      </p:sp>
      <p:graphicFrame>
        <p:nvGraphicFramePr>
          <p:cNvPr id="6" name="Table 6">
            <a:extLst>
              <a:ext uri="{FF2B5EF4-FFF2-40B4-BE49-F238E27FC236}">
                <a16:creationId xmlns:a16="http://schemas.microsoft.com/office/drawing/2014/main" id="{0A85CCDE-9595-4456-33AE-E4C4EF65F7FE}"/>
              </a:ext>
            </a:extLst>
          </p:cNvPr>
          <p:cNvGraphicFramePr>
            <a:graphicFrameLocks noGrp="1"/>
          </p:cNvGraphicFramePr>
          <p:nvPr>
            <p:extLst>
              <p:ext uri="{D42A27DB-BD31-4B8C-83A1-F6EECF244321}">
                <p14:modId xmlns:p14="http://schemas.microsoft.com/office/powerpoint/2010/main" val="3192705084"/>
              </p:ext>
            </p:extLst>
          </p:nvPr>
        </p:nvGraphicFramePr>
        <p:xfrm>
          <a:off x="740780" y="1325564"/>
          <a:ext cx="11451220" cy="2285738"/>
        </p:xfrm>
        <a:graphic>
          <a:graphicData uri="http://schemas.openxmlformats.org/drawingml/2006/table">
            <a:tbl>
              <a:tblPr firstRow="1" bandRow="1">
                <a:tableStyleId>{5C22544A-7EE6-4342-B048-85BDC9FD1C3A}</a:tableStyleId>
              </a:tblPr>
              <a:tblGrid>
                <a:gridCol w="2290244">
                  <a:extLst>
                    <a:ext uri="{9D8B030D-6E8A-4147-A177-3AD203B41FA5}">
                      <a16:colId xmlns:a16="http://schemas.microsoft.com/office/drawing/2014/main" val="4145256666"/>
                    </a:ext>
                  </a:extLst>
                </a:gridCol>
                <a:gridCol w="2290244">
                  <a:extLst>
                    <a:ext uri="{9D8B030D-6E8A-4147-A177-3AD203B41FA5}">
                      <a16:colId xmlns:a16="http://schemas.microsoft.com/office/drawing/2014/main" val="2039932432"/>
                    </a:ext>
                  </a:extLst>
                </a:gridCol>
                <a:gridCol w="2290244">
                  <a:extLst>
                    <a:ext uri="{9D8B030D-6E8A-4147-A177-3AD203B41FA5}">
                      <a16:colId xmlns:a16="http://schemas.microsoft.com/office/drawing/2014/main" val="1726706169"/>
                    </a:ext>
                  </a:extLst>
                </a:gridCol>
                <a:gridCol w="2290244">
                  <a:extLst>
                    <a:ext uri="{9D8B030D-6E8A-4147-A177-3AD203B41FA5}">
                      <a16:colId xmlns:a16="http://schemas.microsoft.com/office/drawing/2014/main" val="1032138356"/>
                    </a:ext>
                  </a:extLst>
                </a:gridCol>
                <a:gridCol w="2290244">
                  <a:extLst>
                    <a:ext uri="{9D8B030D-6E8A-4147-A177-3AD203B41FA5}">
                      <a16:colId xmlns:a16="http://schemas.microsoft.com/office/drawing/2014/main" val="567235807"/>
                    </a:ext>
                  </a:extLst>
                </a:gridCol>
              </a:tblGrid>
              <a:tr h="746245">
                <a:tc>
                  <a:txBody>
                    <a:bodyPr/>
                    <a:lstStyle/>
                    <a:p>
                      <a:r>
                        <a:rPr lang="en-US" dirty="0"/>
                        <a:t>Has Dependents</a:t>
                      </a:r>
                    </a:p>
                  </a:txBody>
                  <a:tcPr/>
                </a:tc>
                <a:tc>
                  <a:txBody>
                    <a:bodyPr/>
                    <a:lstStyle/>
                    <a:p>
                      <a:r>
                        <a:rPr lang="en-US" dirty="0"/>
                        <a:t>Hourly Pay</a:t>
                      </a:r>
                    </a:p>
                  </a:txBody>
                  <a:tcPr/>
                </a:tc>
                <a:tc>
                  <a:txBody>
                    <a:bodyPr/>
                    <a:lstStyle/>
                    <a:p>
                      <a:r>
                        <a:rPr lang="en-US" dirty="0"/>
                        <a:t>Gender</a:t>
                      </a:r>
                    </a:p>
                  </a:txBody>
                  <a:tcPr/>
                </a:tc>
                <a:tc>
                  <a:txBody>
                    <a:bodyPr/>
                    <a:lstStyle/>
                    <a:p>
                      <a:r>
                        <a:rPr lang="en-US" dirty="0"/>
                        <a:t>Age</a:t>
                      </a:r>
                    </a:p>
                  </a:txBody>
                  <a:tcPr/>
                </a:tc>
                <a:tc>
                  <a:txBody>
                    <a:bodyPr/>
                    <a:lstStyle/>
                    <a:p>
                      <a:r>
                        <a:rPr lang="en-US" dirty="0"/>
                        <a:t>Estimated Claim</a:t>
                      </a:r>
                    </a:p>
                  </a:txBody>
                  <a:tcPr/>
                </a:tc>
                <a:extLst>
                  <a:ext uri="{0D108BD9-81ED-4DB2-BD59-A6C34878D82A}">
                    <a16:rowId xmlns:a16="http://schemas.microsoft.com/office/drawing/2014/main" val="4110389975"/>
                  </a:ext>
                </a:extLst>
              </a:tr>
              <a:tr h="426426">
                <a:tc>
                  <a:txBody>
                    <a:bodyPr/>
                    <a:lstStyle/>
                    <a:p>
                      <a:r>
                        <a:rPr lang="en-US" dirty="0"/>
                        <a:t>Yes</a:t>
                      </a:r>
                    </a:p>
                  </a:txBody>
                  <a:tcPr/>
                </a:tc>
                <a:tc>
                  <a:txBody>
                    <a:bodyPr/>
                    <a:lstStyle/>
                    <a:p>
                      <a:r>
                        <a:rPr lang="en-US" dirty="0"/>
                        <a:t>35</a:t>
                      </a:r>
                    </a:p>
                  </a:txBody>
                  <a:tcPr/>
                </a:tc>
                <a:tc>
                  <a:txBody>
                    <a:bodyPr/>
                    <a:lstStyle/>
                    <a:p>
                      <a:r>
                        <a:rPr lang="en-US" dirty="0"/>
                        <a:t>Male</a:t>
                      </a:r>
                    </a:p>
                  </a:txBody>
                  <a:tcPr/>
                </a:tc>
                <a:tc>
                  <a:txBody>
                    <a:bodyPr/>
                    <a:lstStyle/>
                    <a:p>
                      <a:r>
                        <a:rPr lang="en-US" dirty="0"/>
                        <a:t>30</a:t>
                      </a:r>
                    </a:p>
                  </a:txBody>
                  <a:tcPr/>
                </a:tc>
                <a:tc>
                  <a:txBody>
                    <a:bodyPr/>
                    <a:lstStyle/>
                    <a:p>
                      <a:r>
                        <a:rPr lang="en-US" dirty="0"/>
                        <a:t>376.52</a:t>
                      </a:r>
                    </a:p>
                  </a:txBody>
                  <a:tcPr/>
                </a:tc>
                <a:extLst>
                  <a:ext uri="{0D108BD9-81ED-4DB2-BD59-A6C34878D82A}">
                    <a16:rowId xmlns:a16="http://schemas.microsoft.com/office/drawing/2014/main" val="3411007853"/>
                  </a:ext>
                </a:extLst>
              </a:tr>
              <a:tr h="686641">
                <a:tc>
                  <a:txBody>
                    <a:bodyPr/>
                    <a:lstStyle/>
                    <a:p>
                      <a:r>
                        <a:rPr lang="en-US" dirty="0"/>
                        <a:t>No</a:t>
                      </a:r>
                    </a:p>
                  </a:txBody>
                  <a:tcPr/>
                </a:tc>
                <a:tc>
                  <a:txBody>
                    <a:bodyPr/>
                    <a:lstStyle/>
                    <a:p>
                      <a:r>
                        <a:rPr lang="en-US" dirty="0"/>
                        <a:t>30</a:t>
                      </a:r>
                    </a:p>
                  </a:txBody>
                  <a:tcPr/>
                </a:tc>
                <a:tc>
                  <a:txBody>
                    <a:bodyPr/>
                    <a:lstStyle/>
                    <a:p>
                      <a:r>
                        <a:rPr lang="en-US" dirty="0"/>
                        <a:t>Female</a:t>
                      </a:r>
                    </a:p>
                  </a:txBody>
                  <a:tcPr/>
                </a:tc>
                <a:tc>
                  <a:txBody>
                    <a:bodyPr/>
                    <a:lstStyle/>
                    <a:p>
                      <a:r>
                        <a:rPr lang="en-US" dirty="0"/>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30.48</a:t>
                      </a:r>
                      <a:endParaRPr lang="en-US" dirty="0"/>
                    </a:p>
                    <a:p>
                      <a:endParaRPr lang="en-US" dirty="0"/>
                    </a:p>
                  </a:txBody>
                  <a:tcPr/>
                </a:tc>
                <a:extLst>
                  <a:ext uri="{0D108BD9-81ED-4DB2-BD59-A6C34878D82A}">
                    <a16:rowId xmlns:a16="http://schemas.microsoft.com/office/drawing/2014/main" val="1354992302"/>
                  </a:ext>
                </a:extLst>
              </a:tr>
              <a:tr h="426426">
                <a:tc>
                  <a:txBody>
                    <a:bodyPr/>
                    <a:lstStyle/>
                    <a:p>
                      <a:r>
                        <a:rPr lang="en-US" dirty="0"/>
                        <a:t>No</a:t>
                      </a:r>
                    </a:p>
                  </a:txBody>
                  <a:tcPr/>
                </a:tc>
                <a:tc>
                  <a:txBody>
                    <a:bodyPr/>
                    <a:lstStyle/>
                    <a:p>
                      <a:r>
                        <a:rPr lang="en-US" dirty="0"/>
                        <a:t>25</a:t>
                      </a:r>
                    </a:p>
                  </a:txBody>
                  <a:tcPr/>
                </a:tc>
                <a:tc>
                  <a:txBody>
                    <a:bodyPr/>
                    <a:lstStyle/>
                    <a:p>
                      <a:r>
                        <a:rPr lang="en-US" dirty="0"/>
                        <a:t>Male</a:t>
                      </a:r>
                    </a:p>
                  </a:txBody>
                  <a:tcPr/>
                </a:tc>
                <a:tc>
                  <a:txBody>
                    <a:bodyPr/>
                    <a:lstStyle/>
                    <a:p>
                      <a:r>
                        <a:rPr lang="en-US" dirty="0"/>
                        <a:t>20</a:t>
                      </a:r>
                    </a:p>
                  </a:txBody>
                  <a:tcPr/>
                </a:tc>
                <a:tc>
                  <a:txBody>
                    <a:bodyPr/>
                    <a:lstStyle/>
                    <a:p>
                      <a:r>
                        <a:rPr lang="en-US" dirty="0"/>
                        <a:t>28.45</a:t>
                      </a:r>
                    </a:p>
                  </a:txBody>
                  <a:tcPr/>
                </a:tc>
                <a:extLst>
                  <a:ext uri="{0D108BD9-81ED-4DB2-BD59-A6C34878D82A}">
                    <a16:rowId xmlns:a16="http://schemas.microsoft.com/office/drawing/2014/main" val="3930647206"/>
                  </a:ext>
                </a:extLst>
              </a:tr>
            </a:tbl>
          </a:graphicData>
        </a:graphic>
      </p:graphicFrame>
      <p:sp>
        <p:nvSpPr>
          <p:cNvPr id="11" name="TextBox 10">
            <a:extLst>
              <a:ext uri="{FF2B5EF4-FFF2-40B4-BE49-F238E27FC236}">
                <a16:creationId xmlns:a16="http://schemas.microsoft.com/office/drawing/2014/main" id="{433686D8-7747-4AE1-FBAF-DFF151A5C3BB}"/>
              </a:ext>
            </a:extLst>
          </p:cNvPr>
          <p:cNvSpPr txBox="1"/>
          <p:nvPr/>
        </p:nvSpPr>
        <p:spPr>
          <a:xfrm>
            <a:off x="4280022" y="3737067"/>
            <a:ext cx="3631956" cy="369332"/>
          </a:xfrm>
          <a:prstGeom prst="rect">
            <a:avLst/>
          </a:prstGeom>
          <a:noFill/>
        </p:spPr>
        <p:txBody>
          <a:bodyPr wrap="none" rtlCol="0">
            <a:spAutoFit/>
          </a:bodyPr>
          <a:lstStyle/>
          <a:p>
            <a:r>
              <a:rPr lang="en-US" dirty="0"/>
              <a:t>Predicted Claim Cost for given inputs</a:t>
            </a:r>
          </a:p>
        </p:txBody>
      </p:sp>
    </p:spTree>
    <p:extLst>
      <p:ext uri="{BB962C8B-B14F-4D97-AF65-F5344CB8AC3E}">
        <p14:creationId xmlns:p14="http://schemas.microsoft.com/office/powerpoint/2010/main" val="3996469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116F-1E6E-DFB0-C0D1-6A7480AC26A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ABD234E-AC51-289B-E8A2-01416DE0F9AF}"/>
              </a:ext>
            </a:extLst>
          </p:cNvPr>
          <p:cNvSpPr>
            <a:spLocks noGrp="1"/>
          </p:cNvSpPr>
          <p:nvPr>
            <p:ph idx="1"/>
          </p:nvPr>
        </p:nvSpPr>
        <p:spPr/>
        <p:txBody>
          <a:bodyPr/>
          <a:lstStyle/>
          <a:p>
            <a:r>
              <a:rPr lang="en-US" dirty="0"/>
              <a:t>Questions? </a:t>
            </a:r>
          </a:p>
          <a:p>
            <a:endParaRPr lang="en-US" dirty="0"/>
          </a:p>
          <a:p>
            <a:r>
              <a:rPr lang="en-US" dirty="0"/>
              <a:t>Concerns?</a:t>
            </a:r>
          </a:p>
        </p:txBody>
      </p:sp>
      <p:pic>
        <p:nvPicPr>
          <p:cNvPr id="1026" name="Picture 2" descr="Funny Presentation Quotes. QuotesGram">
            <a:extLst>
              <a:ext uri="{FF2B5EF4-FFF2-40B4-BE49-F238E27FC236}">
                <a16:creationId xmlns:a16="http://schemas.microsoft.com/office/drawing/2014/main" id="{47FAD2D1-570C-C6E7-6D06-D49469D79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029" y="1430257"/>
            <a:ext cx="6004910" cy="544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53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5 Memes Everyone Who Has Given a Presentation Will Relate to - Decktopus -  Medium">
            <a:extLst>
              <a:ext uri="{FF2B5EF4-FFF2-40B4-BE49-F238E27FC236}">
                <a16:creationId xmlns:a16="http://schemas.microsoft.com/office/drawing/2014/main" id="{EBC25420-BD66-6151-3533-8FCAA7EBC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38"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14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E4D2-263E-2AB6-EB9A-AAE6F4F28B14}"/>
              </a:ext>
            </a:extLst>
          </p:cNvPr>
          <p:cNvSpPr>
            <a:spLocks noGrp="1"/>
          </p:cNvSpPr>
          <p:nvPr>
            <p:ph type="title"/>
          </p:nvPr>
        </p:nvSpPr>
        <p:spPr>
          <a:xfrm>
            <a:off x="752354" y="55240"/>
            <a:ext cx="10515600" cy="1185883"/>
          </a:xfrm>
        </p:spPr>
        <p:txBody>
          <a:bodyPr/>
          <a:lstStyle/>
          <a:p>
            <a:r>
              <a:rPr lang="en-US" dirty="0"/>
              <a:t>Research Question</a:t>
            </a:r>
          </a:p>
        </p:txBody>
      </p:sp>
      <p:sp>
        <p:nvSpPr>
          <p:cNvPr id="3" name="Content Placeholder 2">
            <a:extLst>
              <a:ext uri="{FF2B5EF4-FFF2-40B4-BE49-F238E27FC236}">
                <a16:creationId xmlns:a16="http://schemas.microsoft.com/office/drawing/2014/main" id="{043A1EC6-069F-DE65-9D61-2BF997E8BFB2}"/>
              </a:ext>
            </a:extLst>
          </p:cNvPr>
          <p:cNvSpPr>
            <a:spLocks noGrp="1"/>
          </p:cNvSpPr>
          <p:nvPr>
            <p:ph idx="1"/>
          </p:nvPr>
        </p:nvSpPr>
        <p:spPr>
          <a:xfrm>
            <a:off x="752354" y="1041722"/>
            <a:ext cx="11285316" cy="5816278"/>
          </a:xfrm>
        </p:spPr>
        <p:txBody>
          <a:bodyPr>
            <a:normAutofit fontScale="85000" lnSpcReduction="10000"/>
          </a:bodyPr>
          <a:lstStyle/>
          <a:p>
            <a:pPr marL="0" indent="0">
              <a:buNone/>
            </a:pPr>
            <a:r>
              <a:rPr lang="en-US" sz="1800" dirty="0"/>
              <a:t>The question at hand is to identify if the Compensation claim can be predicted with several explanatory variables, including the employee’s age, gender, hourly pay, marital status, and whether the patient has any dependents</a:t>
            </a:r>
          </a:p>
          <a:p>
            <a:pPr marL="0" indent="0">
              <a:buNone/>
            </a:pPr>
            <a:endParaRPr lang="en-US" sz="1800" dirty="0"/>
          </a:p>
          <a:p>
            <a:pPr marL="0" indent="0">
              <a:buNone/>
            </a:pPr>
            <a:r>
              <a:rPr lang="en-US" sz="2000" dirty="0"/>
              <a:t>These findings may be useful for:</a:t>
            </a:r>
          </a:p>
          <a:p>
            <a:r>
              <a:rPr lang="en-US" sz="1800" dirty="0"/>
              <a:t>Building a model estimating the amount of money paid out if a worker’s compensation claim is filed.</a:t>
            </a:r>
          </a:p>
          <a:p>
            <a:r>
              <a:rPr lang="en-US" sz="1800" dirty="0"/>
              <a:t>Helping insurance companies and businesses accurately understand the risk and potential cost of hiring a new employee</a:t>
            </a:r>
          </a:p>
          <a:p>
            <a:r>
              <a:rPr lang="en-US" sz="1800" dirty="0"/>
              <a:t>Help insurance companies minimize risk when providing workers’ compensation insurance for a cohort of employees, ensuring prices remain at a competitive level</a:t>
            </a:r>
          </a:p>
          <a:p>
            <a:pPr marL="0" indent="0">
              <a:buNone/>
            </a:pPr>
            <a:endParaRPr lang="en-US" sz="1800" dirty="0"/>
          </a:p>
          <a:p>
            <a:pPr marL="0" indent="0">
              <a:buNone/>
            </a:pPr>
            <a:r>
              <a:rPr lang="en-US" sz="2000" dirty="0"/>
              <a:t>Clarification:</a:t>
            </a:r>
          </a:p>
          <a:p>
            <a:r>
              <a:rPr lang="en-US" sz="1800" dirty="0"/>
              <a:t>The aim of this is to predict what the claim amount would be, </a:t>
            </a:r>
            <a:r>
              <a:rPr lang="en-US" sz="1800" u="sng" dirty="0"/>
              <a:t>assuming</a:t>
            </a:r>
            <a:r>
              <a:rPr lang="en-US" sz="1800" dirty="0"/>
              <a:t> a claim is filed.  This does not seek to find the likelihood of an employee filing a claim.</a:t>
            </a:r>
          </a:p>
          <a:p>
            <a:r>
              <a:rPr lang="en-US" sz="1800" dirty="0"/>
              <a:t>This also seeks to predict the claim amount proactively, </a:t>
            </a:r>
            <a:r>
              <a:rPr lang="en-US" sz="1800" u="sng" dirty="0"/>
              <a:t>before</a:t>
            </a:r>
            <a:r>
              <a:rPr lang="en-US" sz="1800" dirty="0"/>
              <a:t> any injury has occurred.</a:t>
            </a:r>
          </a:p>
          <a:p>
            <a:pPr marL="0" indent="0">
              <a:buNone/>
            </a:pPr>
            <a:endParaRPr lang="en-US" sz="1800" dirty="0"/>
          </a:p>
          <a:p>
            <a:pPr marL="0" indent="0">
              <a:buNone/>
            </a:pPr>
            <a:r>
              <a:rPr lang="en-US" sz="2000" dirty="0"/>
              <a:t>Further Research:</a:t>
            </a:r>
          </a:p>
          <a:p>
            <a:r>
              <a:rPr lang="en-US" sz="1800" dirty="0"/>
              <a:t>Further research should be done to predict the likelihood of an employee filing a claim, as well as predicting the claim amount </a:t>
            </a:r>
            <a:r>
              <a:rPr lang="en-US" sz="1800" u="sng" dirty="0"/>
              <a:t>after</a:t>
            </a:r>
            <a:r>
              <a:rPr lang="en-US" sz="1800" dirty="0"/>
              <a:t> an injury has occurred, as this would likely include more information to more accurately predict the claim amount</a:t>
            </a:r>
          </a:p>
          <a:p>
            <a:r>
              <a:rPr lang="en-US" sz="1800" dirty="0"/>
              <a:t>Businesses may also use these findings to identify what jobs have the highest claims, this likely correlates with the severity rate</a:t>
            </a:r>
          </a:p>
        </p:txBody>
      </p:sp>
    </p:spTree>
    <p:extLst>
      <p:ext uri="{BB962C8B-B14F-4D97-AF65-F5344CB8AC3E}">
        <p14:creationId xmlns:p14="http://schemas.microsoft.com/office/powerpoint/2010/main" val="44082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EF70-BF3A-DFDD-957C-F48CBEC6BE34}"/>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905B83A-EECB-41C0-0533-BBD06B380ACB}"/>
              </a:ext>
            </a:extLst>
          </p:cNvPr>
          <p:cNvSpPr>
            <a:spLocks noGrp="1"/>
          </p:cNvSpPr>
          <p:nvPr>
            <p:ph idx="1"/>
          </p:nvPr>
        </p:nvSpPr>
        <p:spPr>
          <a:xfrm>
            <a:off x="763929" y="2171700"/>
            <a:ext cx="12192000" cy="4842843"/>
          </a:xfrm>
        </p:spPr>
        <p:txBody>
          <a:bodyPr>
            <a:normAutofit/>
          </a:bodyPr>
          <a:lstStyle/>
          <a:p>
            <a:endParaRPr lang="en-US" sz="1800" dirty="0"/>
          </a:p>
          <a:p>
            <a:r>
              <a:rPr lang="en-US" sz="1800" dirty="0"/>
              <a:t>The initial dataset includes the above variables along with some useless variables for 54,000 individuals.  </a:t>
            </a:r>
          </a:p>
          <a:p>
            <a:pPr marL="0" indent="0">
              <a:buNone/>
            </a:pPr>
            <a:endParaRPr lang="en-US" sz="1800" dirty="0"/>
          </a:p>
          <a:p>
            <a:pPr marL="0" indent="0">
              <a:buNone/>
            </a:pPr>
            <a:r>
              <a:rPr lang="en-US" sz="2000" dirty="0"/>
              <a:t>A few more variables I created are:</a:t>
            </a:r>
          </a:p>
          <a:p>
            <a:r>
              <a:rPr lang="en-US" sz="1800" dirty="0"/>
              <a:t>Average workday, which is hours worked per week divided by the number of days worked</a:t>
            </a:r>
          </a:p>
          <a:p>
            <a:r>
              <a:rPr lang="en-US" sz="1800" dirty="0"/>
              <a:t>Hourly pay, which is weekly wages divided by hours worked per week</a:t>
            </a:r>
          </a:p>
          <a:p>
            <a:r>
              <a:rPr lang="en-US" sz="1800" dirty="0"/>
              <a:t>Time to report in hours, which was the difference between the time of the accident and the date reported</a:t>
            </a:r>
          </a:p>
          <a:p>
            <a:r>
              <a:rPr lang="en-US" sz="1800" dirty="0"/>
              <a:t>Total dependents, which is the number of child dependents + the number of other dependents</a:t>
            </a:r>
          </a:p>
          <a:p>
            <a:pPr marL="0" indent="0">
              <a:buNone/>
            </a:pPr>
            <a:endParaRPr lang="en-US" sz="1800" dirty="0"/>
          </a:p>
          <a:p>
            <a:pPr marL="0" indent="0">
              <a:buNone/>
            </a:pPr>
            <a:r>
              <a:rPr lang="en-US" sz="1800" dirty="0"/>
              <a:t>This dataset included a mix of continuous and binary variables, with the outcome variable being continuous</a:t>
            </a:r>
          </a:p>
        </p:txBody>
      </p:sp>
      <p:pic>
        <p:nvPicPr>
          <p:cNvPr id="5" name="Picture 4">
            <a:extLst>
              <a:ext uri="{FF2B5EF4-FFF2-40B4-BE49-F238E27FC236}">
                <a16:creationId xmlns:a16="http://schemas.microsoft.com/office/drawing/2014/main" id="{7FFC67E0-855A-F4B5-8F91-C9A026A55D33}"/>
              </a:ext>
            </a:extLst>
          </p:cNvPr>
          <p:cNvPicPr>
            <a:picLocks noChangeAspect="1"/>
          </p:cNvPicPr>
          <p:nvPr/>
        </p:nvPicPr>
        <p:blipFill>
          <a:blip r:embed="rId3"/>
          <a:stretch>
            <a:fillRect/>
          </a:stretch>
        </p:blipFill>
        <p:spPr>
          <a:xfrm>
            <a:off x="533454" y="1632436"/>
            <a:ext cx="11658546" cy="648939"/>
          </a:xfrm>
          <a:prstGeom prst="rect">
            <a:avLst/>
          </a:prstGeom>
        </p:spPr>
      </p:pic>
    </p:spTree>
    <p:extLst>
      <p:ext uri="{BB962C8B-B14F-4D97-AF65-F5344CB8AC3E}">
        <p14:creationId xmlns:p14="http://schemas.microsoft.com/office/powerpoint/2010/main" val="145277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EE58-B76E-0B55-A89C-7F9E8981D3C3}"/>
              </a:ext>
            </a:extLst>
          </p:cNvPr>
          <p:cNvSpPr>
            <a:spLocks noGrp="1"/>
          </p:cNvSpPr>
          <p:nvPr>
            <p:ph type="title"/>
          </p:nvPr>
        </p:nvSpPr>
        <p:spPr>
          <a:xfrm>
            <a:off x="756213" y="122428"/>
            <a:ext cx="3699076" cy="1185512"/>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85081C27-1812-E486-FDC2-B40DC75CC8FA}"/>
              </a:ext>
            </a:extLst>
          </p:cNvPr>
          <p:cNvSpPr>
            <a:spLocks noGrp="1"/>
          </p:cNvSpPr>
          <p:nvPr>
            <p:ph idx="1"/>
          </p:nvPr>
        </p:nvSpPr>
        <p:spPr>
          <a:xfrm>
            <a:off x="756213" y="833377"/>
            <a:ext cx="11343190" cy="5902195"/>
          </a:xfrm>
        </p:spPr>
        <p:txBody>
          <a:bodyPr>
            <a:normAutofit fontScale="92500" lnSpcReduction="20000"/>
          </a:bodyPr>
          <a:lstStyle/>
          <a:p>
            <a:pPr marL="0" indent="0">
              <a:buNone/>
            </a:pPr>
            <a:r>
              <a:rPr lang="en-US" sz="2200" dirty="0"/>
              <a:t>Data cleaning began with creating the new columns mentioned above.</a:t>
            </a:r>
          </a:p>
          <a:p>
            <a:r>
              <a:rPr lang="en-US" sz="1800" dirty="0"/>
              <a:t>Next, rows with unknown and implausible values were removed.</a:t>
            </a:r>
          </a:p>
          <a:p>
            <a:pPr marL="0" indent="0">
              <a:buNone/>
            </a:pPr>
            <a:r>
              <a:rPr lang="en-US" sz="1800" dirty="0"/>
              <a:t> </a:t>
            </a:r>
          </a:p>
          <a:p>
            <a:pPr marL="0" indent="0">
              <a:buNone/>
            </a:pPr>
            <a:r>
              <a:rPr lang="en-US" sz="2200" dirty="0"/>
              <a:t>This includes removing rows in which:</a:t>
            </a:r>
          </a:p>
          <a:p>
            <a:r>
              <a:rPr lang="en-US" sz="1800" dirty="0"/>
              <a:t>The average working day is longer than 24 hours</a:t>
            </a:r>
          </a:p>
          <a:p>
            <a:r>
              <a:rPr lang="en-US" sz="1800" dirty="0"/>
              <a:t>The number of hours worked is zero</a:t>
            </a:r>
          </a:p>
          <a:p>
            <a:r>
              <a:rPr lang="en-US" sz="1800" dirty="0"/>
              <a:t>The gender and marital status are unknown.</a:t>
            </a:r>
          </a:p>
          <a:p>
            <a:endParaRPr lang="en-US" sz="1800" dirty="0"/>
          </a:p>
          <a:p>
            <a:pPr marL="0" indent="0">
              <a:buNone/>
            </a:pPr>
            <a:r>
              <a:rPr lang="en-US" sz="1800" dirty="0"/>
              <a:t>Every column in the dataframe is also converted to numeric, to more easily work with the data.</a:t>
            </a:r>
          </a:p>
          <a:p>
            <a:pPr marL="0" indent="0">
              <a:buNone/>
            </a:pPr>
            <a:endParaRPr lang="en-US" sz="1800" dirty="0"/>
          </a:p>
          <a:p>
            <a:pPr marL="0" indent="0">
              <a:buNone/>
            </a:pPr>
            <a:r>
              <a:rPr lang="en-US" sz="1800" dirty="0"/>
              <a:t>Data is sorted into continuous and binary variables, with a total of 10 Continuous, 4 binary Before variable selection and 2 continuous, 3 binary variables After variable selection</a:t>
            </a:r>
          </a:p>
          <a:p>
            <a:pPr marL="0" indent="0">
              <a:buNone/>
            </a:pPr>
            <a:endParaRPr lang="en-US" sz="1800" dirty="0"/>
          </a:p>
          <a:p>
            <a:pPr marL="0" indent="0">
              <a:buNone/>
            </a:pPr>
            <a:r>
              <a:rPr lang="en-US" sz="2200" dirty="0"/>
              <a:t>binary variables are encoded to 0 and 1</a:t>
            </a:r>
          </a:p>
          <a:p>
            <a:r>
              <a:rPr lang="en-US" sz="1800" dirty="0"/>
              <a:t>Gender:  Female = 0, Married = 1</a:t>
            </a:r>
          </a:p>
          <a:p>
            <a:r>
              <a:rPr lang="en-US" sz="1800" dirty="0"/>
              <a:t>Marital status: Single = 0, Married = 1</a:t>
            </a:r>
          </a:p>
          <a:p>
            <a:r>
              <a:rPr lang="en-US" sz="1800" dirty="0"/>
              <a:t>Has dependents:  none = 0, one or more = 1</a:t>
            </a:r>
          </a:p>
        </p:txBody>
      </p:sp>
    </p:spTree>
    <p:extLst>
      <p:ext uri="{BB962C8B-B14F-4D97-AF65-F5344CB8AC3E}">
        <p14:creationId xmlns:p14="http://schemas.microsoft.com/office/powerpoint/2010/main" val="365198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1E05-568A-C34D-BFF4-823108A90300}"/>
              </a:ext>
            </a:extLst>
          </p:cNvPr>
          <p:cNvSpPr>
            <a:spLocks noGrp="1"/>
          </p:cNvSpPr>
          <p:nvPr>
            <p:ph type="title"/>
          </p:nvPr>
        </p:nvSpPr>
        <p:spPr>
          <a:xfrm>
            <a:off x="717631" y="0"/>
            <a:ext cx="5116010" cy="1325563"/>
          </a:xfrm>
        </p:spPr>
        <p:txBody>
          <a:bodyPr>
            <a:normAutofit/>
          </a:bodyPr>
          <a:lstStyle/>
          <a:p>
            <a:r>
              <a:rPr lang="en-US" dirty="0"/>
              <a:t>Summary Statistics</a:t>
            </a:r>
          </a:p>
        </p:txBody>
      </p:sp>
      <p:sp>
        <p:nvSpPr>
          <p:cNvPr id="3" name="Content Placeholder 2">
            <a:extLst>
              <a:ext uri="{FF2B5EF4-FFF2-40B4-BE49-F238E27FC236}">
                <a16:creationId xmlns:a16="http://schemas.microsoft.com/office/drawing/2014/main" id="{A5D2588A-050F-B5FA-2D7C-C0C0F2C9E9C2}"/>
              </a:ext>
            </a:extLst>
          </p:cNvPr>
          <p:cNvSpPr>
            <a:spLocks noGrp="1"/>
          </p:cNvSpPr>
          <p:nvPr>
            <p:ph idx="1"/>
          </p:nvPr>
        </p:nvSpPr>
        <p:spPr>
          <a:xfrm>
            <a:off x="717631" y="335451"/>
            <a:ext cx="11273741" cy="5613721"/>
          </a:xfrm>
        </p:spPr>
        <p:txBody>
          <a:bodyPr>
            <a:normAutofit/>
          </a:bodyPr>
          <a:lstStyle/>
          <a:p>
            <a:endParaRPr lang="en-US" sz="1800" dirty="0"/>
          </a:p>
          <a:p>
            <a:pPr marL="0" indent="0">
              <a:buNone/>
            </a:pPr>
            <a:r>
              <a:rPr lang="en-US" sz="2000" dirty="0"/>
              <a:t>The trimmed claim cost has the top 1% and bottom 1% removed, to better understand how the data is affected by outliers</a:t>
            </a:r>
          </a:p>
        </p:txBody>
      </p:sp>
      <p:graphicFrame>
        <p:nvGraphicFramePr>
          <p:cNvPr id="7" name="Table 7">
            <a:extLst>
              <a:ext uri="{FF2B5EF4-FFF2-40B4-BE49-F238E27FC236}">
                <a16:creationId xmlns:a16="http://schemas.microsoft.com/office/drawing/2014/main" id="{8CFFAE93-21C8-6774-2FCC-A51919A5EFB3}"/>
              </a:ext>
            </a:extLst>
          </p:cNvPr>
          <p:cNvGraphicFramePr>
            <a:graphicFrameLocks noGrp="1"/>
          </p:cNvGraphicFramePr>
          <p:nvPr>
            <p:extLst>
              <p:ext uri="{D42A27DB-BD31-4B8C-83A1-F6EECF244321}">
                <p14:modId xmlns:p14="http://schemas.microsoft.com/office/powerpoint/2010/main" val="2561676560"/>
              </p:ext>
            </p:extLst>
          </p:nvPr>
        </p:nvGraphicFramePr>
        <p:xfrm>
          <a:off x="717631" y="1346850"/>
          <a:ext cx="11296890" cy="3698371"/>
        </p:xfrm>
        <a:graphic>
          <a:graphicData uri="http://schemas.openxmlformats.org/drawingml/2006/table">
            <a:tbl>
              <a:tblPr firstRow="1" bandRow="1">
                <a:tableStyleId>{5C22544A-7EE6-4342-B048-85BDC9FD1C3A}</a:tableStyleId>
              </a:tblPr>
              <a:tblGrid>
                <a:gridCol w="1255210">
                  <a:extLst>
                    <a:ext uri="{9D8B030D-6E8A-4147-A177-3AD203B41FA5}">
                      <a16:colId xmlns:a16="http://schemas.microsoft.com/office/drawing/2014/main" val="2913598584"/>
                    </a:ext>
                  </a:extLst>
                </a:gridCol>
                <a:gridCol w="1255210">
                  <a:extLst>
                    <a:ext uri="{9D8B030D-6E8A-4147-A177-3AD203B41FA5}">
                      <a16:colId xmlns:a16="http://schemas.microsoft.com/office/drawing/2014/main" val="3787637461"/>
                    </a:ext>
                  </a:extLst>
                </a:gridCol>
                <a:gridCol w="1255210">
                  <a:extLst>
                    <a:ext uri="{9D8B030D-6E8A-4147-A177-3AD203B41FA5}">
                      <a16:colId xmlns:a16="http://schemas.microsoft.com/office/drawing/2014/main" val="1622509868"/>
                    </a:ext>
                  </a:extLst>
                </a:gridCol>
                <a:gridCol w="1255210">
                  <a:extLst>
                    <a:ext uri="{9D8B030D-6E8A-4147-A177-3AD203B41FA5}">
                      <a16:colId xmlns:a16="http://schemas.microsoft.com/office/drawing/2014/main" val="2079744988"/>
                    </a:ext>
                  </a:extLst>
                </a:gridCol>
                <a:gridCol w="1255210">
                  <a:extLst>
                    <a:ext uri="{9D8B030D-6E8A-4147-A177-3AD203B41FA5}">
                      <a16:colId xmlns:a16="http://schemas.microsoft.com/office/drawing/2014/main" val="3186556984"/>
                    </a:ext>
                  </a:extLst>
                </a:gridCol>
                <a:gridCol w="1255210">
                  <a:extLst>
                    <a:ext uri="{9D8B030D-6E8A-4147-A177-3AD203B41FA5}">
                      <a16:colId xmlns:a16="http://schemas.microsoft.com/office/drawing/2014/main" val="3934867773"/>
                    </a:ext>
                  </a:extLst>
                </a:gridCol>
                <a:gridCol w="1255210">
                  <a:extLst>
                    <a:ext uri="{9D8B030D-6E8A-4147-A177-3AD203B41FA5}">
                      <a16:colId xmlns:a16="http://schemas.microsoft.com/office/drawing/2014/main" val="2359337284"/>
                    </a:ext>
                  </a:extLst>
                </a:gridCol>
                <a:gridCol w="1255210">
                  <a:extLst>
                    <a:ext uri="{9D8B030D-6E8A-4147-A177-3AD203B41FA5}">
                      <a16:colId xmlns:a16="http://schemas.microsoft.com/office/drawing/2014/main" val="117907438"/>
                    </a:ext>
                  </a:extLst>
                </a:gridCol>
                <a:gridCol w="1255210">
                  <a:extLst>
                    <a:ext uri="{9D8B030D-6E8A-4147-A177-3AD203B41FA5}">
                      <a16:colId xmlns:a16="http://schemas.microsoft.com/office/drawing/2014/main" val="2418057482"/>
                    </a:ext>
                  </a:extLst>
                </a:gridCol>
              </a:tblGrid>
              <a:tr h="426170">
                <a:tc>
                  <a:txBody>
                    <a:bodyPr/>
                    <a:lstStyle/>
                    <a:p>
                      <a:endParaRPr lang="en-US" dirty="0"/>
                    </a:p>
                  </a:txBody>
                  <a:tcPr/>
                </a:tc>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a:t>
                      </a:r>
                    </a:p>
                  </a:txBody>
                  <a:tcPr/>
                </a:tc>
                <a:tc>
                  <a:txBody>
                    <a:bodyPr/>
                    <a:lstStyle/>
                    <a:p>
                      <a:r>
                        <a:rPr lang="en-US" dirty="0"/>
                        <a:t>Mean</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tc>
                  <a:txBody>
                    <a:bodyPr/>
                    <a:lstStyle/>
                    <a:p>
                      <a:r>
                        <a:rPr lang="en-US" dirty="0"/>
                        <a:t>Skew</a:t>
                      </a:r>
                    </a:p>
                  </a:txBody>
                  <a:tcPr/>
                </a:tc>
                <a:tc>
                  <a:txBody>
                    <a:bodyPr/>
                    <a:lstStyle/>
                    <a:p>
                      <a:r>
                        <a:rPr lang="en-US" dirty="0"/>
                        <a:t>Kurtosis</a:t>
                      </a:r>
                    </a:p>
                  </a:txBody>
                  <a:tcPr/>
                </a:tc>
                <a:extLst>
                  <a:ext uri="{0D108BD9-81ED-4DB2-BD59-A6C34878D82A}">
                    <a16:rowId xmlns:a16="http://schemas.microsoft.com/office/drawing/2014/main" val="2456857867"/>
                  </a:ext>
                </a:extLst>
              </a:tr>
              <a:tr h="642653">
                <a:tc>
                  <a:txBody>
                    <a:bodyPr/>
                    <a:lstStyle/>
                    <a:p>
                      <a:r>
                        <a:rPr lang="en-US" dirty="0"/>
                        <a:t>Log Claim Cost</a:t>
                      </a:r>
                    </a:p>
                  </a:txBody>
                  <a:tcPr/>
                </a:tc>
                <a:tc>
                  <a:txBody>
                    <a:bodyPr/>
                    <a:lstStyle/>
                    <a:p>
                      <a:r>
                        <a:rPr lang="en-US" dirty="0"/>
                        <a:t>2.08</a:t>
                      </a:r>
                    </a:p>
                  </a:txBody>
                  <a:tcPr/>
                </a:tc>
                <a:tc>
                  <a:txBody>
                    <a:bodyPr/>
                    <a:lstStyle/>
                    <a:p>
                      <a:r>
                        <a:rPr lang="en-US" dirty="0"/>
                        <a:t>2.9</a:t>
                      </a:r>
                    </a:p>
                  </a:txBody>
                  <a:tcPr/>
                </a:tc>
                <a:tc>
                  <a:txBody>
                    <a:bodyPr/>
                    <a:lstStyle/>
                    <a:p>
                      <a:r>
                        <a:rPr lang="en-US" dirty="0"/>
                        <a:t>3.5</a:t>
                      </a:r>
                    </a:p>
                  </a:txBody>
                  <a:tcPr/>
                </a:tc>
                <a:tc>
                  <a:txBody>
                    <a:bodyPr/>
                    <a:lstStyle/>
                    <a:p>
                      <a:r>
                        <a:rPr lang="en-US" dirty="0"/>
                        <a:t>4.02</a:t>
                      </a:r>
                    </a:p>
                  </a:txBody>
                  <a:tcPr/>
                </a:tc>
                <a:tc>
                  <a:txBody>
                    <a:bodyPr/>
                    <a:lstStyle/>
                    <a:p>
                      <a:r>
                        <a:rPr lang="en-US" dirty="0"/>
                        <a:t>3.9</a:t>
                      </a:r>
                    </a:p>
                  </a:txBody>
                  <a:tcPr/>
                </a:tc>
                <a:tc>
                  <a:txBody>
                    <a:bodyPr/>
                    <a:lstStyle/>
                    <a:p>
                      <a:r>
                        <a:rPr lang="en-US" dirty="0"/>
                        <a:t>6.6</a:t>
                      </a:r>
                    </a:p>
                  </a:txBody>
                  <a:tcPr/>
                </a:tc>
                <a:tc>
                  <a:txBody>
                    <a:bodyPr/>
                    <a:lstStyle/>
                    <a:p>
                      <a:r>
                        <a:rPr lang="en-US" dirty="0"/>
                        <a:t>0.31</a:t>
                      </a:r>
                    </a:p>
                  </a:txBody>
                  <a:tcPr/>
                </a:tc>
                <a:tc>
                  <a:txBody>
                    <a:bodyPr/>
                    <a:lstStyle/>
                    <a:p>
                      <a:r>
                        <a:rPr lang="en-US" dirty="0"/>
                        <a:t>-0.35</a:t>
                      </a:r>
                    </a:p>
                  </a:txBody>
                  <a:tcPr/>
                </a:tc>
                <a:extLst>
                  <a:ext uri="{0D108BD9-81ED-4DB2-BD59-A6C34878D82A}">
                    <a16:rowId xmlns:a16="http://schemas.microsoft.com/office/drawing/2014/main" val="3477586708"/>
                  </a:ext>
                </a:extLst>
              </a:tr>
              <a:tr h="642653">
                <a:tc>
                  <a:txBody>
                    <a:bodyPr/>
                    <a:lstStyle/>
                    <a:p>
                      <a:r>
                        <a:rPr lang="en-US" dirty="0"/>
                        <a:t>Claim Cost</a:t>
                      </a:r>
                    </a:p>
                  </a:txBody>
                  <a:tcPr/>
                </a:tc>
                <a:tc>
                  <a:txBody>
                    <a:bodyPr/>
                    <a:lstStyle/>
                    <a:p>
                      <a:r>
                        <a:rPr lang="en-US" dirty="0"/>
                        <a:t>122</a:t>
                      </a:r>
                    </a:p>
                  </a:txBody>
                  <a:tcPr/>
                </a:tc>
                <a:tc>
                  <a:txBody>
                    <a:bodyPr/>
                    <a:lstStyle/>
                    <a:p>
                      <a:r>
                        <a:rPr lang="en-US" dirty="0"/>
                        <a:t>869</a:t>
                      </a:r>
                    </a:p>
                  </a:txBody>
                  <a:tcPr/>
                </a:tc>
                <a:tc>
                  <a:txBody>
                    <a:bodyPr/>
                    <a:lstStyle/>
                    <a:p>
                      <a:r>
                        <a:rPr lang="en-US" dirty="0"/>
                        <a:t>3,104</a:t>
                      </a:r>
                    </a:p>
                  </a:txBody>
                  <a:tcPr/>
                </a:tc>
                <a:tc>
                  <a:txBody>
                    <a:bodyPr/>
                    <a:lstStyle/>
                    <a:p>
                      <a:r>
                        <a:rPr lang="en-US" dirty="0"/>
                        <a:t>10,459</a:t>
                      </a:r>
                    </a:p>
                  </a:txBody>
                  <a:tcPr/>
                </a:tc>
                <a:tc>
                  <a:txBody>
                    <a:bodyPr/>
                    <a:lstStyle/>
                    <a:p>
                      <a:r>
                        <a:rPr lang="en-US" dirty="0"/>
                        <a:t>7,760</a:t>
                      </a:r>
                    </a:p>
                  </a:txBody>
                  <a:tcPr/>
                </a:tc>
                <a:tc>
                  <a:txBody>
                    <a:bodyPr/>
                    <a:lstStyle/>
                    <a:p>
                      <a:r>
                        <a:rPr lang="en-US" dirty="0"/>
                        <a:t>4,027,136</a:t>
                      </a:r>
                    </a:p>
                  </a:txBody>
                  <a:tcPr/>
                </a:tc>
                <a:tc>
                  <a:txBody>
                    <a:bodyPr/>
                    <a:lstStyle/>
                    <a:p>
                      <a:r>
                        <a:rPr lang="en-US" dirty="0"/>
                        <a:t>41</a:t>
                      </a:r>
                    </a:p>
                  </a:txBody>
                  <a:tcPr/>
                </a:tc>
                <a:tc>
                  <a:txBody>
                    <a:bodyPr/>
                    <a:lstStyle/>
                    <a:p>
                      <a:r>
                        <a:rPr lang="en-US" dirty="0"/>
                        <a:t>4441</a:t>
                      </a:r>
                    </a:p>
                  </a:txBody>
                  <a:tcPr/>
                </a:tc>
                <a:extLst>
                  <a:ext uri="{0D108BD9-81ED-4DB2-BD59-A6C34878D82A}">
                    <a16:rowId xmlns:a16="http://schemas.microsoft.com/office/drawing/2014/main" val="2952041871"/>
                  </a:ext>
                </a:extLst>
              </a:tr>
              <a:tr h="918072">
                <a:tc>
                  <a:txBody>
                    <a:bodyPr/>
                    <a:lstStyle/>
                    <a:p>
                      <a:r>
                        <a:rPr lang="en-US" dirty="0"/>
                        <a:t>Claim Cost (trimmed)</a:t>
                      </a:r>
                    </a:p>
                  </a:txBody>
                  <a:tcPr/>
                </a:tc>
                <a:tc>
                  <a:txBody>
                    <a:bodyPr/>
                    <a:lstStyle/>
                    <a:p>
                      <a:r>
                        <a:rPr lang="en-US" dirty="0"/>
                        <a:t>205</a:t>
                      </a:r>
                    </a:p>
                  </a:txBody>
                  <a:tcPr/>
                </a:tc>
                <a:tc>
                  <a:txBody>
                    <a:bodyPr/>
                    <a:lstStyle/>
                    <a:p>
                      <a:r>
                        <a:rPr lang="en-US" dirty="0"/>
                        <a:t>892</a:t>
                      </a:r>
                    </a:p>
                  </a:txBody>
                  <a:tcPr/>
                </a:tc>
                <a:tc>
                  <a:txBody>
                    <a:bodyPr/>
                    <a:lstStyle/>
                    <a:p>
                      <a:r>
                        <a:rPr lang="en-US" dirty="0"/>
                        <a:t>3,104</a:t>
                      </a:r>
                    </a:p>
                  </a:txBody>
                  <a:tcPr/>
                </a:tc>
                <a:tc>
                  <a:txBody>
                    <a:bodyPr/>
                    <a:lstStyle/>
                    <a:p>
                      <a:r>
                        <a:rPr lang="en-US" dirty="0"/>
                        <a:t>8,399</a:t>
                      </a:r>
                    </a:p>
                  </a:txBody>
                  <a:tcPr/>
                </a:tc>
                <a:tc>
                  <a:txBody>
                    <a:bodyPr/>
                    <a:lstStyle/>
                    <a:p>
                      <a:r>
                        <a:rPr lang="en-US" dirty="0"/>
                        <a:t>7,624</a:t>
                      </a:r>
                    </a:p>
                  </a:txBody>
                  <a:tcPr/>
                </a:tc>
                <a:tc>
                  <a:txBody>
                    <a:bodyPr/>
                    <a:lstStyle/>
                    <a:p>
                      <a:r>
                        <a:rPr lang="en-US" dirty="0"/>
                        <a:t>133,893</a:t>
                      </a:r>
                    </a:p>
                  </a:txBody>
                  <a:tcPr/>
                </a:tc>
                <a:tc>
                  <a:txBody>
                    <a:bodyPr/>
                    <a:lstStyle/>
                    <a:p>
                      <a:r>
                        <a:rPr lang="en-US" dirty="0"/>
                        <a:t>4</a:t>
                      </a:r>
                    </a:p>
                  </a:txBody>
                  <a:tcPr/>
                </a:tc>
                <a:tc>
                  <a:txBody>
                    <a:bodyPr/>
                    <a:lstStyle/>
                    <a:p>
                      <a:r>
                        <a:rPr lang="en-US" dirty="0"/>
                        <a:t>19.7</a:t>
                      </a:r>
                    </a:p>
                  </a:txBody>
                  <a:tcPr/>
                </a:tc>
                <a:extLst>
                  <a:ext uri="{0D108BD9-81ED-4DB2-BD59-A6C34878D82A}">
                    <a16:rowId xmlns:a16="http://schemas.microsoft.com/office/drawing/2014/main" val="672671635"/>
                  </a:ext>
                </a:extLst>
              </a:tr>
              <a:tr h="642653">
                <a:tc>
                  <a:txBody>
                    <a:bodyPr/>
                    <a:lstStyle/>
                    <a:p>
                      <a:r>
                        <a:rPr lang="en-US" dirty="0"/>
                        <a:t>Hourly Pay</a:t>
                      </a:r>
                    </a:p>
                  </a:txBody>
                  <a:tcPr/>
                </a:tc>
                <a:tc>
                  <a:txBody>
                    <a:bodyPr/>
                    <a:lstStyle/>
                    <a:p>
                      <a:r>
                        <a:rPr lang="en-US" dirty="0"/>
                        <a:t>0.025</a:t>
                      </a:r>
                    </a:p>
                  </a:txBody>
                  <a:tcPr/>
                </a:tc>
                <a:tc>
                  <a:txBody>
                    <a:bodyPr/>
                    <a:lstStyle/>
                    <a:p>
                      <a:r>
                        <a:rPr lang="en-US" dirty="0"/>
                        <a:t>5.263</a:t>
                      </a:r>
                    </a:p>
                  </a:txBody>
                  <a:tcPr/>
                </a:tc>
                <a:tc>
                  <a:txBody>
                    <a:bodyPr/>
                    <a:lstStyle/>
                    <a:p>
                      <a:r>
                        <a:rPr lang="en-US" dirty="0"/>
                        <a:t>10.316</a:t>
                      </a:r>
                    </a:p>
                  </a:txBody>
                  <a:tcPr/>
                </a:tc>
                <a:tc>
                  <a:txBody>
                    <a:bodyPr/>
                    <a:lstStyle/>
                    <a:p>
                      <a:r>
                        <a:rPr lang="en-US" dirty="0"/>
                        <a:t>11</a:t>
                      </a:r>
                    </a:p>
                  </a:txBody>
                  <a:tcPr/>
                </a:tc>
                <a:tc>
                  <a:txBody>
                    <a:bodyPr/>
                    <a:lstStyle/>
                    <a:p>
                      <a:r>
                        <a:rPr lang="en-US" dirty="0"/>
                        <a:t>13</a:t>
                      </a:r>
                    </a:p>
                  </a:txBody>
                  <a:tcPr/>
                </a:tc>
                <a:tc>
                  <a:txBody>
                    <a:bodyPr/>
                    <a:lstStyle/>
                    <a:p>
                      <a:r>
                        <a:rPr lang="en-US" dirty="0"/>
                        <a:t>252</a:t>
                      </a:r>
                    </a:p>
                  </a:txBody>
                  <a:tcPr/>
                </a:tc>
                <a:tc>
                  <a:txBody>
                    <a:bodyPr/>
                    <a:lstStyle/>
                    <a:p>
                      <a:r>
                        <a:rPr lang="en-US" dirty="0"/>
                        <a:t>9.33</a:t>
                      </a:r>
                    </a:p>
                  </a:txBody>
                  <a:tcPr/>
                </a:tc>
                <a:tc>
                  <a:txBody>
                    <a:bodyPr/>
                    <a:lstStyle/>
                    <a:p>
                      <a:r>
                        <a:rPr lang="en-US" dirty="0"/>
                        <a:t>219</a:t>
                      </a:r>
                    </a:p>
                  </a:txBody>
                  <a:tcPr/>
                </a:tc>
                <a:extLst>
                  <a:ext uri="{0D108BD9-81ED-4DB2-BD59-A6C34878D82A}">
                    <a16:rowId xmlns:a16="http://schemas.microsoft.com/office/drawing/2014/main" val="2928976110"/>
                  </a:ext>
                </a:extLst>
              </a:tr>
              <a:tr h="426170">
                <a:tc>
                  <a:txBody>
                    <a:bodyPr/>
                    <a:lstStyle/>
                    <a:p>
                      <a:r>
                        <a:rPr lang="en-US" dirty="0"/>
                        <a:t>Age</a:t>
                      </a:r>
                    </a:p>
                  </a:txBody>
                  <a:tcPr/>
                </a:tc>
                <a:tc>
                  <a:txBody>
                    <a:bodyPr/>
                    <a:lstStyle/>
                    <a:p>
                      <a:r>
                        <a:rPr lang="en-US" dirty="0"/>
                        <a:t>13</a:t>
                      </a:r>
                    </a:p>
                  </a:txBody>
                  <a:tcPr/>
                </a:tc>
                <a:tc>
                  <a:txBody>
                    <a:bodyPr/>
                    <a:lstStyle/>
                    <a:p>
                      <a:r>
                        <a:rPr lang="en-US" dirty="0"/>
                        <a:t>23</a:t>
                      </a:r>
                    </a:p>
                  </a:txBody>
                  <a:tcPr/>
                </a:tc>
                <a:tc>
                  <a:txBody>
                    <a:bodyPr/>
                    <a:lstStyle/>
                    <a:p>
                      <a:r>
                        <a:rPr lang="en-US" dirty="0"/>
                        <a:t>32</a:t>
                      </a:r>
                    </a:p>
                  </a:txBody>
                  <a:tcPr/>
                </a:tc>
                <a:tc>
                  <a:txBody>
                    <a:bodyPr/>
                    <a:lstStyle/>
                    <a:p>
                      <a:r>
                        <a:rPr lang="en-US" dirty="0"/>
                        <a:t>34</a:t>
                      </a:r>
                    </a:p>
                  </a:txBody>
                  <a:tcPr/>
                </a:tc>
                <a:tc>
                  <a:txBody>
                    <a:bodyPr/>
                    <a:lstStyle/>
                    <a:p>
                      <a:r>
                        <a:rPr lang="en-US" dirty="0"/>
                        <a:t>42</a:t>
                      </a:r>
                    </a:p>
                  </a:txBody>
                  <a:tcPr/>
                </a:tc>
                <a:tc>
                  <a:txBody>
                    <a:bodyPr/>
                    <a:lstStyle/>
                    <a:p>
                      <a:r>
                        <a:rPr lang="en-US" dirty="0"/>
                        <a:t>80</a:t>
                      </a:r>
                    </a:p>
                  </a:txBody>
                  <a:tcPr/>
                </a:tc>
                <a:tc>
                  <a:txBody>
                    <a:bodyPr/>
                    <a:lstStyle/>
                    <a:p>
                      <a:r>
                        <a:rPr lang="en-US" dirty="0"/>
                        <a:t>0.55</a:t>
                      </a:r>
                    </a:p>
                  </a:txBody>
                  <a:tcPr/>
                </a:tc>
                <a:tc>
                  <a:txBody>
                    <a:bodyPr/>
                    <a:lstStyle/>
                    <a:p>
                      <a:r>
                        <a:rPr lang="en-US" dirty="0"/>
                        <a:t>-0.6</a:t>
                      </a:r>
                    </a:p>
                  </a:txBody>
                  <a:tcPr/>
                </a:tc>
                <a:extLst>
                  <a:ext uri="{0D108BD9-81ED-4DB2-BD59-A6C34878D82A}">
                    <a16:rowId xmlns:a16="http://schemas.microsoft.com/office/drawing/2014/main" val="858231994"/>
                  </a:ext>
                </a:extLst>
              </a:tr>
            </a:tbl>
          </a:graphicData>
        </a:graphic>
      </p:graphicFrame>
      <p:sp>
        <p:nvSpPr>
          <p:cNvPr id="8" name="TextBox 7">
            <a:extLst>
              <a:ext uri="{FF2B5EF4-FFF2-40B4-BE49-F238E27FC236}">
                <a16:creationId xmlns:a16="http://schemas.microsoft.com/office/drawing/2014/main" id="{20F2196B-1EA5-8B83-8396-495E22304ECE}"/>
              </a:ext>
            </a:extLst>
          </p:cNvPr>
          <p:cNvSpPr txBox="1"/>
          <p:nvPr/>
        </p:nvSpPr>
        <p:spPr>
          <a:xfrm>
            <a:off x="717631" y="5045221"/>
            <a:ext cx="11177288" cy="1477328"/>
          </a:xfrm>
          <a:prstGeom prst="rect">
            <a:avLst/>
          </a:prstGeom>
          <a:noFill/>
        </p:spPr>
        <p:txBody>
          <a:bodyPr wrap="square" rtlCol="0">
            <a:spAutoFit/>
          </a:bodyPr>
          <a:lstStyle/>
          <a:p>
            <a:endParaRPr lang="en-US" dirty="0"/>
          </a:p>
          <a:p>
            <a:r>
              <a:rPr lang="en-US" dirty="0"/>
              <a:t>From these values, we can deduce that the Claim cost and hourly pay are likely not normally distributed, with very high Skew and Kurtosis scores.  </a:t>
            </a:r>
          </a:p>
          <a:p>
            <a:endParaRPr lang="en-US" dirty="0"/>
          </a:p>
          <a:p>
            <a:r>
              <a:rPr lang="en-US" dirty="0"/>
              <a:t>The claim cost is mostly concentrated between 800-7,800 with some extreme outliers</a:t>
            </a:r>
          </a:p>
        </p:txBody>
      </p:sp>
    </p:spTree>
    <p:extLst>
      <p:ext uri="{BB962C8B-B14F-4D97-AF65-F5344CB8AC3E}">
        <p14:creationId xmlns:p14="http://schemas.microsoft.com/office/powerpoint/2010/main" val="220581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086F0-01B7-3224-9637-EB3E486CA39A}"/>
              </a:ext>
            </a:extLst>
          </p:cNvPr>
          <p:cNvSpPr txBox="1"/>
          <p:nvPr/>
        </p:nvSpPr>
        <p:spPr>
          <a:xfrm>
            <a:off x="763929" y="0"/>
            <a:ext cx="4919240" cy="769441"/>
          </a:xfrm>
          <a:prstGeom prst="rect">
            <a:avLst/>
          </a:prstGeom>
          <a:noFill/>
        </p:spPr>
        <p:txBody>
          <a:bodyPr wrap="square" rtlCol="0">
            <a:spAutoFit/>
          </a:bodyPr>
          <a:lstStyle/>
          <a:p>
            <a:r>
              <a:rPr lang="en-US" sz="4400" dirty="0">
                <a:latin typeface="+mj-lt"/>
                <a:cs typeface="Calibri" panose="020F0502020204030204" pitchFamily="34" charset="0"/>
              </a:rPr>
              <a:t>Correlation Analysis</a:t>
            </a:r>
          </a:p>
        </p:txBody>
      </p:sp>
      <p:pic>
        <p:nvPicPr>
          <p:cNvPr id="3" name="Picture 2" descr="A picture containing text, screenshot, plot, line&#10;&#10;Description automatically generated">
            <a:extLst>
              <a:ext uri="{FF2B5EF4-FFF2-40B4-BE49-F238E27FC236}">
                <a16:creationId xmlns:a16="http://schemas.microsoft.com/office/drawing/2014/main" id="{C635FE2A-C660-5EF4-1BC1-0FC1BF44CD6F}"/>
              </a:ext>
            </a:extLst>
          </p:cNvPr>
          <p:cNvPicPr>
            <a:picLocks noChangeAspect="1"/>
          </p:cNvPicPr>
          <p:nvPr/>
        </p:nvPicPr>
        <p:blipFill>
          <a:blip r:embed="rId2"/>
          <a:stretch>
            <a:fillRect/>
          </a:stretch>
        </p:blipFill>
        <p:spPr>
          <a:xfrm>
            <a:off x="5979944" y="0"/>
            <a:ext cx="5795368" cy="3429000"/>
          </a:xfrm>
          <a:prstGeom prst="rect">
            <a:avLst/>
          </a:prstGeom>
        </p:spPr>
      </p:pic>
      <p:sp>
        <p:nvSpPr>
          <p:cNvPr id="6" name="TextBox 5">
            <a:extLst>
              <a:ext uri="{FF2B5EF4-FFF2-40B4-BE49-F238E27FC236}">
                <a16:creationId xmlns:a16="http://schemas.microsoft.com/office/drawing/2014/main" id="{B3BB8D47-55CE-894A-941E-C012769AEB14}"/>
              </a:ext>
            </a:extLst>
          </p:cNvPr>
          <p:cNvSpPr txBox="1"/>
          <p:nvPr/>
        </p:nvSpPr>
        <p:spPr>
          <a:xfrm>
            <a:off x="763929" y="3611027"/>
            <a:ext cx="11428071" cy="1477328"/>
          </a:xfrm>
          <a:prstGeom prst="rect">
            <a:avLst/>
          </a:prstGeom>
          <a:noFill/>
        </p:spPr>
        <p:txBody>
          <a:bodyPr wrap="square" rtlCol="0">
            <a:spAutoFit/>
          </a:bodyPr>
          <a:lstStyle/>
          <a:p>
            <a:r>
              <a:rPr lang="en-US" dirty="0"/>
              <a:t>The correlation matrix is used to see if any correlation exists between the continuous variables and the Claim Cost.</a:t>
            </a:r>
          </a:p>
          <a:p>
            <a:endParaRPr lang="en-US" dirty="0"/>
          </a:p>
          <a:p>
            <a:r>
              <a:rPr lang="en-US" dirty="0"/>
              <a:t>Here we see there is a weak positive correlation between Claim Cost and  both age and hourly pay, but there is also </a:t>
            </a:r>
          </a:p>
          <a:p>
            <a:endParaRPr lang="en-US" dirty="0"/>
          </a:p>
          <a:p>
            <a:r>
              <a:rPr lang="en-US" dirty="0"/>
              <a:t>some correlation between Age and hourly pay suggesting the possibility of some collinearity between the 2 variables.</a:t>
            </a:r>
          </a:p>
        </p:txBody>
      </p:sp>
    </p:spTree>
    <p:extLst>
      <p:ext uri="{BB962C8B-B14F-4D97-AF65-F5344CB8AC3E}">
        <p14:creationId xmlns:p14="http://schemas.microsoft.com/office/powerpoint/2010/main" val="308240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E939-ED9E-328D-88F5-8E58D663F81A}"/>
              </a:ext>
            </a:extLst>
          </p:cNvPr>
          <p:cNvSpPr>
            <a:spLocks noGrp="1"/>
          </p:cNvSpPr>
          <p:nvPr>
            <p:ph type="title"/>
          </p:nvPr>
        </p:nvSpPr>
        <p:spPr>
          <a:xfrm>
            <a:off x="895926" y="25378"/>
            <a:ext cx="3733800" cy="1325563"/>
          </a:xfrm>
        </p:spPr>
        <p:txBody>
          <a:bodyPr>
            <a:normAutofit/>
          </a:bodyPr>
          <a:lstStyle/>
          <a:p>
            <a:r>
              <a:rPr lang="en-US" dirty="0"/>
              <a:t>Final Claim Cost</a:t>
            </a:r>
          </a:p>
        </p:txBody>
      </p:sp>
      <p:pic>
        <p:nvPicPr>
          <p:cNvPr id="4" name="Content Placeholder 3" descr="A picture containing text, diagram, line, screenshot&#10;&#10;Description automatically generated">
            <a:extLst>
              <a:ext uri="{FF2B5EF4-FFF2-40B4-BE49-F238E27FC236}">
                <a16:creationId xmlns:a16="http://schemas.microsoft.com/office/drawing/2014/main" id="{93D83D57-1833-6431-DD4A-DCB522C33788}"/>
              </a:ext>
            </a:extLst>
          </p:cNvPr>
          <p:cNvPicPr>
            <a:picLocks noGrp="1" noChangeAspect="1"/>
          </p:cNvPicPr>
          <p:nvPr>
            <p:ph idx="1"/>
          </p:nvPr>
        </p:nvPicPr>
        <p:blipFill>
          <a:blip r:embed="rId2"/>
          <a:stretch>
            <a:fillRect/>
          </a:stretch>
        </p:blipFill>
        <p:spPr>
          <a:xfrm>
            <a:off x="122406" y="1350941"/>
            <a:ext cx="4477511" cy="2721763"/>
          </a:xfrm>
          <a:prstGeom prst="rect">
            <a:avLst/>
          </a:prstGeom>
        </p:spPr>
      </p:pic>
      <p:pic>
        <p:nvPicPr>
          <p:cNvPr id="8" name="Picture 7" descr="A black text on a white background&#10;&#10;Description automatically generated with low confidence">
            <a:extLst>
              <a:ext uri="{FF2B5EF4-FFF2-40B4-BE49-F238E27FC236}">
                <a16:creationId xmlns:a16="http://schemas.microsoft.com/office/drawing/2014/main" id="{C3582E54-83E0-F7EC-D5EA-E1B1105B85B1}"/>
              </a:ext>
            </a:extLst>
          </p:cNvPr>
          <p:cNvPicPr>
            <a:picLocks noChangeAspect="1"/>
          </p:cNvPicPr>
          <p:nvPr/>
        </p:nvPicPr>
        <p:blipFill>
          <a:blip r:embed="rId3"/>
          <a:stretch>
            <a:fillRect/>
          </a:stretch>
        </p:blipFill>
        <p:spPr>
          <a:xfrm>
            <a:off x="8871450" y="1325563"/>
            <a:ext cx="3320550" cy="937434"/>
          </a:xfrm>
          <a:prstGeom prst="rect">
            <a:avLst/>
          </a:prstGeom>
        </p:spPr>
      </p:pic>
      <p:sp>
        <p:nvSpPr>
          <p:cNvPr id="9" name="TextBox 8">
            <a:extLst>
              <a:ext uri="{FF2B5EF4-FFF2-40B4-BE49-F238E27FC236}">
                <a16:creationId xmlns:a16="http://schemas.microsoft.com/office/drawing/2014/main" id="{FA9F0D0E-ECA9-5B78-618E-7E122C3DF043}"/>
              </a:ext>
            </a:extLst>
          </p:cNvPr>
          <p:cNvSpPr txBox="1"/>
          <p:nvPr/>
        </p:nvSpPr>
        <p:spPr>
          <a:xfrm>
            <a:off x="752353" y="4098082"/>
            <a:ext cx="11439647" cy="2446824"/>
          </a:xfrm>
          <a:prstGeom prst="rect">
            <a:avLst/>
          </a:prstGeom>
          <a:noFill/>
        </p:spPr>
        <p:txBody>
          <a:bodyPr wrap="square" rtlCol="0">
            <a:spAutoFit/>
          </a:bodyPr>
          <a:lstStyle/>
          <a:p>
            <a:r>
              <a:rPr lang="en-US" sz="1700" dirty="0"/>
              <a:t>Here, we see the presence of a massive outlier of ~$4M that greatly distorts the graph.  To overcome this, the y limit is set</a:t>
            </a:r>
          </a:p>
          <a:p>
            <a:r>
              <a:rPr lang="en-US" sz="1700" dirty="0"/>
              <a:t>To $15,000 in order to get a more accurate view of the data, with the sacrifice of excluding the top ~20% of the dataset.  </a:t>
            </a:r>
          </a:p>
          <a:p>
            <a:endParaRPr lang="en-US" sz="1700" dirty="0"/>
          </a:p>
          <a:p>
            <a:r>
              <a:rPr lang="en-US" sz="1700" dirty="0"/>
              <a:t>The Anderson-Darling Normality test is used to estimate if the data is normally distributed, with a null hypothesis that the</a:t>
            </a:r>
          </a:p>
          <a:p>
            <a:r>
              <a:rPr lang="en-US" sz="1700" dirty="0"/>
              <a:t>Data is normally distributed; the alternate hypothesis is that the data isn’t.  Based on the visual and AD test results, we see the</a:t>
            </a:r>
          </a:p>
          <a:p>
            <a:r>
              <a:rPr lang="en-US" sz="1700" dirty="0"/>
              <a:t>Claim cost is not normally distributed.</a:t>
            </a:r>
          </a:p>
          <a:p>
            <a:r>
              <a:rPr lang="en-US" sz="1700" dirty="0"/>
              <a:t>Because of this, we will use Wilcox rank sum test rather than a t-test when comparing the Claim Cost to binary variables</a:t>
            </a:r>
          </a:p>
          <a:p>
            <a:endParaRPr lang="en-US" sz="1700" dirty="0"/>
          </a:p>
        </p:txBody>
      </p:sp>
      <p:pic>
        <p:nvPicPr>
          <p:cNvPr id="11" name="Picture 10" descr="A picture containing text, sketch, art, black and white&#10;&#10;Description automatically generated">
            <a:extLst>
              <a:ext uri="{FF2B5EF4-FFF2-40B4-BE49-F238E27FC236}">
                <a16:creationId xmlns:a16="http://schemas.microsoft.com/office/drawing/2014/main" id="{C6C76A2F-2EC1-DCC6-73DA-1772FA72BBEC}"/>
              </a:ext>
            </a:extLst>
          </p:cNvPr>
          <p:cNvPicPr>
            <a:picLocks noChangeAspect="1"/>
          </p:cNvPicPr>
          <p:nvPr/>
        </p:nvPicPr>
        <p:blipFill>
          <a:blip r:embed="rId4"/>
          <a:stretch>
            <a:fillRect/>
          </a:stretch>
        </p:blipFill>
        <p:spPr>
          <a:xfrm>
            <a:off x="4599917" y="1350941"/>
            <a:ext cx="4140417" cy="2721763"/>
          </a:xfrm>
          <a:prstGeom prst="rect">
            <a:avLst/>
          </a:prstGeom>
        </p:spPr>
      </p:pic>
    </p:spTree>
    <p:extLst>
      <p:ext uri="{BB962C8B-B14F-4D97-AF65-F5344CB8AC3E}">
        <p14:creationId xmlns:p14="http://schemas.microsoft.com/office/powerpoint/2010/main" val="307564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12B0-0683-3900-3EE8-194CA6C5AB94}"/>
              </a:ext>
            </a:extLst>
          </p:cNvPr>
          <p:cNvSpPr>
            <a:spLocks noGrp="1"/>
          </p:cNvSpPr>
          <p:nvPr>
            <p:ph type="title"/>
          </p:nvPr>
        </p:nvSpPr>
        <p:spPr/>
        <p:txBody>
          <a:bodyPr>
            <a:normAutofit/>
          </a:bodyPr>
          <a:lstStyle/>
          <a:p>
            <a:r>
              <a:rPr lang="en-US" dirty="0"/>
              <a:t>Log transformed Final Claim Cost </a:t>
            </a:r>
          </a:p>
        </p:txBody>
      </p:sp>
      <p:pic>
        <p:nvPicPr>
          <p:cNvPr id="5" name="Content Placeholder 4" descr="A picture containing diagram, text, plot, screenshot&#10;&#10;Description automatically generated">
            <a:extLst>
              <a:ext uri="{FF2B5EF4-FFF2-40B4-BE49-F238E27FC236}">
                <a16:creationId xmlns:a16="http://schemas.microsoft.com/office/drawing/2014/main" id="{E758581F-2478-9EA3-320D-8CF942E55AEC}"/>
              </a:ext>
            </a:extLst>
          </p:cNvPr>
          <p:cNvPicPr>
            <a:picLocks noGrp="1" noChangeAspect="1"/>
          </p:cNvPicPr>
          <p:nvPr>
            <p:ph idx="1"/>
          </p:nvPr>
        </p:nvPicPr>
        <p:blipFill>
          <a:blip r:embed="rId2"/>
          <a:stretch>
            <a:fillRect/>
          </a:stretch>
        </p:blipFill>
        <p:spPr>
          <a:xfrm>
            <a:off x="827797" y="1428750"/>
            <a:ext cx="4093796" cy="2708096"/>
          </a:xfrm>
        </p:spPr>
      </p:pic>
      <p:pic>
        <p:nvPicPr>
          <p:cNvPr id="7" name="Picture 6" descr="A diagram of a box plot&#10;&#10;Description automatically generated with low confidence">
            <a:extLst>
              <a:ext uri="{FF2B5EF4-FFF2-40B4-BE49-F238E27FC236}">
                <a16:creationId xmlns:a16="http://schemas.microsoft.com/office/drawing/2014/main" id="{443FB161-A667-C01B-F4B3-0045FAA2413D}"/>
              </a:ext>
            </a:extLst>
          </p:cNvPr>
          <p:cNvPicPr>
            <a:picLocks noChangeAspect="1"/>
          </p:cNvPicPr>
          <p:nvPr/>
        </p:nvPicPr>
        <p:blipFill>
          <a:blip r:embed="rId3"/>
          <a:stretch>
            <a:fillRect/>
          </a:stretch>
        </p:blipFill>
        <p:spPr>
          <a:xfrm>
            <a:off x="5269477" y="1428750"/>
            <a:ext cx="5856225" cy="2778629"/>
          </a:xfrm>
          <a:prstGeom prst="rect">
            <a:avLst/>
          </a:prstGeom>
        </p:spPr>
      </p:pic>
      <p:sp>
        <p:nvSpPr>
          <p:cNvPr id="10" name="TextBox 9">
            <a:extLst>
              <a:ext uri="{FF2B5EF4-FFF2-40B4-BE49-F238E27FC236}">
                <a16:creationId xmlns:a16="http://schemas.microsoft.com/office/drawing/2014/main" id="{CD99A4BE-E3AD-3FD7-E452-283AB48DDFE3}"/>
              </a:ext>
            </a:extLst>
          </p:cNvPr>
          <p:cNvSpPr txBox="1"/>
          <p:nvPr/>
        </p:nvSpPr>
        <p:spPr>
          <a:xfrm>
            <a:off x="827796" y="4375230"/>
            <a:ext cx="11364203" cy="923330"/>
          </a:xfrm>
          <a:prstGeom prst="rect">
            <a:avLst/>
          </a:prstGeom>
          <a:noFill/>
        </p:spPr>
        <p:txBody>
          <a:bodyPr wrap="square" rtlCol="0">
            <a:spAutoFit/>
          </a:bodyPr>
          <a:lstStyle/>
          <a:p>
            <a:r>
              <a:rPr lang="en-US" dirty="0"/>
              <a:t>Because the Claim Costs are not normally distributed and have extremely large outliers, the data is Log-transformed to stabilize the Cost to be more linear and reign in outliers.  The log-transformed data can also be used in modeling, however, the results will need to be converted out of log form to be useful.</a:t>
            </a:r>
          </a:p>
        </p:txBody>
      </p:sp>
    </p:spTree>
    <p:extLst>
      <p:ext uri="{BB962C8B-B14F-4D97-AF65-F5344CB8AC3E}">
        <p14:creationId xmlns:p14="http://schemas.microsoft.com/office/powerpoint/2010/main" val="23078949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{A59C0D41-688E-2242-8F43-100A3C4FCA11}tf10001072</Template>
  <TotalTime>1840</TotalTime>
  <Words>2404</Words>
  <Application>Microsoft Macintosh PowerPoint</Application>
  <PresentationFormat>Widescreen</PresentationFormat>
  <Paragraphs>290</Paragraphs>
  <Slides>28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Franklin Gothic Book</vt:lpstr>
      <vt:lpstr>Crop</vt:lpstr>
      <vt:lpstr>Predicting Workers Compensation Claims</vt:lpstr>
      <vt:lpstr>Introduction</vt:lpstr>
      <vt:lpstr>Research Question</vt:lpstr>
      <vt:lpstr>Data Description</vt:lpstr>
      <vt:lpstr>Data Cleaning</vt:lpstr>
      <vt:lpstr>Summary Statistics</vt:lpstr>
      <vt:lpstr>PowerPoint Presentation</vt:lpstr>
      <vt:lpstr>Final Claim Cost</vt:lpstr>
      <vt:lpstr>Log transformed Final Claim Cost </vt:lpstr>
      <vt:lpstr>Age </vt:lpstr>
      <vt:lpstr>Hourly Pay</vt:lpstr>
      <vt:lpstr>Marital Status</vt:lpstr>
      <vt:lpstr>Continued</vt:lpstr>
      <vt:lpstr>Gender</vt:lpstr>
      <vt:lpstr>Continued</vt:lpstr>
      <vt:lpstr>Dependents</vt:lpstr>
      <vt:lpstr>Continued</vt:lpstr>
      <vt:lpstr>Linear Regression Model</vt:lpstr>
      <vt:lpstr>Checking Linearity</vt:lpstr>
      <vt:lpstr>Linear Regression Model-Log Transformation</vt:lpstr>
      <vt:lpstr>Checking Linearity</vt:lpstr>
      <vt:lpstr>Neural Network</vt:lpstr>
      <vt:lpstr>Residuals</vt:lpstr>
      <vt:lpstr>Olden</vt:lpstr>
      <vt:lpstr>Best Model</vt:lpstr>
      <vt:lpstr>Case studies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Workers Compensation Claims</dc:title>
  <dc:creator>Chris King</dc:creator>
  <cp:lastModifiedBy>Chris King</cp:lastModifiedBy>
  <cp:revision>5</cp:revision>
  <dcterms:created xsi:type="dcterms:W3CDTF">2023-06-20T00:25:03Z</dcterms:created>
  <dcterms:modified xsi:type="dcterms:W3CDTF">2023-06-23T02:17:33Z</dcterms:modified>
</cp:coreProperties>
</file>