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8" r:id="rId4"/>
    <p:sldId id="274" r:id="rId5"/>
    <p:sldId id="275" r:id="rId6"/>
    <p:sldId id="272" r:id="rId7"/>
    <p:sldId id="269" r:id="rId8"/>
    <p:sldId id="271" r:id="rId9"/>
    <p:sldId id="266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3" autoAdjust="0"/>
    <p:restoredTop sz="92140" autoAdjust="0"/>
  </p:normalViewPr>
  <p:slideViewPr>
    <p:cSldViewPr snapToGrid="0">
      <p:cViewPr varScale="1">
        <p:scale>
          <a:sx n="69" d="100"/>
          <a:sy n="69" d="100"/>
        </p:scale>
        <p:origin x="1640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7/24/18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7/24/18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E82DF-51A2-6148-806F-1D701B1413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900"/>
          <a:stretch/>
        </p:blipFill>
        <p:spPr>
          <a:xfrm>
            <a:off x="0" y="-1614005"/>
            <a:ext cx="12192000" cy="6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7/24/18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7/24/18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7/24/18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7/24/18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7/24/18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7/24/18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7/24/18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7/24/18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7d76/b71b700846901ac4ac119403aa737a285e36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xgboost/xgboost.pdf" TargetMode="External"/><Relationship Id="rId2" Type="http://schemas.openxmlformats.org/officeDocument/2006/relationships/hyperlink" Target="http://statweb.stanford.edu/~jhf/ftp/trebs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ghtgbm.readthedocs.io/en/latest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GBM vs. </a:t>
            </a:r>
            <a:r>
              <a:rPr lang="en-US" dirty="0" err="1"/>
              <a:t>XGBoost</a:t>
            </a:r>
            <a:r>
              <a:rPr lang="en-US" dirty="0"/>
              <a:t> vs. </a:t>
            </a:r>
            <a:r>
              <a:rPr lang="en-US" dirty="0" err="1"/>
              <a:t>LightGBM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Chris Kuo, Ph.D.| Columbia University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45CD-0C11-594F-971B-450DBE95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LightGBM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CF06-5A5B-5F40-B028-FD6C5A8E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1835524"/>
          </a:xfrm>
        </p:spPr>
        <p:txBody>
          <a:bodyPr/>
          <a:lstStyle/>
          <a:p>
            <a:r>
              <a:rPr lang="en-US" sz="2400" dirty="0"/>
              <a:t>Leaf-wise to get higher level of accuracy</a:t>
            </a:r>
          </a:p>
          <a:p>
            <a:r>
              <a:rPr lang="en-US" sz="2400" dirty="0"/>
              <a:t>Tend to over-fit when data size is small</a:t>
            </a:r>
          </a:p>
          <a:p>
            <a:r>
              <a:rPr lang="en-US" sz="2400" dirty="0"/>
              <a:t>Use parameter </a:t>
            </a:r>
            <a:r>
              <a:rPr lang="en-US" sz="2400" dirty="0" err="1"/>
              <a:t>max_depth</a:t>
            </a:r>
            <a:r>
              <a:rPr lang="en-US" sz="2400" dirty="0"/>
              <a:t> to limit the depth of tree &lt;=3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E1194-0956-B040-923D-D141ED040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7" y="4415238"/>
            <a:ext cx="5518361" cy="21851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F54D0C-4B56-6144-B8DB-59ADA57D8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53" y="4415239"/>
            <a:ext cx="6293484" cy="218512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226030-8784-754A-8BC2-97E6B7A39EC2}"/>
              </a:ext>
            </a:extLst>
          </p:cNvPr>
          <p:cNvSpPr txBox="1"/>
          <p:nvPr/>
        </p:nvSpPr>
        <p:spPr>
          <a:xfrm>
            <a:off x="99687" y="3883238"/>
            <a:ext cx="5518361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Level-wise tree growth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02098-DA2E-0E44-B5BB-A180675B53DA}"/>
              </a:ext>
            </a:extLst>
          </p:cNvPr>
          <p:cNvSpPr txBox="1"/>
          <p:nvPr/>
        </p:nvSpPr>
        <p:spPr>
          <a:xfrm>
            <a:off x="5784853" y="3890590"/>
            <a:ext cx="6293484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Leaf-wise tree growth</a:t>
            </a:r>
          </a:p>
        </p:txBody>
      </p:sp>
    </p:spTree>
    <p:extLst>
      <p:ext uri="{BB962C8B-B14F-4D97-AF65-F5344CB8AC3E}">
        <p14:creationId xmlns:p14="http://schemas.microsoft.com/office/powerpoint/2010/main" val="382078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827" y="1681531"/>
            <a:ext cx="10058400" cy="1543807"/>
          </a:xfrm>
        </p:spPr>
        <p:txBody>
          <a:bodyPr/>
          <a:lstStyle/>
          <a:p>
            <a:r>
              <a:rPr lang="en-US" dirty="0" err="1"/>
              <a:t>Autoencoders</a:t>
            </a:r>
            <a:r>
              <a:rPr lang="en-US" dirty="0"/>
              <a:t> were first introduced in the 1980s by </a:t>
            </a:r>
            <a:r>
              <a:rPr lang="en-US" dirty="0">
                <a:hlinkClick r:id="rId3"/>
              </a:rPr>
              <a:t>Hinton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9C24-7F7E-974C-BF75-DC6150AC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GBM vs. XGB vs. </a:t>
            </a:r>
            <a:r>
              <a:rPr lang="en-US" dirty="0" err="1"/>
              <a:t>LightGBM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CFA655-866B-074D-8E42-88E08FFF9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030375"/>
              </p:ext>
            </p:extLst>
          </p:nvPr>
        </p:nvGraphicFramePr>
        <p:xfrm>
          <a:off x="655608" y="1714499"/>
          <a:ext cx="11007303" cy="47991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56935">
                  <a:extLst>
                    <a:ext uri="{9D8B030D-6E8A-4147-A177-3AD203B41FA5}">
                      <a16:colId xmlns:a16="http://schemas.microsoft.com/office/drawing/2014/main" val="1631284985"/>
                    </a:ext>
                  </a:extLst>
                </a:gridCol>
                <a:gridCol w="2863970">
                  <a:extLst>
                    <a:ext uri="{9D8B030D-6E8A-4147-A177-3AD203B41FA5}">
                      <a16:colId xmlns:a16="http://schemas.microsoft.com/office/drawing/2014/main" val="1782392937"/>
                    </a:ext>
                  </a:extLst>
                </a:gridCol>
                <a:gridCol w="2734572">
                  <a:extLst>
                    <a:ext uri="{9D8B030D-6E8A-4147-A177-3AD203B41FA5}">
                      <a16:colId xmlns:a16="http://schemas.microsoft.com/office/drawing/2014/main" val="1301268460"/>
                    </a:ext>
                  </a:extLst>
                </a:gridCol>
                <a:gridCol w="2751826">
                  <a:extLst>
                    <a:ext uri="{9D8B030D-6E8A-4147-A177-3AD203B41FA5}">
                      <a16:colId xmlns:a16="http://schemas.microsoft.com/office/drawing/2014/main" val="553441255"/>
                    </a:ext>
                  </a:extLst>
                </a:gridCol>
              </a:tblGrid>
              <a:tr h="5255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XGBoost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LightGBM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6416"/>
                  </a:ext>
                </a:extLst>
              </a:tr>
              <a:tr h="525538">
                <a:tc>
                  <a:txBody>
                    <a:bodyPr/>
                    <a:lstStyle/>
                    <a:p>
                      <a:r>
                        <a:rPr lang="en-US" sz="2400" dirty="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Gradient Boosting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eXtreme</a:t>
                      </a:r>
                      <a:r>
                        <a:rPr lang="en-US" sz="2400" dirty="0"/>
                        <a:t> 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Light GBM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69946"/>
                  </a:ext>
                </a:extLst>
              </a:tr>
              <a:tr h="525538">
                <a:tc>
                  <a:txBody>
                    <a:bodyPr/>
                    <a:lstStyle/>
                    <a:p>
                      <a:r>
                        <a:rPr lang="en-US" sz="2400" dirty="0"/>
                        <a:t>Data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72819"/>
                  </a:ext>
                </a:extLst>
              </a:tr>
              <a:tr h="525538">
                <a:tc>
                  <a:txBody>
                    <a:bodyPr/>
                    <a:lstStyle/>
                    <a:p>
                      <a:r>
                        <a:rPr lang="en-US" sz="2400" dirty="0"/>
                        <a:t>Training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655980"/>
                  </a:ext>
                </a:extLst>
              </a:tr>
              <a:tr h="525538">
                <a:tc>
                  <a:txBody>
                    <a:bodyPr/>
                    <a:lstStyle/>
                    <a:p>
                      <a:r>
                        <a:rPr lang="en-US" sz="2400" dirty="0"/>
                        <a:t>Parallel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089342"/>
                  </a:ext>
                </a:extLst>
              </a:tr>
              <a:tr h="525538">
                <a:tc>
                  <a:txBody>
                    <a:bodyPr/>
                    <a:lstStyle/>
                    <a:p>
                      <a:r>
                        <a:rPr lang="en-US" sz="2400" dirty="0"/>
                        <a:t>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73396"/>
                  </a:ext>
                </a:extLst>
              </a:tr>
              <a:tr h="525538">
                <a:tc>
                  <a:txBody>
                    <a:bodyPr/>
                    <a:lstStyle/>
                    <a:p>
                      <a:r>
                        <a:rPr lang="en-US" sz="2400" dirty="0"/>
                        <a:t>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Likely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Controllable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Relatively serious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93482"/>
                  </a:ext>
                </a:extLst>
              </a:tr>
              <a:tr h="525538">
                <a:tc>
                  <a:txBody>
                    <a:bodyPr/>
                    <a:lstStyle/>
                    <a:p>
                      <a:r>
                        <a:rPr lang="en-US" sz="2400" dirty="0"/>
                        <a:t>Author/contributor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2"/>
                        </a:rPr>
                        <a:t>Jerome Friedman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rId3"/>
                        </a:rPr>
                        <a:t>Tianqi</a:t>
                      </a:r>
                      <a:r>
                        <a:rPr lang="en-US" sz="2400" dirty="0">
                          <a:hlinkClick r:id="rId3"/>
                        </a:rPr>
                        <a:t> Chen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4"/>
                        </a:rPr>
                        <a:t>Microsoft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68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47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9C24-7F7E-974C-BF75-DC6150AC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50D0-DDC7-F442-8E13-2DA46E916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69" y="1498375"/>
            <a:ext cx="10873047" cy="5309750"/>
          </a:xfrm>
        </p:spPr>
        <p:txBody>
          <a:bodyPr>
            <a:noAutofit/>
          </a:bodyPr>
          <a:lstStyle/>
          <a:p>
            <a:r>
              <a:rPr lang="en-US" sz="2400" dirty="0"/>
              <a:t>Regularization: </a:t>
            </a:r>
            <a:r>
              <a:rPr lang="en-US" sz="2200" dirty="0" err="1"/>
              <a:t>Xgboost</a:t>
            </a:r>
            <a:r>
              <a:rPr lang="en-US" sz="2200" dirty="0"/>
              <a:t> used a more regularized model formalization to control over-fitting, which gives it better performance.”- </a:t>
            </a:r>
            <a:r>
              <a:rPr lang="en-US" sz="2200" dirty="0" err="1"/>
              <a:t>Tianqi</a:t>
            </a:r>
            <a:r>
              <a:rPr lang="en-US" sz="2200" dirty="0"/>
              <a:t> Chen</a:t>
            </a:r>
          </a:p>
          <a:p>
            <a:r>
              <a:rPr lang="en-US" sz="2400" dirty="0"/>
              <a:t>Speed: Computation in C++</a:t>
            </a:r>
          </a:p>
          <a:p>
            <a:r>
              <a:rPr lang="en-US" sz="2400" dirty="0"/>
              <a:t>Parallel process:</a:t>
            </a:r>
          </a:p>
          <a:p>
            <a:pPr lvl="1"/>
            <a:r>
              <a:rPr lang="en-US" sz="2200" dirty="0"/>
              <a:t>The algorithm was developed to efficiently reduce computing time and allocate an optimal usage of memory resources.</a:t>
            </a:r>
          </a:p>
          <a:p>
            <a:pPr lvl="1"/>
            <a:r>
              <a:rPr lang="en-US" dirty="0"/>
              <a:t>Block Structure to support parallelization in tree construction and the ability to fit and boost on new data added to a trained model</a:t>
            </a:r>
          </a:p>
          <a:p>
            <a:r>
              <a:rPr lang="en-US" sz="2400" dirty="0"/>
              <a:t>Faster in GBM in general</a:t>
            </a:r>
          </a:p>
          <a:p>
            <a:pPr lvl="1"/>
            <a:r>
              <a:rPr lang="en-US" sz="2200" dirty="0"/>
              <a:t>Important features of implementation include handling of missing values (Sparse Aware), </a:t>
            </a:r>
          </a:p>
          <a:p>
            <a:r>
              <a:rPr lang="en-US" sz="2400" dirty="0"/>
              <a:t>Faster training speed and higher efficiency</a:t>
            </a:r>
          </a:p>
        </p:txBody>
      </p:sp>
    </p:spTree>
    <p:extLst>
      <p:ext uri="{BB962C8B-B14F-4D97-AF65-F5344CB8AC3E}">
        <p14:creationId xmlns:p14="http://schemas.microsoft.com/office/powerpoint/2010/main" val="20175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02E0-CA9E-B943-8953-5DD45ADF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GBM In pseudocode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070AADB-C697-3A4D-ACCC-25FBC0793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91826"/>
            <a:ext cx="9122229" cy="5257319"/>
          </a:xfrm>
        </p:spPr>
      </p:pic>
    </p:spTree>
    <p:extLst>
      <p:ext uri="{BB962C8B-B14F-4D97-AF65-F5344CB8AC3E}">
        <p14:creationId xmlns:p14="http://schemas.microsoft.com/office/powerpoint/2010/main" val="1890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02E0-CA9E-B943-8953-5DD45ADF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 In pseudocode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070AADB-C697-3A4D-ACCC-25FBC0793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91826"/>
            <a:ext cx="9122229" cy="525731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396AFE-B0B6-1043-A520-88E424F82AAF}"/>
                  </a:ext>
                </a:extLst>
              </p:cNvPr>
              <p:cNvSpPr txBox="1"/>
              <p:nvPr/>
            </p:nvSpPr>
            <p:spPr>
              <a:xfrm>
                <a:off x="4704442" y="2646525"/>
                <a:ext cx="718457" cy="37011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396AFE-B0B6-1043-A520-88E424F82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442" y="2646525"/>
                <a:ext cx="718457" cy="370114"/>
              </a:xfrm>
              <a:prstGeom prst="rect">
                <a:avLst/>
              </a:prstGeom>
              <a:blipFill>
                <a:blip r:embed="rId3"/>
                <a:stretch>
                  <a:fillRect l="-5172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FA4389-6D1E-CA46-99FA-45F4A4A7F703}"/>
                  </a:ext>
                </a:extLst>
              </p:cNvPr>
              <p:cNvSpPr/>
              <p:nvPr/>
            </p:nvSpPr>
            <p:spPr>
              <a:xfrm>
                <a:off x="5208167" y="2614817"/>
                <a:ext cx="2379176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FA4389-6D1E-CA46-99FA-45F4A4A7F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167" y="2614817"/>
                <a:ext cx="2379176" cy="483466"/>
              </a:xfrm>
              <a:prstGeom prst="rect">
                <a:avLst/>
              </a:prstGeom>
              <a:blipFill>
                <a:blip r:embed="rId4"/>
                <a:stretch>
                  <a:fillRect t="-74359" r="-1596" b="-1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024D6D9-0A73-F24A-9FCC-2F5F1D610E74}"/>
              </a:ext>
            </a:extLst>
          </p:cNvPr>
          <p:cNvSpPr txBox="1"/>
          <p:nvPr/>
        </p:nvSpPr>
        <p:spPr>
          <a:xfrm>
            <a:off x="6096000" y="3635554"/>
            <a:ext cx="3697515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Since we don't have derivative for every objective function, we calculate the second order </a:t>
            </a:r>
            <a:r>
              <a:rPr lang="en-US" sz="1400" dirty="0" err="1">
                <a:solidFill>
                  <a:srgbClr val="FF0000"/>
                </a:solidFill>
              </a:rPr>
              <a:t>taylor</a:t>
            </a:r>
            <a:r>
              <a:rPr lang="en-US" sz="1400" dirty="0">
                <a:solidFill>
                  <a:srgbClr val="FF0000"/>
                </a:solidFill>
              </a:rPr>
              <a:t> approximation of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CB3B3-51DC-9549-B9C9-8419B60E6316}"/>
              </a:ext>
            </a:extLst>
          </p:cNvPr>
          <p:cNvSpPr txBox="1"/>
          <p:nvPr/>
        </p:nvSpPr>
        <p:spPr>
          <a:xfrm>
            <a:off x="1873250" y="2204975"/>
            <a:ext cx="370205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Objective function = Loss +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0757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27B5-8998-CB43-9F5F-0EA76D27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GBM Model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4FB81-6A8F-3C44-BED5-63101E822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4523" y="1614750"/>
                <a:ext cx="10623665" cy="490242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objective of any supervised learning algorithm is to define a loss function and minimize it.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Objective function = </a:t>
                </a:r>
                <a:r>
                  <a:rPr lang="en-US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Assume Squared Error: MSE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𝑡𝑎𝑟𝑔𝑒𝑡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𝑝𝑟𝑒𝑑𝑖𝑐𝑡𝑖𝑜𝑛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Use gradient descent: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learn rate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4FB81-6A8F-3C44-BED5-63101E822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523" y="1614750"/>
                <a:ext cx="10623665" cy="4902428"/>
              </a:xfrm>
              <a:blipFill>
                <a:blip r:embed="rId2"/>
                <a:stretch>
                  <a:fillRect l="-597" t="-775" b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08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A3C8-A9F3-F642-AEE7-E2477133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 runtime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B1AB04-9CC4-4244-B8A5-3B98370EA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5" y="1514502"/>
            <a:ext cx="6999316" cy="5261724"/>
          </a:xfrm>
        </p:spPr>
      </p:pic>
    </p:spTree>
    <p:extLst>
      <p:ext uri="{BB962C8B-B14F-4D97-AF65-F5344CB8AC3E}">
        <p14:creationId xmlns:p14="http://schemas.microsoft.com/office/powerpoint/2010/main" val="40756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27B5-8998-CB43-9F5F-0EA76D27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XBG Model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4FB81-6A8F-3C44-BED5-63101E822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4524" y="1714500"/>
                <a:ext cx="10260676" cy="480732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Regularization is an important part of the XGB model to present overfitting.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</a:p>
              <a:p>
                <a:pPr marL="0" indent="0" algn="ctr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number of trees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the score of tree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Objective function =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 Assume Squared Error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MSE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𝑡𝑎𝑟𝑔𝑒𝑡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𝑝𝑟𝑒𝑑𝑖𝑐𝑡𝑖𝑜𝑛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Use gradient descent: 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4FB81-6A8F-3C44-BED5-63101E822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524" y="1714500"/>
                <a:ext cx="10260676" cy="4807324"/>
              </a:xfrm>
              <a:blipFill>
                <a:blip r:embed="rId2"/>
                <a:stretch>
                  <a:fillRect l="-618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06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9C24-7F7E-974C-BF75-DC6150AC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LightGBM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50D0-DDC7-F442-8E13-2DA46E916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Features:</a:t>
            </a:r>
          </a:p>
          <a:p>
            <a:pPr lvl="1"/>
            <a:r>
              <a:rPr lang="en-US" sz="2400" dirty="0"/>
              <a:t>Faster training speed and higher efficiency</a:t>
            </a:r>
          </a:p>
          <a:p>
            <a:pPr lvl="1"/>
            <a:r>
              <a:rPr lang="en-US" sz="2400" dirty="0"/>
              <a:t>Lower memory usage</a:t>
            </a:r>
          </a:p>
          <a:p>
            <a:pPr lvl="1"/>
            <a:r>
              <a:rPr lang="en-US" sz="2400" dirty="0"/>
              <a:t>Compatibility with large datasets</a:t>
            </a:r>
          </a:p>
          <a:p>
            <a:pPr lvl="1"/>
            <a:r>
              <a:rPr lang="en-US" sz="2400" dirty="0"/>
              <a:t>Parallel learning supported</a:t>
            </a:r>
          </a:p>
          <a:p>
            <a:pPr lvl="1"/>
            <a:r>
              <a:rPr lang="en-US" sz="2400" dirty="0"/>
              <a:t>Better accuracy than GBM/XGB</a:t>
            </a:r>
          </a:p>
        </p:txBody>
      </p:sp>
    </p:spTree>
    <p:extLst>
      <p:ext uri="{BB962C8B-B14F-4D97-AF65-F5344CB8AC3E}">
        <p14:creationId xmlns:p14="http://schemas.microsoft.com/office/powerpoint/2010/main" val="92494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16x9</Template>
  <TotalTime>1935</TotalTime>
  <Words>431</Words>
  <Application>Microsoft Macintosh PowerPoint</Application>
  <PresentationFormat>Widescreen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Cambria Math</vt:lpstr>
      <vt:lpstr>Science Project 16x9</vt:lpstr>
      <vt:lpstr>GBM vs. XGBoost vs. LightGBM</vt:lpstr>
      <vt:lpstr>GBM vs. XGB vs. LightGBM</vt:lpstr>
      <vt:lpstr>XGB Features</vt:lpstr>
      <vt:lpstr>GBM In pseudocode</vt:lpstr>
      <vt:lpstr>XGB In pseudocode</vt:lpstr>
      <vt:lpstr>GBM Model Specification</vt:lpstr>
      <vt:lpstr>XGB runtime</vt:lpstr>
      <vt:lpstr>XBG Model Specification</vt:lpstr>
      <vt:lpstr>LightGBM</vt:lpstr>
      <vt:lpstr>LightGBM</vt:lpstr>
      <vt:lpstr>Work cited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Chris Kuo</dc:creator>
  <cp:lastModifiedBy>Chris Kuo</cp:lastModifiedBy>
  <cp:revision>82</cp:revision>
  <dcterms:created xsi:type="dcterms:W3CDTF">2018-03-24T21:31:47Z</dcterms:created>
  <dcterms:modified xsi:type="dcterms:W3CDTF">2018-07-24T16:49:44Z</dcterms:modified>
</cp:coreProperties>
</file>