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60" r:id="rId3"/>
    <p:sldId id="264" r:id="rId4"/>
    <p:sldId id="265" r:id="rId5"/>
    <p:sldId id="266" r:id="rId6"/>
    <p:sldId id="267" r:id="rId7"/>
    <p:sldId id="268" r:id="rId8"/>
    <p:sldId id="263" r:id="rId9"/>
    <p:sldId id="262" r:id="rId10"/>
    <p:sldId id="269" r:id="rId11"/>
    <p:sldId id="270"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105" autoAdjust="0"/>
  </p:normalViewPr>
  <p:slideViewPr>
    <p:cSldViewPr snapToGrid="0">
      <p:cViewPr>
        <p:scale>
          <a:sx n="68" d="100"/>
          <a:sy n="68" d="100"/>
        </p:scale>
        <p:origin x="1336" y="392"/>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5/7/18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5/7/18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dirty="0"/>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dirty="0"/>
          </a:p>
        </p:txBody>
      </p:sp>
      <p:pic>
        <p:nvPicPr>
          <p:cNvPr id="4" name="Picture 3">
            <a:extLst>
              <a:ext uri="{FF2B5EF4-FFF2-40B4-BE49-F238E27FC236}">
                <a16:creationId xmlns:a16="http://schemas.microsoft.com/office/drawing/2014/main" id="{869E82DF-51A2-6148-806F-1D701B141383}"/>
              </a:ext>
            </a:extLst>
          </p:cNvPr>
          <p:cNvPicPr>
            <a:picLocks noChangeAspect="1"/>
          </p:cNvPicPr>
          <p:nvPr userDrawn="1"/>
        </p:nvPicPr>
        <p:blipFill rotWithShape="1">
          <a:blip r:embed="rId2"/>
          <a:srcRect b="7900"/>
          <a:stretch/>
        </p:blipFill>
        <p:spPr>
          <a:xfrm>
            <a:off x="0" y="-1614005"/>
            <a:ext cx="12192000" cy="6316238"/>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5/7/18</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5/7/18</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5/7/18</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5/7/18</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5/7/18</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5/7/18</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5/7/18</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5/7/18</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dfs.semanticscholar.org/9d26/f0ba02ee5efe9b9c7bdcb5f528c8b8253cf7.pdf" TargetMode="External"/><Relationship Id="rId2" Type="http://schemas.openxmlformats.org/officeDocument/2006/relationships/hyperlink" Target="https://pdfs.semanticscholar.org/a2d2/b7bb3496c51acecdf3e3574278dfbf17174b.pdf" TargetMode="External"/><Relationship Id="rId1" Type="http://schemas.openxmlformats.org/officeDocument/2006/relationships/slideLayout" Target="../slideLayouts/slideLayout2.xml"/><Relationship Id="rId6" Type="http://schemas.openxmlformats.org/officeDocument/2006/relationships/hyperlink" Target="http://eliassi.org/papers/vanvlasselaer_dss2015.pdf" TargetMode="External"/><Relationship Id="rId5" Type="http://schemas.openxmlformats.org/officeDocument/2006/relationships/hyperlink" Target="https://www.researchgate.net/profile/G_Sundarkumar/publication/267628579_A_novel_hybrid_undersampling_method_for_mining_unbalanced_datasets_in_banking_and_insurance/links/571f482308aefa64889a1166.pdf" TargetMode="External"/><Relationship Id="rId4" Type="http://schemas.openxmlformats.org/officeDocument/2006/relationships/hyperlink" Target="http://albahnsen.com/files/Feature%20Engineering%20Strategies%20for%20Credit%20Card%20Fraud%20Detection_published.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pdfs.semanticscholar.org/9d26/f0ba02ee5efe9b9c7bdcb5f528c8b8253cf7.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Feature engineering </a:t>
            </a:r>
            <a:r>
              <a:rPr lang="en-US" sz="4000"/>
              <a:t>for credit </a:t>
            </a:r>
            <a:r>
              <a:rPr lang="en-US" sz="4000" dirty="0"/>
              <a:t>card fraud</a:t>
            </a:r>
          </a:p>
        </p:txBody>
      </p:sp>
      <p:sp>
        <p:nvSpPr>
          <p:cNvPr id="3" name="Subtitle 2"/>
          <p:cNvSpPr>
            <a:spLocks noGrp="1"/>
          </p:cNvSpPr>
          <p:nvPr>
            <p:ph type="subTitle" idx="1"/>
          </p:nvPr>
        </p:nvSpPr>
        <p:spPr/>
        <p:txBody>
          <a:bodyPr/>
          <a:lstStyle/>
          <a:p>
            <a:r>
              <a:rPr lang="en-US" dirty="0">
                <a:solidFill>
                  <a:schemeClr val="tx1">
                    <a:lumMod val="95000"/>
                  </a:schemeClr>
                </a:solidFill>
              </a:rPr>
              <a:t>Chris Kuo, Ph.D.| Columbia University</a:t>
            </a:r>
          </a:p>
        </p:txBody>
      </p:sp>
    </p:spTree>
    <p:extLst>
      <p:ext uri="{BB962C8B-B14F-4D97-AF65-F5344CB8AC3E}">
        <p14:creationId xmlns:p14="http://schemas.microsoft.com/office/powerpoint/2010/main" val="14207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1FF40-502D-E94A-AEAF-35AC5956DFBF}"/>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B679E710-F2AE-FA44-94D3-02235CD358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32" y="1428750"/>
            <a:ext cx="12215813" cy="5429250"/>
          </a:xfrm>
        </p:spPr>
      </p:pic>
    </p:spTree>
    <p:extLst>
      <p:ext uri="{BB962C8B-B14F-4D97-AF65-F5344CB8AC3E}">
        <p14:creationId xmlns:p14="http://schemas.microsoft.com/office/powerpoint/2010/main" val="84278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78D44-E87E-2749-9D3D-DF830240B8F0}"/>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27B02525-1284-454B-9754-B9F292317C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71586"/>
            <a:ext cx="12193189" cy="4052914"/>
          </a:xfrm>
        </p:spPr>
      </p:pic>
      <p:sp>
        <p:nvSpPr>
          <p:cNvPr id="7" name="TextBox 6">
            <a:extLst>
              <a:ext uri="{FF2B5EF4-FFF2-40B4-BE49-F238E27FC236}">
                <a16:creationId xmlns:a16="http://schemas.microsoft.com/office/drawing/2014/main" id="{1A47623D-0955-8D49-B8CA-2C2F295EC193}"/>
              </a:ext>
            </a:extLst>
          </p:cNvPr>
          <p:cNvSpPr txBox="1"/>
          <p:nvPr/>
        </p:nvSpPr>
        <p:spPr>
          <a:xfrm>
            <a:off x="0" y="931148"/>
            <a:ext cx="12192000" cy="369332"/>
          </a:xfrm>
          <a:prstGeom prst="rect">
            <a:avLst/>
          </a:prstGeom>
          <a:noFill/>
        </p:spPr>
        <p:txBody>
          <a:bodyPr wrap="square" rtlCol="0">
            <a:spAutoFit/>
          </a:bodyPr>
          <a:lstStyle/>
          <a:p>
            <a:pPr algn="ctr"/>
            <a:r>
              <a:rPr lang="en-US" dirty="0"/>
              <a:t>APATE: A novel approach for automated credit card transaction fraud detection using network-based extensions</a:t>
            </a:r>
          </a:p>
        </p:txBody>
      </p:sp>
    </p:spTree>
    <p:extLst>
      <p:ext uri="{BB962C8B-B14F-4D97-AF65-F5344CB8AC3E}">
        <p14:creationId xmlns:p14="http://schemas.microsoft.com/office/powerpoint/2010/main" val="1058910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5CE6-AAB3-0E48-8BFF-C004C1BB0FF0}"/>
              </a:ext>
            </a:extLst>
          </p:cNvPr>
          <p:cNvSpPr>
            <a:spLocks noGrp="1"/>
          </p:cNvSpPr>
          <p:nvPr>
            <p:ph type="title"/>
          </p:nvPr>
        </p:nvSpPr>
        <p:spPr/>
        <p:txBody>
          <a:bodyPr/>
          <a:lstStyle/>
          <a:p>
            <a:r>
              <a:rPr lang="en-US" dirty="0"/>
              <a:t>Work cited</a:t>
            </a:r>
          </a:p>
        </p:txBody>
      </p:sp>
      <p:sp>
        <p:nvSpPr>
          <p:cNvPr id="3" name="Content Placeholder 2">
            <a:extLst>
              <a:ext uri="{FF2B5EF4-FFF2-40B4-BE49-F238E27FC236}">
                <a16:creationId xmlns:a16="http://schemas.microsoft.com/office/drawing/2014/main" id="{BB490C6E-0BA6-9344-A250-35FCDF34823C}"/>
              </a:ext>
            </a:extLst>
          </p:cNvPr>
          <p:cNvSpPr>
            <a:spLocks noGrp="1"/>
          </p:cNvSpPr>
          <p:nvPr>
            <p:ph idx="1"/>
          </p:nvPr>
        </p:nvSpPr>
        <p:spPr>
          <a:xfrm>
            <a:off x="1066800" y="1714500"/>
            <a:ext cx="10058400" cy="4869180"/>
          </a:xfrm>
        </p:spPr>
        <p:txBody>
          <a:bodyPr>
            <a:normAutofit fontScale="92500" lnSpcReduction="20000"/>
          </a:bodyPr>
          <a:lstStyle/>
          <a:p>
            <a:r>
              <a:rPr lang="en-US" dirty="0"/>
              <a:t>S. Bhattacharyya, S. </a:t>
            </a:r>
            <a:r>
              <a:rPr lang="en-US" dirty="0" err="1"/>
              <a:t>Jha</a:t>
            </a:r>
            <a:r>
              <a:rPr lang="en-US" dirty="0"/>
              <a:t>, K. </a:t>
            </a:r>
            <a:r>
              <a:rPr lang="en-US" dirty="0" err="1"/>
              <a:t>Tharakunnel</a:t>
            </a:r>
            <a:r>
              <a:rPr lang="en-US" dirty="0"/>
              <a:t>, J. Westland, Data mining for credit card fraud: a comparative study, Decision Support Systems 50 (3) (2011) 602–613.</a:t>
            </a:r>
          </a:p>
          <a:p>
            <a:r>
              <a:rPr lang="en-US" dirty="0"/>
              <a:t>A. C. </a:t>
            </a:r>
            <a:r>
              <a:rPr lang="en-US" dirty="0" err="1"/>
              <a:t>Bahnsen</a:t>
            </a:r>
            <a:r>
              <a:rPr lang="en-US" dirty="0"/>
              <a:t>, D. </a:t>
            </a:r>
            <a:r>
              <a:rPr lang="en-US" dirty="0" err="1"/>
              <a:t>Aouada</a:t>
            </a:r>
            <a:r>
              <a:rPr lang="en-US" dirty="0"/>
              <a:t>, A. </a:t>
            </a:r>
            <a:r>
              <a:rPr lang="en-US" dirty="0" err="1"/>
              <a:t>Stojanovic</a:t>
            </a:r>
            <a:r>
              <a:rPr lang="en-US" dirty="0"/>
              <a:t>, B. </a:t>
            </a:r>
            <a:r>
              <a:rPr lang="en-US" dirty="0" err="1"/>
              <a:t>Ottersten</a:t>
            </a:r>
            <a:r>
              <a:rPr lang="en-US" dirty="0"/>
              <a:t>, Feature engineering strategies for credit card fraud detection, Expert Systems With Applications 51 (2016) 134–142.</a:t>
            </a:r>
          </a:p>
          <a:p>
            <a:r>
              <a:rPr lang="en-US" dirty="0"/>
              <a:t>G. G. </a:t>
            </a:r>
            <a:r>
              <a:rPr lang="en-US" dirty="0" err="1"/>
              <a:t>Sundarkumar</a:t>
            </a:r>
            <a:r>
              <a:rPr lang="en-US" dirty="0"/>
              <a:t> and V. Ravi, “A novel hybrid </a:t>
            </a:r>
            <a:r>
              <a:rPr lang="en-US" dirty="0" err="1"/>
              <a:t>undersampling</a:t>
            </a:r>
            <a:r>
              <a:rPr lang="en-US" dirty="0"/>
              <a:t> method for mining unbalanced datasets in banking and insurance,” Engineering Applications of Artificial Intelligence, vol. 37, pp. 368–377, 2015.</a:t>
            </a:r>
          </a:p>
          <a:p>
            <a:r>
              <a:rPr lang="en-US" dirty="0"/>
              <a:t>C. </a:t>
            </a:r>
            <a:r>
              <a:rPr lang="en-US" dirty="0" err="1"/>
              <a:t>Whitrow</a:t>
            </a:r>
            <a:r>
              <a:rPr lang="en-US" dirty="0"/>
              <a:t>, D.J. Hand, P. </a:t>
            </a:r>
            <a:r>
              <a:rPr lang="en-US" dirty="0" err="1"/>
              <a:t>Juszczak</a:t>
            </a:r>
            <a:r>
              <a:rPr lang="en-US" dirty="0"/>
              <a:t>, D. Weston, N.M. Adams, Transaction aggregation as a strategy for credit card fraud detection, Data Mining and Knowledge Discovery 18 (1) (2009) 30–55.</a:t>
            </a:r>
          </a:p>
          <a:p>
            <a:r>
              <a:rPr lang="en-US" dirty="0"/>
              <a:t>V. Van </a:t>
            </a:r>
            <a:r>
              <a:rPr lang="en-US" dirty="0" err="1"/>
              <a:t>Vlasselaer</a:t>
            </a:r>
            <a:r>
              <a:rPr lang="en-US" dirty="0"/>
              <a:t>, C. Bravo, O. </a:t>
            </a:r>
            <a:r>
              <a:rPr lang="en-US" dirty="0" err="1"/>
              <a:t>Caelen</a:t>
            </a:r>
            <a:r>
              <a:rPr lang="en-US" dirty="0"/>
              <a:t>, T. </a:t>
            </a:r>
            <a:r>
              <a:rPr lang="en-US" dirty="0" err="1"/>
              <a:t>Eliassi</a:t>
            </a:r>
            <a:r>
              <a:rPr lang="en-US" dirty="0"/>
              <a:t>-Rad, L. </a:t>
            </a:r>
            <a:r>
              <a:rPr lang="en-US" dirty="0" err="1"/>
              <a:t>Akoglu</a:t>
            </a:r>
            <a:r>
              <a:rPr lang="en-US" dirty="0"/>
              <a:t>, M. </a:t>
            </a:r>
            <a:r>
              <a:rPr lang="en-US" dirty="0" err="1"/>
              <a:t>Snoeck</a:t>
            </a:r>
            <a:r>
              <a:rPr lang="en-US" dirty="0"/>
              <a:t>, and B. </a:t>
            </a:r>
            <a:r>
              <a:rPr lang="en-US" dirty="0" err="1"/>
              <a:t>Baesens</a:t>
            </a:r>
            <a:r>
              <a:rPr lang="en-US" dirty="0"/>
              <a:t>, “</a:t>
            </a:r>
            <a:r>
              <a:rPr lang="en-US" dirty="0" err="1"/>
              <a:t>Apate</a:t>
            </a:r>
            <a:r>
              <a:rPr lang="en-US" dirty="0"/>
              <a:t>: A novel approach for automated credit card transaction fraud detection using network-based extensions,” Decision Support Systems, vol. 75, pp. 38–48, 2015</a:t>
            </a:r>
          </a:p>
        </p:txBody>
      </p:sp>
    </p:spTree>
    <p:extLst>
      <p:ext uri="{BB962C8B-B14F-4D97-AF65-F5344CB8AC3E}">
        <p14:creationId xmlns:p14="http://schemas.microsoft.com/office/powerpoint/2010/main" val="125110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56C7-8232-E345-8F50-B86941CD24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503BDD-1B2B-1541-BA89-78139C9B9BB5}"/>
              </a:ext>
            </a:extLst>
          </p:cNvPr>
          <p:cNvSpPr>
            <a:spLocks noGrp="1"/>
          </p:cNvSpPr>
          <p:nvPr>
            <p:ph idx="1"/>
          </p:nvPr>
        </p:nvSpPr>
        <p:spPr>
          <a:xfrm>
            <a:off x="1066799" y="1714499"/>
            <a:ext cx="10737273" cy="4902431"/>
          </a:xfrm>
        </p:spPr>
        <p:txBody>
          <a:bodyPr>
            <a:normAutofit fontScale="85000" lnSpcReduction="20000"/>
          </a:bodyPr>
          <a:lstStyle/>
          <a:p>
            <a:r>
              <a:rPr lang="en-US" dirty="0"/>
              <a:t>It will be beneficial to observe feature engineering strategies proposed by other researchers. </a:t>
            </a:r>
          </a:p>
          <a:p>
            <a:r>
              <a:rPr lang="en-US" u="sng" dirty="0">
                <a:hlinkClick r:id="rId2"/>
              </a:rPr>
              <a:t>Whitrow et al. (2009)</a:t>
            </a:r>
            <a:r>
              <a:rPr lang="en-US" dirty="0"/>
              <a:t> describe in great length how they have derived data attributes through aggregation. </a:t>
            </a:r>
          </a:p>
          <a:p>
            <a:r>
              <a:rPr lang="en-US" u="sng" dirty="0">
                <a:hlinkClick r:id="rId3"/>
              </a:rPr>
              <a:t>Bhattacharyya et al. (2010)</a:t>
            </a:r>
            <a:r>
              <a:rPr lang="en-US" dirty="0"/>
              <a:t> report data attributes including primary attributes and derived attributes. </a:t>
            </a:r>
          </a:p>
          <a:p>
            <a:r>
              <a:rPr lang="en-US" u="sng" dirty="0">
                <a:hlinkClick r:id="rId4"/>
              </a:rPr>
              <a:t>Bahnsen et al. (2016)</a:t>
            </a:r>
            <a:r>
              <a:rPr lang="en-US" dirty="0"/>
              <a:t> expand the transaction aggregation strategy, and create features based on the periodic behavior of the time of a transaction using the von Mises distribution. These studies then apply supervised learning techniques: support vector machines (SVM) and random forests (RF) etc. in detecting credit card fraud. </a:t>
            </a:r>
          </a:p>
          <a:p>
            <a:r>
              <a:rPr lang="en-US" u="sng" dirty="0">
                <a:hlinkClick r:id="rId5"/>
              </a:rPr>
              <a:t>Sundarkumar &amp; Ravi (2015)</a:t>
            </a:r>
            <a:r>
              <a:rPr lang="en-US" dirty="0"/>
              <a:t> list the data attributes in their banking and insurance fraud detection application. </a:t>
            </a:r>
          </a:p>
          <a:p>
            <a:r>
              <a:rPr lang="en-US" u="sng" dirty="0">
                <a:hlinkClick r:id="rId6"/>
              </a:rPr>
              <a:t>Vlasselaer et al. (2017)</a:t>
            </a:r>
            <a:r>
              <a:rPr lang="en-US" dirty="0"/>
              <a:t> develop their network-based features by examining the network of credit card holders and merchants and deriving a time-dependent suspiciousness score for each network object.</a:t>
            </a:r>
          </a:p>
        </p:txBody>
      </p:sp>
    </p:spTree>
    <p:extLst>
      <p:ext uri="{BB962C8B-B14F-4D97-AF65-F5344CB8AC3E}">
        <p14:creationId xmlns:p14="http://schemas.microsoft.com/office/powerpoint/2010/main" val="1563009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F0AC2-CB22-6842-96FC-B369FB51701F}"/>
              </a:ext>
            </a:extLst>
          </p:cNvPr>
          <p:cNvSpPr>
            <a:spLocks noGrp="1"/>
          </p:cNvSpPr>
          <p:nvPr>
            <p:ph type="title"/>
          </p:nvPr>
        </p:nvSpPr>
        <p:spPr/>
        <p:txBody>
          <a:bodyPr/>
          <a:lstStyle/>
          <a:p>
            <a:r>
              <a:rPr lang="en-US" dirty="0"/>
              <a:t>What kind of fraud happening in credit card? </a:t>
            </a:r>
          </a:p>
        </p:txBody>
      </p:sp>
      <p:sp>
        <p:nvSpPr>
          <p:cNvPr id="3" name="Content Placeholder 2">
            <a:extLst>
              <a:ext uri="{FF2B5EF4-FFF2-40B4-BE49-F238E27FC236}">
                <a16:creationId xmlns:a16="http://schemas.microsoft.com/office/drawing/2014/main" id="{8036F9DD-08B8-4047-8D4F-E4BA241EE777}"/>
              </a:ext>
            </a:extLst>
          </p:cNvPr>
          <p:cNvSpPr>
            <a:spLocks noGrp="1"/>
          </p:cNvSpPr>
          <p:nvPr>
            <p:ph idx="1"/>
          </p:nvPr>
        </p:nvSpPr>
        <p:spPr/>
        <p:txBody>
          <a:bodyPr/>
          <a:lstStyle/>
          <a:p>
            <a:pPr marL="0" indent="0">
              <a:buNone/>
            </a:pPr>
            <a:r>
              <a:rPr lang="en-US" dirty="0"/>
              <a:t>Credit card fraud happens basically in two types: </a:t>
            </a:r>
          </a:p>
          <a:p>
            <a:pPr marL="457200" indent="-457200">
              <a:buFont typeface="+mj-lt"/>
              <a:buAutoNum type="arabicPeriod"/>
            </a:pPr>
            <a:r>
              <a:rPr lang="en-US" dirty="0"/>
              <a:t>Application fraud: similar to identity fraud that one person uses another person's personal data to obtain a new card. </a:t>
            </a:r>
          </a:p>
          <a:p>
            <a:pPr marL="457200" indent="-457200">
              <a:buFont typeface="+mj-lt"/>
              <a:buAutoNum type="arabicPeriod"/>
            </a:pPr>
            <a:r>
              <a:rPr lang="en-US" dirty="0"/>
              <a:t>Transaction fraud: When a card is stolen or a lost card is obtained to conduct fraudulent transactions. </a:t>
            </a:r>
          </a:p>
        </p:txBody>
      </p:sp>
    </p:spTree>
    <p:extLst>
      <p:ext uri="{BB962C8B-B14F-4D97-AF65-F5344CB8AC3E}">
        <p14:creationId xmlns:p14="http://schemas.microsoft.com/office/powerpoint/2010/main" val="389161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F0AC2-CB22-6842-96FC-B369FB51701F}"/>
              </a:ext>
            </a:extLst>
          </p:cNvPr>
          <p:cNvSpPr>
            <a:spLocks noGrp="1"/>
          </p:cNvSpPr>
          <p:nvPr>
            <p:ph type="title"/>
          </p:nvPr>
        </p:nvSpPr>
        <p:spPr/>
        <p:txBody>
          <a:bodyPr/>
          <a:lstStyle/>
          <a:p>
            <a:r>
              <a:rPr lang="en-US" dirty="0"/>
              <a:t>Strategy to detect fraud -- Aggregation</a:t>
            </a:r>
          </a:p>
        </p:txBody>
      </p:sp>
      <p:sp>
        <p:nvSpPr>
          <p:cNvPr id="3" name="Content Placeholder 2">
            <a:extLst>
              <a:ext uri="{FF2B5EF4-FFF2-40B4-BE49-F238E27FC236}">
                <a16:creationId xmlns:a16="http://schemas.microsoft.com/office/drawing/2014/main" id="{8036F9DD-08B8-4047-8D4F-E4BA241EE777}"/>
              </a:ext>
            </a:extLst>
          </p:cNvPr>
          <p:cNvSpPr>
            <a:spLocks noGrp="1"/>
          </p:cNvSpPr>
          <p:nvPr>
            <p:ph idx="1"/>
          </p:nvPr>
        </p:nvSpPr>
        <p:spPr/>
        <p:txBody>
          <a:bodyPr/>
          <a:lstStyle/>
          <a:p>
            <a:pPr marL="0" indent="0">
              <a:buNone/>
            </a:pPr>
            <a:r>
              <a:rPr lang="en-US" sz="3200" dirty="0"/>
              <a:t>A fraudster will try to abuse the card as much as possible </a:t>
            </a:r>
            <a:r>
              <a:rPr lang="en-US" sz="3200" dirty="0">
                <a:solidFill>
                  <a:srgbClr val="FF0000"/>
                </a:solidFill>
              </a:rPr>
              <a:t>in a short period of time</a:t>
            </a:r>
            <a:r>
              <a:rPr lang="en-US" sz="3200" dirty="0"/>
              <a:t> before the card is detected and suspended. So we should see </a:t>
            </a:r>
            <a:r>
              <a:rPr lang="en-US" sz="3200" dirty="0">
                <a:solidFill>
                  <a:srgbClr val="FF0000"/>
                </a:solidFill>
              </a:rPr>
              <a:t>abnormal</a:t>
            </a:r>
            <a:r>
              <a:rPr lang="en-US" sz="3200" dirty="0"/>
              <a:t> transactions in a short period of time. </a:t>
            </a:r>
          </a:p>
          <a:p>
            <a:pPr marL="0" indent="0">
              <a:buNone/>
            </a:pPr>
            <a:r>
              <a:rPr lang="en-US" sz="3200" dirty="0"/>
              <a:t>With this goal, if we aggregate transactions over a period of time, we shall be able to discover abrupt changes.</a:t>
            </a:r>
          </a:p>
        </p:txBody>
      </p:sp>
    </p:spTree>
    <p:extLst>
      <p:ext uri="{BB962C8B-B14F-4D97-AF65-F5344CB8AC3E}">
        <p14:creationId xmlns:p14="http://schemas.microsoft.com/office/powerpoint/2010/main" val="1185534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E4ADA-0B10-F54A-B91C-C60097113117}"/>
              </a:ext>
            </a:extLst>
          </p:cNvPr>
          <p:cNvSpPr>
            <a:spLocks noGrp="1"/>
          </p:cNvSpPr>
          <p:nvPr>
            <p:ph type="title"/>
          </p:nvPr>
        </p:nvSpPr>
        <p:spPr/>
        <p:txBody>
          <a:bodyPr/>
          <a:lstStyle/>
          <a:p>
            <a:r>
              <a:rPr lang="en-US" dirty="0"/>
              <a:t>A hypothetical example</a:t>
            </a:r>
          </a:p>
        </p:txBody>
      </p:sp>
      <p:graphicFrame>
        <p:nvGraphicFramePr>
          <p:cNvPr id="8" name="Content Placeholder 7">
            <a:extLst>
              <a:ext uri="{FF2B5EF4-FFF2-40B4-BE49-F238E27FC236}">
                <a16:creationId xmlns:a16="http://schemas.microsoft.com/office/drawing/2014/main" id="{B0B4AC0E-9893-CA4B-9122-5D9A02548090}"/>
              </a:ext>
            </a:extLst>
          </p:cNvPr>
          <p:cNvGraphicFramePr>
            <a:graphicFrameLocks noGrp="1"/>
          </p:cNvGraphicFramePr>
          <p:nvPr>
            <p:ph idx="1"/>
            <p:extLst>
              <p:ext uri="{D42A27DB-BD31-4B8C-83A1-F6EECF244321}">
                <p14:modId xmlns:p14="http://schemas.microsoft.com/office/powerpoint/2010/main" val="934512564"/>
              </p:ext>
            </p:extLst>
          </p:nvPr>
        </p:nvGraphicFramePr>
        <p:xfrm>
          <a:off x="339972" y="2941698"/>
          <a:ext cx="11512055" cy="2257955"/>
        </p:xfrm>
        <a:graphic>
          <a:graphicData uri="http://schemas.openxmlformats.org/drawingml/2006/table">
            <a:tbl>
              <a:tblPr>
                <a:tableStyleId>{69012ECD-51FC-41F1-AA8D-1B2483CD663E}</a:tableStyleId>
              </a:tblPr>
              <a:tblGrid>
                <a:gridCol w="1429021">
                  <a:extLst>
                    <a:ext uri="{9D8B030D-6E8A-4147-A177-3AD203B41FA5}">
                      <a16:colId xmlns:a16="http://schemas.microsoft.com/office/drawing/2014/main" val="2634138074"/>
                    </a:ext>
                  </a:extLst>
                </a:gridCol>
                <a:gridCol w="2082715">
                  <a:extLst>
                    <a:ext uri="{9D8B030D-6E8A-4147-A177-3AD203B41FA5}">
                      <a16:colId xmlns:a16="http://schemas.microsoft.com/office/drawing/2014/main" val="1423519759"/>
                    </a:ext>
                  </a:extLst>
                </a:gridCol>
                <a:gridCol w="1338555">
                  <a:extLst>
                    <a:ext uri="{9D8B030D-6E8A-4147-A177-3AD203B41FA5}">
                      <a16:colId xmlns:a16="http://schemas.microsoft.com/office/drawing/2014/main" val="3995454727"/>
                    </a:ext>
                  </a:extLst>
                </a:gridCol>
                <a:gridCol w="1464535">
                  <a:extLst>
                    <a:ext uri="{9D8B030D-6E8A-4147-A177-3AD203B41FA5}">
                      <a16:colId xmlns:a16="http://schemas.microsoft.com/office/drawing/2014/main" val="199895130"/>
                    </a:ext>
                  </a:extLst>
                </a:gridCol>
                <a:gridCol w="882361">
                  <a:extLst>
                    <a:ext uri="{9D8B030D-6E8A-4147-A177-3AD203B41FA5}">
                      <a16:colId xmlns:a16="http://schemas.microsoft.com/office/drawing/2014/main" val="1401292800"/>
                    </a:ext>
                  </a:extLst>
                </a:gridCol>
                <a:gridCol w="1905471">
                  <a:extLst>
                    <a:ext uri="{9D8B030D-6E8A-4147-A177-3AD203B41FA5}">
                      <a16:colId xmlns:a16="http://schemas.microsoft.com/office/drawing/2014/main" val="391029709"/>
                    </a:ext>
                  </a:extLst>
                </a:gridCol>
                <a:gridCol w="1378620">
                  <a:extLst>
                    <a:ext uri="{9D8B030D-6E8A-4147-A177-3AD203B41FA5}">
                      <a16:colId xmlns:a16="http://schemas.microsoft.com/office/drawing/2014/main" val="1438433671"/>
                    </a:ext>
                  </a:extLst>
                </a:gridCol>
                <a:gridCol w="1030777">
                  <a:extLst>
                    <a:ext uri="{9D8B030D-6E8A-4147-A177-3AD203B41FA5}">
                      <a16:colId xmlns:a16="http://schemas.microsoft.com/office/drawing/2014/main" val="2539711590"/>
                    </a:ext>
                  </a:extLst>
                </a:gridCol>
              </a:tblGrid>
              <a:tr h="482071">
                <a:tc>
                  <a:txBody>
                    <a:bodyPr/>
                    <a:lstStyle/>
                    <a:p>
                      <a:pPr algn="l" fontAlgn="b"/>
                      <a:r>
                        <a:rPr lang="en-US" sz="2400" u="none" strike="noStrike" dirty="0">
                          <a:effectLst/>
                        </a:rPr>
                        <a:t>Merchant id</a:t>
                      </a:r>
                      <a:endParaRPr lang="en-US" sz="2400" b="1" i="0" u="none" strike="noStrike" dirty="0">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Merchant category code</a:t>
                      </a:r>
                      <a:endParaRPr lang="en-US" sz="2400" b="1" i="0" u="none" strike="noStrike" dirty="0">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Merchant city</a:t>
                      </a:r>
                      <a:endParaRPr lang="en-US" sz="2400" b="1" i="0" u="none" strike="noStrike" dirty="0">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Merchant state</a:t>
                      </a:r>
                      <a:endParaRPr lang="en-US" sz="2400" b="1" i="0" u="none" strike="noStrike">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Time</a:t>
                      </a:r>
                      <a:endParaRPr lang="en-US" sz="2400" b="1" i="0" u="none" strike="noStrike" dirty="0">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Transaction method</a:t>
                      </a:r>
                      <a:endParaRPr lang="en-US" sz="2400" b="1" i="0" u="none" strike="noStrike" dirty="0">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err="1">
                          <a:effectLst/>
                        </a:rPr>
                        <a:t>Tnx</a:t>
                      </a:r>
                      <a:r>
                        <a:rPr lang="en-US" sz="2400" u="none" strike="noStrike" dirty="0">
                          <a:effectLst/>
                        </a:rPr>
                        <a:t> type</a:t>
                      </a:r>
                      <a:endParaRPr lang="en-US" sz="2400" b="1" i="0" u="none" strike="noStrike" dirty="0">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err="1">
                          <a:effectLst/>
                        </a:rPr>
                        <a:t>Amt</a:t>
                      </a:r>
                      <a:endParaRPr lang="en-US" sz="2400" b="1" i="0" u="none" strike="noStrike" dirty="0">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584040"/>
                  </a:ext>
                </a:extLst>
              </a:tr>
              <a:tr h="270459">
                <a:tc>
                  <a:txBody>
                    <a:bodyPr/>
                    <a:lstStyle/>
                    <a:p>
                      <a:pPr algn="l" fontAlgn="b"/>
                      <a:r>
                        <a:rPr lang="en-US" sz="2400" u="none" strike="noStrike" dirty="0">
                          <a:effectLst/>
                        </a:rPr>
                        <a:t>K2203</a:t>
                      </a:r>
                      <a:endParaRPr lang="en-US" sz="2400" b="0" i="0" u="none" strike="noStrike" dirty="0">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BC</a:t>
                      </a:r>
                      <a:endParaRPr lang="en-US" sz="2400" b="0" i="0" u="none" strike="noStrike" dirty="0">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BOS</a:t>
                      </a:r>
                      <a:endParaRPr lang="en-US" sz="2400" b="0" i="0" u="none" strike="noStrike">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MA</a:t>
                      </a:r>
                      <a:endParaRPr lang="en-US" sz="2400" b="0" i="0" u="none" strike="noStrike">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9:02</a:t>
                      </a:r>
                      <a:endParaRPr lang="en-US" sz="2400" b="0" i="0" u="none" strike="noStrike">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Magnetic</a:t>
                      </a:r>
                      <a:endParaRPr lang="en-US" sz="2400" b="0" i="0" u="none" strike="noStrike">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Retail</a:t>
                      </a:r>
                      <a:endParaRPr lang="en-US" sz="2400" b="0" i="0" u="none" strike="noStrike">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$100.1</a:t>
                      </a:r>
                      <a:endParaRPr lang="en-US" sz="2400" b="0" i="0" u="none" strike="noStrike" dirty="0">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5556468"/>
                  </a:ext>
                </a:extLst>
              </a:tr>
              <a:tr h="270459">
                <a:tc>
                  <a:txBody>
                    <a:bodyPr/>
                    <a:lstStyle/>
                    <a:p>
                      <a:pPr algn="l" fontAlgn="b"/>
                      <a:r>
                        <a:rPr lang="en-US" sz="2400" u="none" strike="noStrike" dirty="0">
                          <a:effectLst/>
                        </a:rPr>
                        <a:t>L3425</a:t>
                      </a:r>
                      <a:endParaRPr lang="en-US" sz="2400" b="0" i="0" u="none" strike="noStrike" dirty="0">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GD</a:t>
                      </a:r>
                      <a:endParaRPr lang="en-US" sz="2400" b="0" i="0" u="none" strike="noStrike">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NYC</a:t>
                      </a:r>
                      <a:endParaRPr lang="en-US" sz="2400" b="0" i="0" u="none" strike="noStrike">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NY</a:t>
                      </a:r>
                      <a:endParaRPr lang="en-US" sz="2400" b="0" i="0" u="none" strike="noStrike" dirty="0">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9:10</a:t>
                      </a:r>
                      <a:endParaRPr lang="en-US" sz="2400" b="0" i="0" u="none" strike="noStrike">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Magnetic</a:t>
                      </a:r>
                      <a:endParaRPr lang="en-US" sz="2400" b="0" i="0" u="none" strike="noStrike">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Retail</a:t>
                      </a:r>
                      <a:endParaRPr lang="en-US" sz="2400" b="0" i="0" u="none" strike="noStrike">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$40.1</a:t>
                      </a:r>
                      <a:endParaRPr lang="en-US" sz="2400" b="0" i="0" u="none" strike="noStrike" dirty="0">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1671652"/>
                  </a:ext>
                </a:extLst>
              </a:tr>
              <a:tr h="270459">
                <a:tc>
                  <a:txBody>
                    <a:bodyPr/>
                    <a:lstStyle/>
                    <a:p>
                      <a:pPr algn="l" fontAlgn="b"/>
                      <a:r>
                        <a:rPr lang="en-US" sz="2400" u="none" strike="noStrike" dirty="0">
                          <a:effectLst/>
                        </a:rPr>
                        <a:t>F3928</a:t>
                      </a:r>
                      <a:endParaRPr lang="en-US" sz="2400" b="0" i="0" u="none" strike="noStrike" dirty="0">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VS</a:t>
                      </a:r>
                      <a:endParaRPr lang="en-US" sz="2400" b="0" i="0" u="none" strike="noStrike">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NYC</a:t>
                      </a:r>
                      <a:endParaRPr lang="en-US" sz="2400" b="0" i="0" u="none" strike="noStrike">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NY</a:t>
                      </a:r>
                      <a:endParaRPr lang="en-US" sz="2400" b="0" i="0" u="none" strike="noStrike" dirty="0">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a:effectLst/>
                        </a:rPr>
                        <a:t>10:20</a:t>
                      </a:r>
                      <a:endParaRPr lang="en-US" sz="2400" b="0" i="0" u="none" strike="noStrike">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Chip</a:t>
                      </a:r>
                      <a:endParaRPr lang="en-US" sz="2400" b="0" i="0" u="none" strike="noStrike">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Retail</a:t>
                      </a:r>
                      <a:endParaRPr lang="en-US" sz="2400" b="0" i="0" u="none" strike="noStrike">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$5.1</a:t>
                      </a:r>
                      <a:endParaRPr lang="en-US" sz="2400" b="0" i="0" u="none" strike="noStrike" dirty="0">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4067354"/>
                  </a:ext>
                </a:extLst>
              </a:tr>
              <a:tr h="270459">
                <a:tc>
                  <a:txBody>
                    <a:bodyPr/>
                    <a:lstStyle/>
                    <a:p>
                      <a:pPr algn="l" fontAlgn="b"/>
                      <a:r>
                        <a:rPr lang="en-US" sz="2400" u="none" strike="noStrike" dirty="0">
                          <a:effectLst/>
                        </a:rPr>
                        <a:t>W9843</a:t>
                      </a:r>
                      <a:endParaRPr lang="en-US" sz="2400" b="0" i="0" u="none" strike="noStrike" dirty="0">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TY</a:t>
                      </a:r>
                      <a:endParaRPr lang="en-US" sz="2400" b="0" i="0" u="none" strike="noStrike" dirty="0">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POR</a:t>
                      </a:r>
                      <a:endParaRPr lang="en-US" sz="2400" b="0" i="0" u="none" strike="noStrike" dirty="0">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ME</a:t>
                      </a:r>
                      <a:endParaRPr lang="en-US" sz="2400" b="0" i="0" u="none" strike="noStrike" dirty="0">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13:20</a:t>
                      </a:r>
                      <a:endParaRPr lang="en-US" sz="2400" b="0" i="0" u="none" strike="noStrike" dirty="0">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Magnetic</a:t>
                      </a:r>
                      <a:endParaRPr lang="en-US" sz="2400" b="0" i="0" u="none" strike="noStrike" dirty="0">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dirty="0">
                          <a:effectLst/>
                        </a:rPr>
                        <a:t>Internet</a:t>
                      </a:r>
                      <a:endParaRPr lang="en-US" sz="2400" b="0" i="0" u="none" strike="noStrike" dirty="0">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u="none" strike="noStrike" dirty="0">
                          <a:effectLst/>
                        </a:rPr>
                        <a:t>$200</a:t>
                      </a:r>
                      <a:endParaRPr lang="en-US" sz="2400" b="0" i="0" u="none" strike="noStrike" dirty="0">
                        <a:solidFill>
                          <a:srgbClr val="000000"/>
                        </a:solidFill>
                        <a:effectLst/>
                        <a:latin typeface="Helvetica Neue" panose="02000503000000020004" pitchFamily="2" charset="0"/>
                      </a:endParaRPr>
                    </a:p>
                  </a:txBody>
                  <a:tcPr marL="9525" marR="9525" marT="1267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4268547"/>
                  </a:ext>
                </a:extLst>
              </a:tr>
            </a:tbl>
          </a:graphicData>
        </a:graphic>
      </p:graphicFrame>
      <p:sp>
        <p:nvSpPr>
          <p:cNvPr id="9" name="TextBox 8">
            <a:extLst>
              <a:ext uri="{FF2B5EF4-FFF2-40B4-BE49-F238E27FC236}">
                <a16:creationId xmlns:a16="http://schemas.microsoft.com/office/drawing/2014/main" id="{B49D0385-BAEF-0D4C-9F05-B73B09728CDA}"/>
              </a:ext>
            </a:extLst>
          </p:cNvPr>
          <p:cNvSpPr txBox="1"/>
          <p:nvPr/>
        </p:nvSpPr>
        <p:spPr>
          <a:xfrm>
            <a:off x="482138" y="1662545"/>
            <a:ext cx="10956175" cy="461665"/>
          </a:xfrm>
          <a:prstGeom prst="rect">
            <a:avLst/>
          </a:prstGeom>
          <a:noFill/>
        </p:spPr>
        <p:txBody>
          <a:bodyPr wrap="square" rtlCol="0">
            <a:spAutoFit/>
          </a:bodyPr>
          <a:lstStyle/>
          <a:p>
            <a:r>
              <a:rPr lang="en-US" sz="2400" dirty="0"/>
              <a:t>Can you find any abnormal transactions in this example?</a:t>
            </a:r>
          </a:p>
        </p:txBody>
      </p:sp>
    </p:spTree>
    <p:extLst>
      <p:ext uri="{BB962C8B-B14F-4D97-AF65-F5344CB8AC3E}">
        <p14:creationId xmlns:p14="http://schemas.microsoft.com/office/powerpoint/2010/main" val="329715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B361D-9D50-E848-816E-358291FF093B}"/>
              </a:ext>
            </a:extLst>
          </p:cNvPr>
          <p:cNvSpPr>
            <a:spLocks noGrp="1"/>
          </p:cNvSpPr>
          <p:nvPr>
            <p:ph type="title"/>
          </p:nvPr>
        </p:nvSpPr>
        <p:spPr/>
        <p:txBody>
          <a:bodyPr/>
          <a:lstStyle/>
          <a:p>
            <a:r>
              <a:rPr lang="en-US" dirty="0"/>
              <a:t>Feature engineering through aggregation</a:t>
            </a:r>
          </a:p>
        </p:txBody>
      </p:sp>
      <p:sp>
        <p:nvSpPr>
          <p:cNvPr id="3" name="Content Placeholder 2">
            <a:extLst>
              <a:ext uri="{FF2B5EF4-FFF2-40B4-BE49-F238E27FC236}">
                <a16:creationId xmlns:a16="http://schemas.microsoft.com/office/drawing/2014/main" id="{EE5937E4-1B2B-9447-B58B-BC940EC4410E}"/>
              </a:ext>
            </a:extLst>
          </p:cNvPr>
          <p:cNvSpPr>
            <a:spLocks noGrp="1"/>
          </p:cNvSpPr>
          <p:nvPr>
            <p:ph idx="1"/>
          </p:nvPr>
        </p:nvSpPr>
        <p:spPr>
          <a:xfrm>
            <a:off x="814647" y="1714500"/>
            <a:ext cx="10773295" cy="4935682"/>
          </a:xfrm>
        </p:spPr>
        <p:txBody>
          <a:bodyPr>
            <a:normAutofit/>
          </a:bodyPr>
          <a:lstStyle/>
          <a:p>
            <a:pPr indent="-182880">
              <a:spcBef>
                <a:spcPts val="0"/>
              </a:spcBef>
            </a:pPr>
            <a:r>
              <a:rPr lang="en-US" sz="2400" b="1" dirty="0"/>
              <a:t>Aggregation by time:</a:t>
            </a:r>
            <a:endParaRPr lang="en-US" sz="2400" dirty="0"/>
          </a:p>
          <a:p>
            <a:pPr lvl="1" indent="-182880">
              <a:spcBef>
                <a:spcPts val="0"/>
              </a:spcBef>
            </a:pPr>
            <a:r>
              <a:rPr lang="en-US" sz="2200" dirty="0"/>
              <a:t>Average or maximum amounts spent per transaction in the past one week, or XX weeks</a:t>
            </a:r>
          </a:p>
          <a:p>
            <a:pPr lvl="1" indent="-182880">
              <a:spcBef>
                <a:spcPts val="0"/>
              </a:spcBef>
            </a:pPr>
            <a:r>
              <a:rPr lang="en-US" sz="2200" dirty="0"/>
              <a:t>Average or maximum amounts spent per day in the past one week, or XX weeks,</a:t>
            </a:r>
          </a:p>
          <a:p>
            <a:pPr lvl="1" indent="-182880">
              <a:spcBef>
                <a:spcPts val="0"/>
              </a:spcBef>
            </a:pPr>
            <a:r>
              <a:rPr lang="en-US" sz="2200" dirty="0"/>
              <a:t>Average or maximum amounts by merchant category in the past one week, or XX weeks,</a:t>
            </a:r>
          </a:p>
          <a:p>
            <a:pPr lvl="1" indent="-182880">
              <a:spcBef>
                <a:spcPts val="0"/>
              </a:spcBef>
            </a:pPr>
            <a:endParaRPr lang="en-US" sz="2200" dirty="0"/>
          </a:p>
          <a:p>
            <a:pPr indent="-182880">
              <a:spcBef>
                <a:spcPts val="0"/>
              </a:spcBef>
            </a:pPr>
            <a:r>
              <a:rPr lang="en-US" sz="2400" b="1" dirty="0"/>
              <a:t>Aggregation by merchant category code:</a:t>
            </a:r>
          </a:p>
          <a:p>
            <a:pPr lvl="1" indent="-182880">
              <a:spcBef>
                <a:spcPts val="0"/>
              </a:spcBef>
            </a:pPr>
            <a:r>
              <a:rPr lang="en-US" sz="2200" dirty="0"/>
              <a:t>Average amount per day spent over a 30 day period on all transactions up to this one on the same merchant type as this transaction</a:t>
            </a:r>
          </a:p>
          <a:p>
            <a:pPr lvl="1" indent="-182880">
              <a:spcBef>
                <a:spcPts val="0"/>
              </a:spcBef>
            </a:pPr>
            <a:r>
              <a:rPr lang="en-US" sz="2200" dirty="0"/>
              <a:t>Total number of transactions with same merchant during past 30 days</a:t>
            </a:r>
          </a:p>
          <a:p>
            <a:pPr lvl="1" indent="-182880">
              <a:spcBef>
                <a:spcPts val="0"/>
              </a:spcBef>
            </a:pPr>
            <a:r>
              <a:rPr lang="en-US" sz="2200" dirty="0"/>
              <a:t>Average amount spent over the course of 1 week during the past 3 months on same merchant type as this transaction</a:t>
            </a:r>
          </a:p>
          <a:p>
            <a:endParaRPr lang="en-US" dirty="0"/>
          </a:p>
        </p:txBody>
      </p:sp>
    </p:spTree>
    <p:extLst>
      <p:ext uri="{BB962C8B-B14F-4D97-AF65-F5344CB8AC3E}">
        <p14:creationId xmlns:p14="http://schemas.microsoft.com/office/powerpoint/2010/main" val="1428363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C7127-04DB-4D47-935D-CD97B29D8023}"/>
              </a:ext>
            </a:extLst>
          </p:cNvPr>
          <p:cNvSpPr>
            <a:spLocks noGrp="1"/>
          </p:cNvSpPr>
          <p:nvPr>
            <p:ph type="title"/>
          </p:nvPr>
        </p:nvSpPr>
        <p:spPr/>
        <p:txBody>
          <a:bodyPr/>
          <a:lstStyle/>
          <a:p>
            <a:r>
              <a:rPr lang="en-US" dirty="0"/>
              <a:t>Feature engineering through aggregation </a:t>
            </a:r>
          </a:p>
        </p:txBody>
      </p:sp>
      <p:sp>
        <p:nvSpPr>
          <p:cNvPr id="3" name="Content Placeholder 2">
            <a:extLst>
              <a:ext uri="{FF2B5EF4-FFF2-40B4-BE49-F238E27FC236}">
                <a16:creationId xmlns:a16="http://schemas.microsoft.com/office/drawing/2014/main" id="{F7959FCC-00FA-694C-B6E9-BE434475237B}"/>
              </a:ext>
            </a:extLst>
          </p:cNvPr>
          <p:cNvSpPr>
            <a:spLocks noGrp="1"/>
          </p:cNvSpPr>
          <p:nvPr>
            <p:ph idx="1"/>
          </p:nvPr>
        </p:nvSpPr>
        <p:spPr>
          <a:xfrm>
            <a:off x="781397" y="1714499"/>
            <a:ext cx="11006050" cy="5143501"/>
          </a:xfrm>
        </p:spPr>
        <p:txBody>
          <a:bodyPr>
            <a:normAutofit lnSpcReduction="10000"/>
          </a:bodyPr>
          <a:lstStyle/>
          <a:p>
            <a:r>
              <a:rPr lang="en-US" sz="2400" b="1" dirty="0"/>
              <a:t>Aggregation by merchant location and time:</a:t>
            </a:r>
            <a:r>
              <a:rPr lang="en-US" sz="2400" dirty="0"/>
              <a:t> </a:t>
            </a:r>
          </a:p>
          <a:p>
            <a:pPr lvl="1"/>
            <a:r>
              <a:rPr lang="en-US" sz="2200" dirty="0"/>
              <a:t>Number of retail locations per day and the duration between the locations in the past one week, or XX weeks,</a:t>
            </a:r>
          </a:p>
          <a:p>
            <a:pPr lvl="1"/>
            <a:r>
              <a:rPr lang="en-US" sz="2200" dirty="0"/>
              <a:t>Minimum number of minutes between transactions of two retail locations in the past one week, or XX weeks,</a:t>
            </a:r>
          </a:p>
          <a:p>
            <a:r>
              <a:rPr lang="en-US" sz="2400" b="1" dirty="0"/>
              <a:t>Aggregation by transaction method:</a:t>
            </a:r>
            <a:r>
              <a:rPr lang="en-US" sz="2400" dirty="0"/>
              <a:t> </a:t>
            </a:r>
          </a:p>
          <a:p>
            <a:pPr lvl="1"/>
            <a:r>
              <a:rPr lang="en-US" sz="2200" dirty="0"/>
              <a:t>Transactions by magnetic stripe are prone to fraudulent than chip or PIN transactions. So we can create aggregated amount by transaction type per card.  Average amount by transaction method per day in the past one week, or XX weeks,</a:t>
            </a:r>
          </a:p>
          <a:p>
            <a:pPr lvl="1"/>
            <a:r>
              <a:rPr lang="en-US" sz="2200" dirty="0"/>
              <a:t>Number of transactions by transaction method per day in the past one week, or XX weeks</a:t>
            </a:r>
          </a:p>
        </p:txBody>
      </p:sp>
    </p:spTree>
    <p:extLst>
      <p:ext uri="{BB962C8B-B14F-4D97-AF65-F5344CB8AC3E}">
        <p14:creationId xmlns:p14="http://schemas.microsoft.com/office/powerpoint/2010/main" val="894561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FB77-36C0-9045-9A62-BA7D84C2D319}"/>
              </a:ext>
            </a:extLst>
          </p:cNvPr>
          <p:cNvSpPr>
            <a:spLocks noGrp="1"/>
          </p:cNvSpPr>
          <p:nvPr>
            <p:ph type="title"/>
          </p:nvPr>
        </p:nvSpPr>
        <p:spPr/>
        <p:txBody>
          <a:bodyPr/>
          <a:lstStyle/>
          <a:p>
            <a:r>
              <a:rPr lang="en-US" dirty="0"/>
              <a:t>Why do we peer-review work by other researchers?</a:t>
            </a:r>
          </a:p>
        </p:txBody>
      </p:sp>
      <p:graphicFrame>
        <p:nvGraphicFramePr>
          <p:cNvPr id="7" name="Content Placeholder 6">
            <a:extLst>
              <a:ext uri="{FF2B5EF4-FFF2-40B4-BE49-F238E27FC236}">
                <a16:creationId xmlns:a16="http://schemas.microsoft.com/office/drawing/2014/main" id="{D76623F5-9063-224A-8F1B-6C6638791C4B}"/>
              </a:ext>
            </a:extLst>
          </p:cNvPr>
          <p:cNvGraphicFramePr>
            <a:graphicFrameLocks noGrp="1"/>
          </p:cNvGraphicFramePr>
          <p:nvPr>
            <p:ph idx="1"/>
            <p:extLst>
              <p:ext uri="{D42A27DB-BD31-4B8C-83A1-F6EECF244321}">
                <p14:modId xmlns:p14="http://schemas.microsoft.com/office/powerpoint/2010/main" val="1498251217"/>
              </p:ext>
            </p:extLst>
          </p:nvPr>
        </p:nvGraphicFramePr>
        <p:xfrm>
          <a:off x="401781" y="1684704"/>
          <a:ext cx="11524329" cy="4769060"/>
        </p:xfrm>
        <a:graphic>
          <a:graphicData uri="http://schemas.openxmlformats.org/drawingml/2006/table">
            <a:tbl>
              <a:tblPr>
                <a:tableStyleId>{69012ECD-51FC-41F1-AA8D-1B2483CD663E}</a:tableStyleId>
              </a:tblPr>
              <a:tblGrid>
                <a:gridCol w="725695">
                  <a:extLst>
                    <a:ext uri="{9D8B030D-6E8A-4147-A177-3AD203B41FA5}">
                      <a16:colId xmlns:a16="http://schemas.microsoft.com/office/drawing/2014/main" val="3496865526"/>
                    </a:ext>
                  </a:extLst>
                </a:gridCol>
                <a:gridCol w="10798634">
                  <a:extLst>
                    <a:ext uri="{9D8B030D-6E8A-4147-A177-3AD203B41FA5}">
                      <a16:colId xmlns:a16="http://schemas.microsoft.com/office/drawing/2014/main" val="1515070704"/>
                    </a:ext>
                  </a:extLst>
                </a:gridCol>
              </a:tblGrid>
              <a:tr h="160293">
                <a:tc>
                  <a:txBody>
                    <a:bodyPr/>
                    <a:lstStyle/>
                    <a:p>
                      <a:pPr algn="ctr" fontAlgn="b"/>
                      <a:r>
                        <a:rPr lang="en-US" sz="2200" u="none" strike="noStrike" dirty="0">
                          <a:effectLst/>
                        </a:rPr>
                        <a:t>#</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200" u="none" strike="noStrike" dirty="0">
                          <a:effectLst/>
                        </a:rPr>
                        <a:t>Feature</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1158004"/>
                  </a:ext>
                </a:extLst>
              </a:tr>
              <a:tr h="160293">
                <a:tc>
                  <a:txBody>
                    <a:bodyPr/>
                    <a:lstStyle/>
                    <a:p>
                      <a:pPr algn="ctr" fontAlgn="b"/>
                      <a:r>
                        <a:rPr lang="en-US" sz="2200" u="none" strike="noStrike" dirty="0">
                          <a:effectLst/>
                        </a:rPr>
                        <a:t>1</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200" u="none" strike="noStrike" dirty="0">
                          <a:effectLst/>
                        </a:rPr>
                        <a:t>Average amount spent per transaction over a month on all transactions up to this transaction</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3143392"/>
                  </a:ext>
                </a:extLst>
              </a:tr>
              <a:tr h="160293">
                <a:tc>
                  <a:txBody>
                    <a:bodyPr/>
                    <a:lstStyle/>
                    <a:p>
                      <a:pPr algn="ctr" fontAlgn="b"/>
                      <a:r>
                        <a:rPr lang="en-US" sz="2200" u="none" strike="noStrike" dirty="0">
                          <a:effectLst/>
                        </a:rPr>
                        <a:t>2</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200" u="none" strike="noStrike" dirty="0">
                          <a:effectLst/>
                        </a:rPr>
                        <a:t>Average amount spent over the course of 1 week during past 3 months</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6933721"/>
                  </a:ext>
                </a:extLst>
              </a:tr>
              <a:tr h="160293">
                <a:tc>
                  <a:txBody>
                    <a:bodyPr/>
                    <a:lstStyle/>
                    <a:p>
                      <a:pPr algn="ctr" fontAlgn="b"/>
                      <a:r>
                        <a:rPr lang="en-US" sz="2200" u="none" strike="noStrike" dirty="0">
                          <a:effectLst/>
                        </a:rPr>
                        <a:t>3</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200" u="none" strike="noStrike" dirty="0">
                          <a:effectLst/>
                        </a:rPr>
                        <a:t>Average amount spent per day over the past 30 days</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3768093"/>
                  </a:ext>
                </a:extLst>
              </a:tr>
              <a:tr h="160293">
                <a:tc>
                  <a:txBody>
                    <a:bodyPr/>
                    <a:lstStyle/>
                    <a:p>
                      <a:pPr algn="ctr" fontAlgn="b"/>
                      <a:r>
                        <a:rPr lang="en-US" sz="2200" u="none" strike="noStrike" dirty="0">
                          <a:effectLst/>
                        </a:rPr>
                        <a:t>4</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200" u="none" strike="noStrike" dirty="0">
                          <a:effectLst/>
                        </a:rPr>
                        <a:t>Average amount per day spent over a 30 day period on all transactions up to this one on the same merchant type as this transaction</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3707183"/>
                  </a:ext>
                </a:extLst>
              </a:tr>
              <a:tr h="160293">
                <a:tc>
                  <a:txBody>
                    <a:bodyPr/>
                    <a:lstStyle/>
                    <a:p>
                      <a:pPr algn="ctr" fontAlgn="b"/>
                      <a:r>
                        <a:rPr lang="en-US" sz="2200" u="none" strike="noStrike" dirty="0">
                          <a:effectLst/>
                        </a:rPr>
                        <a:t>5</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200" u="none" strike="noStrike" dirty="0">
                          <a:effectLst/>
                        </a:rPr>
                        <a:t>Total number of transactions with same merchant during past 30 days</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4730256"/>
                  </a:ext>
                </a:extLst>
              </a:tr>
              <a:tr h="160293">
                <a:tc>
                  <a:txBody>
                    <a:bodyPr/>
                    <a:lstStyle/>
                    <a:p>
                      <a:pPr algn="ctr" fontAlgn="b"/>
                      <a:r>
                        <a:rPr lang="en-US" sz="2200" u="none" strike="noStrike" dirty="0">
                          <a:effectLst/>
                        </a:rPr>
                        <a:t>6</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200" u="none" strike="noStrike" dirty="0">
                          <a:effectLst/>
                        </a:rPr>
                        <a:t>Average amount spent over the course of 1 week during the past 3 months on same merchant type as this transaction</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211527"/>
                  </a:ext>
                </a:extLst>
              </a:tr>
              <a:tr h="160293">
                <a:tc>
                  <a:txBody>
                    <a:bodyPr/>
                    <a:lstStyle/>
                    <a:p>
                      <a:pPr algn="ctr" fontAlgn="b"/>
                      <a:r>
                        <a:rPr lang="en-US" sz="2200" u="none" strike="noStrike" dirty="0">
                          <a:effectLst/>
                        </a:rPr>
                        <a:t>7</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200" u="none" strike="noStrike" dirty="0">
                          <a:effectLst/>
                        </a:rPr>
                        <a:t>Total amount spent on the same day up to this transaction</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7545116"/>
                  </a:ext>
                </a:extLst>
              </a:tr>
              <a:tr h="160293">
                <a:tc>
                  <a:txBody>
                    <a:bodyPr/>
                    <a:lstStyle/>
                    <a:p>
                      <a:pPr algn="ctr" fontAlgn="b"/>
                      <a:r>
                        <a:rPr lang="en-US" sz="2200" u="none" strike="noStrike" dirty="0">
                          <a:effectLst/>
                        </a:rPr>
                        <a:t>8</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200" u="none" strike="noStrike" dirty="0">
                          <a:effectLst/>
                        </a:rPr>
                        <a:t>Total number of transactions on the same day up to this transaction</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6066461"/>
                  </a:ext>
                </a:extLst>
              </a:tr>
              <a:tr h="160293">
                <a:tc>
                  <a:txBody>
                    <a:bodyPr/>
                    <a:lstStyle/>
                    <a:p>
                      <a:pPr algn="ctr" fontAlgn="b"/>
                      <a:r>
                        <a:rPr lang="en-US" sz="2200" u="none" strike="noStrike" dirty="0">
                          <a:effectLst/>
                        </a:rPr>
                        <a:t>9</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200" u="none" strike="noStrike" dirty="0">
                          <a:effectLst/>
                        </a:rPr>
                        <a:t>Average amount per day spent over a 30 day period on all transactions up to this one on the same merchant as this transaction</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3318749"/>
                  </a:ext>
                </a:extLst>
              </a:tr>
            </a:tbl>
          </a:graphicData>
        </a:graphic>
      </p:graphicFrame>
      <p:sp>
        <p:nvSpPr>
          <p:cNvPr id="3" name="TextBox 2">
            <a:extLst>
              <a:ext uri="{FF2B5EF4-FFF2-40B4-BE49-F238E27FC236}">
                <a16:creationId xmlns:a16="http://schemas.microsoft.com/office/drawing/2014/main" id="{1B1EE938-F344-BA43-83FD-E2106AAE8908}"/>
              </a:ext>
            </a:extLst>
          </p:cNvPr>
          <p:cNvSpPr txBox="1"/>
          <p:nvPr/>
        </p:nvSpPr>
        <p:spPr>
          <a:xfrm>
            <a:off x="401781" y="1067640"/>
            <a:ext cx="11524329" cy="369332"/>
          </a:xfrm>
          <a:prstGeom prst="rect">
            <a:avLst/>
          </a:prstGeom>
          <a:noFill/>
        </p:spPr>
        <p:txBody>
          <a:bodyPr wrap="square" rtlCol="0">
            <a:spAutoFit/>
          </a:bodyPr>
          <a:lstStyle/>
          <a:p>
            <a:pPr algn="r"/>
            <a:r>
              <a:rPr lang="en-US" dirty="0">
                <a:noFill/>
                <a:hlinkClick r:id="rId2"/>
              </a:rPr>
              <a:t>“Data mining for credit card fraud: A comparative study”</a:t>
            </a:r>
            <a:endParaRPr lang="en-US" dirty="0">
              <a:noFill/>
            </a:endParaRPr>
          </a:p>
        </p:txBody>
      </p:sp>
    </p:spTree>
    <p:extLst>
      <p:ext uri="{BB962C8B-B14F-4D97-AF65-F5344CB8AC3E}">
        <p14:creationId xmlns:p14="http://schemas.microsoft.com/office/powerpoint/2010/main" val="1052134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FB77-36C0-9045-9A62-BA7D84C2D319}"/>
              </a:ext>
            </a:extLst>
          </p:cNvPr>
          <p:cNvSpPr>
            <a:spLocks noGrp="1"/>
          </p:cNvSpPr>
          <p:nvPr>
            <p:ph type="title"/>
          </p:nvPr>
        </p:nvSpPr>
        <p:spPr/>
        <p:txBody>
          <a:bodyPr/>
          <a:lstStyle/>
          <a:p>
            <a:r>
              <a:rPr lang="en-US" dirty="0"/>
              <a:t>Why do we peer-review work by other researchers?</a:t>
            </a:r>
          </a:p>
        </p:txBody>
      </p:sp>
      <p:graphicFrame>
        <p:nvGraphicFramePr>
          <p:cNvPr id="7" name="Content Placeholder 6">
            <a:extLst>
              <a:ext uri="{FF2B5EF4-FFF2-40B4-BE49-F238E27FC236}">
                <a16:creationId xmlns:a16="http://schemas.microsoft.com/office/drawing/2014/main" id="{D76623F5-9063-224A-8F1B-6C6638791C4B}"/>
              </a:ext>
            </a:extLst>
          </p:cNvPr>
          <p:cNvGraphicFramePr>
            <a:graphicFrameLocks noGrp="1"/>
          </p:cNvGraphicFramePr>
          <p:nvPr>
            <p:ph idx="1"/>
            <p:extLst>
              <p:ext uri="{D42A27DB-BD31-4B8C-83A1-F6EECF244321}">
                <p14:modId xmlns:p14="http://schemas.microsoft.com/office/powerpoint/2010/main" val="2057164498"/>
              </p:ext>
            </p:extLst>
          </p:nvPr>
        </p:nvGraphicFramePr>
        <p:xfrm>
          <a:off x="401781" y="1535079"/>
          <a:ext cx="11504873" cy="4761546"/>
        </p:xfrm>
        <a:graphic>
          <a:graphicData uri="http://schemas.openxmlformats.org/drawingml/2006/table">
            <a:tbl>
              <a:tblPr>
                <a:tableStyleId>{69012ECD-51FC-41F1-AA8D-1B2483CD663E}</a:tableStyleId>
              </a:tblPr>
              <a:tblGrid>
                <a:gridCol w="724470">
                  <a:extLst>
                    <a:ext uri="{9D8B030D-6E8A-4147-A177-3AD203B41FA5}">
                      <a16:colId xmlns:a16="http://schemas.microsoft.com/office/drawing/2014/main" val="3496865526"/>
                    </a:ext>
                  </a:extLst>
                </a:gridCol>
                <a:gridCol w="10780403">
                  <a:extLst>
                    <a:ext uri="{9D8B030D-6E8A-4147-A177-3AD203B41FA5}">
                      <a16:colId xmlns:a16="http://schemas.microsoft.com/office/drawing/2014/main" val="1515070704"/>
                    </a:ext>
                  </a:extLst>
                </a:gridCol>
              </a:tblGrid>
              <a:tr h="160293">
                <a:tc>
                  <a:txBody>
                    <a:bodyPr/>
                    <a:lstStyle/>
                    <a:p>
                      <a:pPr algn="ctr" fontAlgn="b"/>
                      <a:r>
                        <a:rPr lang="en-US" sz="2200" u="none" strike="noStrike" dirty="0">
                          <a:effectLst/>
                        </a:rPr>
                        <a:t>#</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200" u="none" strike="noStrike" dirty="0">
                          <a:effectLst/>
                        </a:rPr>
                        <a:t>Feature</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1158004"/>
                  </a:ext>
                </a:extLst>
              </a:tr>
              <a:tr h="160293">
                <a:tc>
                  <a:txBody>
                    <a:bodyPr/>
                    <a:lstStyle/>
                    <a:p>
                      <a:pPr algn="ctr" fontAlgn="b"/>
                      <a:r>
                        <a:rPr lang="en-US" sz="2200" u="none" strike="noStrike" dirty="0">
                          <a:effectLst/>
                        </a:rPr>
                        <a:t>9</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200" u="none" strike="noStrike" dirty="0">
                          <a:effectLst/>
                        </a:rPr>
                        <a:t>Average amount per day spent over a 30 day period on all transactions up to this one on the same merchant as this transaction</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4325435"/>
                  </a:ext>
                </a:extLst>
              </a:tr>
              <a:tr h="160293">
                <a:tc>
                  <a:txBody>
                    <a:bodyPr/>
                    <a:lstStyle/>
                    <a:p>
                      <a:pPr algn="ctr" fontAlgn="b"/>
                      <a:r>
                        <a:rPr lang="en-US" sz="2200" u="none" strike="noStrike" dirty="0">
                          <a:effectLst/>
                        </a:rPr>
                        <a:t>10</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200" u="none" strike="noStrike" dirty="0">
                          <a:effectLst/>
                        </a:rPr>
                        <a:t>Total number of transactions with the same merchant during last month</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993367"/>
                  </a:ext>
                </a:extLst>
              </a:tr>
              <a:tr h="160293">
                <a:tc>
                  <a:txBody>
                    <a:bodyPr/>
                    <a:lstStyle/>
                    <a:p>
                      <a:pPr algn="ctr" fontAlgn="b"/>
                      <a:r>
                        <a:rPr lang="en-US" sz="2200" u="none" strike="noStrike" dirty="0">
                          <a:effectLst/>
                        </a:rPr>
                        <a:t>11</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200" u="none" strike="noStrike" dirty="0">
                          <a:effectLst/>
                        </a:rPr>
                        <a:t>Average amount per day spent over a 30 day period on all transactions up to this one on the same currency type as this transaction</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9743998"/>
                  </a:ext>
                </a:extLst>
              </a:tr>
              <a:tr h="160293">
                <a:tc>
                  <a:txBody>
                    <a:bodyPr/>
                    <a:lstStyle/>
                    <a:p>
                      <a:pPr algn="ctr" fontAlgn="b"/>
                      <a:r>
                        <a:rPr lang="en-US" sz="2200" u="none" strike="noStrike" dirty="0">
                          <a:effectLst/>
                        </a:rPr>
                        <a:t>12</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200" u="none" strike="noStrike" dirty="0">
                          <a:effectLst/>
                        </a:rPr>
                        <a:t>Total number of transactions in the same currency during the past 30 days</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5127034"/>
                  </a:ext>
                </a:extLst>
              </a:tr>
              <a:tr h="160293">
                <a:tc>
                  <a:txBody>
                    <a:bodyPr/>
                    <a:lstStyle/>
                    <a:p>
                      <a:pPr algn="ctr" fontAlgn="b"/>
                      <a:r>
                        <a:rPr lang="en-US" sz="2200" u="none" strike="noStrike" dirty="0">
                          <a:effectLst/>
                        </a:rPr>
                        <a:t>13</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200" u="none" strike="noStrike" dirty="0">
                          <a:effectLst/>
                        </a:rPr>
                        <a:t>Average amount spent over a 30 day period on all transactions up to this one on the same country as this transaction</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6082833"/>
                  </a:ext>
                </a:extLst>
              </a:tr>
              <a:tr h="160293">
                <a:tc>
                  <a:txBody>
                    <a:bodyPr/>
                    <a:lstStyle/>
                    <a:p>
                      <a:pPr algn="ctr" fontAlgn="b"/>
                      <a:r>
                        <a:rPr lang="en-US" sz="2200" u="none" strike="noStrike" dirty="0">
                          <a:effectLst/>
                        </a:rPr>
                        <a:t>14</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200" u="none" strike="noStrike" dirty="0">
                          <a:effectLst/>
                        </a:rPr>
                        <a:t>Total number of transactions in the same country during the past 30 days before this transaction</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0422052"/>
                  </a:ext>
                </a:extLst>
              </a:tr>
              <a:tr h="160293">
                <a:tc>
                  <a:txBody>
                    <a:bodyPr/>
                    <a:lstStyle/>
                    <a:p>
                      <a:pPr algn="ctr" fontAlgn="b"/>
                      <a:r>
                        <a:rPr lang="en-US" sz="2200" u="none" strike="noStrike" dirty="0">
                          <a:solidFill>
                            <a:schemeClr val="tx1"/>
                          </a:solidFill>
                          <a:effectLst/>
                        </a:rPr>
                        <a:t>15</a:t>
                      </a:r>
                      <a:endParaRPr lang="en-US" sz="2200" b="0" i="0" u="none" strike="noStrike" dirty="0">
                        <a:solidFill>
                          <a:schemeClr val="tx1"/>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200" u="none" strike="noStrike" dirty="0">
                          <a:effectLst/>
                        </a:rPr>
                        <a:t>Average amount spent over the course of 1 week during the past 3 months on same merchant as this transaction</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6505233"/>
                  </a:ext>
                </a:extLst>
              </a:tr>
              <a:tr h="160293">
                <a:tc>
                  <a:txBody>
                    <a:bodyPr/>
                    <a:lstStyle/>
                    <a:p>
                      <a:pPr algn="ctr" fontAlgn="b"/>
                      <a:r>
                        <a:rPr lang="en-US" sz="2200" b="0" i="0" u="none" strike="noStrike" dirty="0">
                          <a:solidFill>
                            <a:schemeClr val="tx1"/>
                          </a:solidFill>
                          <a:effectLst/>
                          <a:latin typeface="Calibri" panose="020F0502020204030204" pitchFamily="34" charset="0"/>
                        </a:rPr>
                        <a:t>16</a:t>
                      </a: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200" u="none" strike="noStrike" dirty="0">
                          <a:effectLst/>
                        </a:rPr>
                        <a:t>Total number of transactions with the same merchant during the past 3 months</a:t>
                      </a:r>
                      <a:endParaRPr lang="en-US" sz="2200" b="0" i="0" u="none" strike="noStrike" dirty="0">
                        <a:solidFill>
                          <a:srgbClr val="000000"/>
                        </a:solidFill>
                        <a:effectLst/>
                        <a:latin typeface="Calibri" panose="020F0502020204030204" pitchFamily="34" charset="0"/>
                      </a:endParaRPr>
                    </a:p>
                  </a:txBody>
                  <a:tcPr marL="7514" marR="7514" marT="751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7067683"/>
                  </a:ext>
                </a:extLst>
              </a:tr>
            </a:tbl>
          </a:graphicData>
        </a:graphic>
      </p:graphicFrame>
    </p:spTree>
    <p:extLst>
      <p:ext uri="{BB962C8B-B14F-4D97-AF65-F5344CB8AC3E}">
        <p14:creationId xmlns:p14="http://schemas.microsoft.com/office/powerpoint/2010/main" val="3953325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Science Project 16x9</Template>
  <TotalTime>994</TotalTime>
  <Words>931</Words>
  <Application>Microsoft Macintosh PowerPoint</Application>
  <PresentationFormat>Widescreen</PresentationFormat>
  <Paragraphs>122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Helvetica Neue</vt:lpstr>
      <vt:lpstr>Science Project 16x9</vt:lpstr>
      <vt:lpstr>Feature engineering for credit card fraud</vt:lpstr>
      <vt:lpstr>PowerPoint Presentation</vt:lpstr>
      <vt:lpstr>What kind of fraud happening in credit card? </vt:lpstr>
      <vt:lpstr>Strategy to detect fraud -- Aggregation</vt:lpstr>
      <vt:lpstr>A hypothetical example</vt:lpstr>
      <vt:lpstr>Feature engineering through aggregation</vt:lpstr>
      <vt:lpstr>Feature engineering through aggregation </vt:lpstr>
      <vt:lpstr>Why do we peer-review work by other researchers?</vt:lpstr>
      <vt:lpstr>Why do we peer-review work by other researchers?</vt:lpstr>
      <vt:lpstr>PowerPoint Presentation</vt:lpstr>
      <vt:lpstr>PowerPoint Presentation</vt:lpstr>
      <vt:lpstr>Work cited</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Chris Kuo</dc:creator>
  <cp:lastModifiedBy>Chris Kuo</cp:lastModifiedBy>
  <cp:revision>125</cp:revision>
  <dcterms:created xsi:type="dcterms:W3CDTF">2018-03-24T21:31:47Z</dcterms:created>
  <dcterms:modified xsi:type="dcterms:W3CDTF">2018-05-08T00:23:15Z</dcterms:modified>
</cp:coreProperties>
</file>