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8" r:id="rId5"/>
    <p:sldId id="282" r:id="rId6"/>
    <p:sldId id="279" r:id="rId7"/>
    <p:sldId id="283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0" autoAdjust="0"/>
    <p:restoredTop sz="92140" autoAdjust="0"/>
  </p:normalViewPr>
  <p:slideViewPr>
    <p:cSldViewPr snapToGrid="0">
      <p:cViewPr varScale="1">
        <p:scale>
          <a:sx n="77" d="100"/>
          <a:sy n="77" d="100"/>
        </p:scale>
        <p:origin x="864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4/20/18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4/20/18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4/20/18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4/20/18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23458"/>
            <a:ext cx="10972800" cy="1263534"/>
          </a:xfrm>
        </p:spPr>
        <p:txBody>
          <a:bodyPr>
            <a:noAutofit/>
          </a:bodyPr>
          <a:lstStyle/>
          <a:p>
            <a:r>
              <a:rPr lang="en-US" sz="4400" dirty="0"/>
              <a:t>Density-based spatial clustering of applications with noise (DBSCAN)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How is DBSCAN different from K-mean?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819304"/>
          </a:xfrm>
        </p:spPr>
        <p:txBody>
          <a:bodyPr>
            <a:normAutofit/>
          </a:bodyPr>
          <a:lstStyle/>
          <a:p>
            <a:r>
              <a:rPr lang="en-US" dirty="0"/>
              <a:t>DBSCAN can handle clusters of various shapes and sizes. </a:t>
            </a:r>
          </a:p>
          <a:p>
            <a:r>
              <a:rPr lang="en-US" dirty="0"/>
              <a:t>DBSCAN is able to find clusters that K-mean would not be able to find. Unlike K-means, DBSCAN does not require the number of clusters. </a:t>
            </a:r>
          </a:p>
          <a:p>
            <a:r>
              <a:rPr lang="en-US" dirty="0"/>
              <a:t>Since its invention by Martin Ester, Hans-Peter </a:t>
            </a:r>
            <a:r>
              <a:rPr lang="en-US" dirty="0" err="1"/>
              <a:t>Kriegel</a:t>
            </a:r>
            <a:r>
              <a:rPr lang="en-US" dirty="0"/>
              <a:t>, </a:t>
            </a:r>
            <a:r>
              <a:rPr lang="en-US" dirty="0" err="1"/>
              <a:t>Jörg</a:t>
            </a:r>
            <a:r>
              <a:rPr lang="en-US" dirty="0"/>
              <a:t> Sander and </a:t>
            </a:r>
            <a:r>
              <a:rPr lang="en-US" dirty="0" err="1"/>
              <a:t>Xiaowei</a:t>
            </a:r>
            <a:r>
              <a:rPr lang="en-US" dirty="0"/>
              <a:t> Xu in 1996, it has been gaining increasing popularity. 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- a density-based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604269" cy="4666845"/>
          </a:xfrm>
        </p:spPr>
        <p:txBody>
          <a:bodyPr>
            <a:normAutofit/>
          </a:bodyPr>
          <a:lstStyle/>
          <a:p>
            <a:r>
              <a:rPr lang="en-US" dirty="0"/>
              <a:t>Given a set of points in some space, it groups together points that are closely packed together (points with many nearby neighbors), marking as outliers points that lie alone in low-density regions (whose nearest neighbors are too far away). </a:t>
            </a:r>
          </a:p>
          <a:p>
            <a:r>
              <a:rPr lang="en-US" dirty="0"/>
              <a:t>The figure below illustrates the idea. It groups together points in high-density (the colored dots) and marks as outliers (the white dots) for those that lie alone in low-density regions.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738FFF-5927-1E41-8CD4-D8CF669E43C5}"/>
              </a:ext>
            </a:extLst>
          </p:cNvPr>
          <p:cNvGrpSpPr/>
          <p:nvPr/>
        </p:nvGrpSpPr>
        <p:grpSpPr>
          <a:xfrm>
            <a:off x="3551126" y="4112591"/>
            <a:ext cx="4426488" cy="2367771"/>
            <a:chOff x="3551126" y="4112591"/>
            <a:chExt cx="4426488" cy="236777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5ADE59-158F-4841-B0B0-CA806FCBABB0}"/>
                </a:ext>
              </a:extLst>
            </p:cNvPr>
            <p:cNvSpPr/>
            <p:nvPr/>
          </p:nvSpPr>
          <p:spPr>
            <a:xfrm>
              <a:off x="7619654" y="459139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9A79F6-7824-7A44-B82D-F6D82B325141}"/>
                </a:ext>
              </a:extLst>
            </p:cNvPr>
            <p:cNvSpPr/>
            <p:nvPr/>
          </p:nvSpPr>
          <p:spPr>
            <a:xfrm>
              <a:off x="7111076" y="454564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3632B6-F3A0-CA4C-9858-A9258DDB0A3D}"/>
                </a:ext>
              </a:extLst>
            </p:cNvPr>
            <p:cNvSpPr/>
            <p:nvPr/>
          </p:nvSpPr>
          <p:spPr>
            <a:xfrm>
              <a:off x="7432501" y="4142739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F5966-7E89-634C-B67E-5A4E41D52524}"/>
                </a:ext>
              </a:extLst>
            </p:cNvPr>
            <p:cNvSpPr/>
            <p:nvPr/>
          </p:nvSpPr>
          <p:spPr>
            <a:xfrm>
              <a:off x="7246850" y="4303221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A050BC-ED70-A146-9BB8-561EE0FF7D40}"/>
                </a:ext>
              </a:extLst>
            </p:cNvPr>
            <p:cNvSpPr/>
            <p:nvPr/>
          </p:nvSpPr>
          <p:spPr>
            <a:xfrm>
              <a:off x="7365365" y="4594167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4BCE8B-B8B3-FD4F-B581-2ED3A7548C4F}"/>
                </a:ext>
              </a:extLst>
            </p:cNvPr>
            <p:cNvSpPr/>
            <p:nvPr/>
          </p:nvSpPr>
          <p:spPr>
            <a:xfrm>
              <a:off x="7507316" y="434478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C816F2-DA2B-834B-9707-B02491D32342}"/>
                </a:ext>
              </a:extLst>
            </p:cNvPr>
            <p:cNvSpPr/>
            <p:nvPr/>
          </p:nvSpPr>
          <p:spPr>
            <a:xfrm>
              <a:off x="7734531" y="427551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85768C-324E-3441-9081-71E9CC4A3CA2}"/>
                </a:ext>
              </a:extLst>
            </p:cNvPr>
            <p:cNvSpPr/>
            <p:nvPr/>
          </p:nvSpPr>
          <p:spPr>
            <a:xfrm>
              <a:off x="7183120" y="485746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5C4FB0-70BD-314C-9336-0749705E18FB}"/>
                </a:ext>
              </a:extLst>
            </p:cNvPr>
            <p:cNvSpPr/>
            <p:nvPr/>
          </p:nvSpPr>
          <p:spPr>
            <a:xfrm>
              <a:off x="7483879" y="4994764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68E627-9748-314C-BEA6-034466477E77}"/>
                </a:ext>
              </a:extLst>
            </p:cNvPr>
            <p:cNvSpPr/>
            <p:nvPr/>
          </p:nvSpPr>
          <p:spPr>
            <a:xfrm>
              <a:off x="7349374" y="5162144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F4366-C7D2-A244-99DD-DD67E7A65726}"/>
                </a:ext>
              </a:extLst>
            </p:cNvPr>
            <p:cNvSpPr/>
            <p:nvPr/>
          </p:nvSpPr>
          <p:spPr>
            <a:xfrm>
              <a:off x="7365365" y="546706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50400D-1C50-8B4E-B50F-157B1659E42E}"/>
                </a:ext>
              </a:extLst>
            </p:cNvPr>
            <p:cNvSpPr/>
            <p:nvPr/>
          </p:nvSpPr>
          <p:spPr>
            <a:xfrm>
              <a:off x="7171399" y="5616633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3D6893-C457-3743-8A3A-35101252A1DE}"/>
                </a:ext>
              </a:extLst>
            </p:cNvPr>
            <p:cNvSpPr/>
            <p:nvPr/>
          </p:nvSpPr>
          <p:spPr>
            <a:xfrm>
              <a:off x="7095947" y="5433753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8AF52A-66CC-4B4D-9616-797CEC9D7100}"/>
                </a:ext>
              </a:extLst>
            </p:cNvPr>
            <p:cNvSpPr/>
            <p:nvPr/>
          </p:nvSpPr>
          <p:spPr>
            <a:xfrm>
              <a:off x="6861920" y="553350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BF04BC-BE77-DD48-BF54-941ACFE4C9E2}"/>
                </a:ext>
              </a:extLst>
            </p:cNvPr>
            <p:cNvSpPr/>
            <p:nvPr/>
          </p:nvSpPr>
          <p:spPr>
            <a:xfrm>
              <a:off x="7095947" y="5160729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7FFF4C-4992-E44A-A613-45E1B1513385}"/>
                </a:ext>
              </a:extLst>
            </p:cNvPr>
            <p:cNvSpPr/>
            <p:nvPr/>
          </p:nvSpPr>
          <p:spPr>
            <a:xfrm>
              <a:off x="7014320" y="568590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3DD90E-A53E-4D42-8822-08ED4A912740}"/>
                </a:ext>
              </a:extLst>
            </p:cNvPr>
            <p:cNvSpPr/>
            <p:nvPr/>
          </p:nvSpPr>
          <p:spPr>
            <a:xfrm>
              <a:off x="6742768" y="5699760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060DFE-5DAC-DB4E-8762-D1D2FE8D7D1B}"/>
                </a:ext>
              </a:extLst>
            </p:cNvPr>
            <p:cNvSpPr/>
            <p:nvPr/>
          </p:nvSpPr>
          <p:spPr>
            <a:xfrm>
              <a:off x="6588891" y="546706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CD9840-8005-DE47-AD0D-CFA7094B4D6F}"/>
                </a:ext>
              </a:extLst>
            </p:cNvPr>
            <p:cNvSpPr/>
            <p:nvPr/>
          </p:nvSpPr>
          <p:spPr>
            <a:xfrm>
              <a:off x="6416231" y="5633317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075A3-88B1-9B43-A738-4F147A47BBDD}"/>
                </a:ext>
              </a:extLst>
            </p:cNvPr>
            <p:cNvSpPr/>
            <p:nvPr/>
          </p:nvSpPr>
          <p:spPr>
            <a:xfrm>
              <a:off x="6357001" y="4757650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BB3FFD-ED88-BB41-A4E9-6C92CB753765}"/>
                </a:ext>
              </a:extLst>
            </p:cNvPr>
            <p:cNvSpPr/>
            <p:nvPr/>
          </p:nvSpPr>
          <p:spPr>
            <a:xfrm>
              <a:off x="6177526" y="4591395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AF5A1B-1B46-834A-8B85-0C767A13277B}"/>
                </a:ext>
              </a:extLst>
            </p:cNvPr>
            <p:cNvSpPr/>
            <p:nvPr/>
          </p:nvSpPr>
          <p:spPr>
            <a:xfrm>
              <a:off x="6467960" y="4559617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EF5B51-59A8-1048-8DFE-747F710D21DF}"/>
                </a:ext>
              </a:extLst>
            </p:cNvPr>
            <p:cNvSpPr/>
            <p:nvPr/>
          </p:nvSpPr>
          <p:spPr>
            <a:xfrm>
              <a:off x="5762319" y="5692801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8DDA2F-D41D-3D4A-968B-7098F97EA042}"/>
                </a:ext>
              </a:extLst>
            </p:cNvPr>
            <p:cNvSpPr/>
            <p:nvPr/>
          </p:nvSpPr>
          <p:spPr>
            <a:xfrm>
              <a:off x="6380209" y="6072534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639BE4B-D4FB-2A45-A9A6-7524956AEF07}"/>
                </a:ext>
              </a:extLst>
            </p:cNvPr>
            <p:cNvSpPr/>
            <p:nvPr/>
          </p:nvSpPr>
          <p:spPr>
            <a:xfrm>
              <a:off x="6431815" y="6314107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46A364-5302-B743-AB3F-B763BD6B84D1}"/>
                </a:ext>
              </a:extLst>
            </p:cNvPr>
            <p:cNvSpPr/>
            <p:nvPr/>
          </p:nvSpPr>
          <p:spPr>
            <a:xfrm>
              <a:off x="6207372" y="6187440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A0201A-327C-5F4D-BDA6-51B4EDE16640}"/>
                </a:ext>
              </a:extLst>
            </p:cNvPr>
            <p:cNvSpPr/>
            <p:nvPr/>
          </p:nvSpPr>
          <p:spPr>
            <a:xfrm>
              <a:off x="5659356" y="5467062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2E4C11-6D99-9342-ADC6-9348C9B4B5A9}"/>
                </a:ext>
              </a:extLst>
            </p:cNvPr>
            <p:cNvSpPr/>
            <p:nvPr/>
          </p:nvSpPr>
          <p:spPr>
            <a:xfrm>
              <a:off x="6141504" y="4910337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E1A87A-95F8-9D45-9155-A9EA93920360}"/>
                </a:ext>
              </a:extLst>
            </p:cNvPr>
            <p:cNvSpPr/>
            <p:nvPr/>
          </p:nvSpPr>
          <p:spPr>
            <a:xfrm>
              <a:off x="5976952" y="4781289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14B74E-2692-B64B-A656-C153B2FF71F9}"/>
                </a:ext>
              </a:extLst>
            </p:cNvPr>
            <p:cNvSpPr/>
            <p:nvPr/>
          </p:nvSpPr>
          <p:spPr>
            <a:xfrm>
              <a:off x="5900430" y="5014046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DE31E6-7402-434C-8DA4-93D633999AD7}"/>
                </a:ext>
              </a:extLst>
            </p:cNvPr>
            <p:cNvSpPr/>
            <p:nvPr/>
          </p:nvSpPr>
          <p:spPr>
            <a:xfrm>
              <a:off x="6066689" y="5267498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74F2281-5699-6046-A42F-47F1F7229A46}"/>
                </a:ext>
              </a:extLst>
            </p:cNvPr>
            <p:cNvSpPr/>
            <p:nvPr/>
          </p:nvSpPr>
          <p:spPr>
            <a:xfrm>
              <a:off x="5776492" y="5298095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5C5659-BB19-CC43-B256-DCB597155AA0}"/>
                </a:ext>
              </a:extLst>
            </p:cNvPr>
            <p:cNvSpPr/>
            <p:nvPr/>
          </p:nvSpPr>
          <p:spPr>
            <a:xfrm>
              <a:off x="5659356" y="5154771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D6C183-D0AF-8547-BD0A-2A27D6BA25C2}"/>
                </a:ext>
              </a:extLst>
            </p:cNvPr>
            <p:cNvSpPr/>
            <p:nvPr/>
          </p:nvSpPr>
          <p:spPr>
            <a:xfrm>
              <a:off x="5960327" y="5487841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2B919D-4EC6-C744-A382-DC69FA370D4F}"/>
                </a:ext>
              </a:extLst>
            </p:cNvPr>
            <p:cNvSpPr/>
            <p:nvPr/>
          </p:nvSpPr>
          <p:spPr>
            <a:xfrm>
              <a:off x="5944769" y="5708184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709420-EBE6-DD45-A195-2DD0A171DCA1}"/>
                </a:ext>
              </a:extLst>
            </p:cNvPr>
            <p:cNvSpPr/>
            <p:nvPr/>
          </p:nvSpPr>
          <p:spPr>
            <a:xfrm>
              <a:off x="6066688" y="5947812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632296-8FE6-7142-B59F-C3B6C6750339}"/>
                </a:ext>
              </a:extLst>
            </p:cNvPr>
            <p:cNvSpPr/>
            <p:nvPr/>
          </p:nvSpPr>
          <p:spPr>
            <a:xfrm>
              <a:off x="4565906" y="5079016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E237614-1DD0-2E46-9BFC-90E19D9B0A63}"/>
                </a:ext>
              </a:extLst>
            </p:cNvPr>
            <p:cNvSpPr/>
            <p:nvPr/>
          </p:nvSpPr>
          <p:spPr>
            <a:xfrm>
              <a:off x="4775807" y="4847971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4EBD06B-6447-DE46-B598-B3A5B84B6BD5}"/>
                </a:ext>
              </a:extLst>
            </p:cNvPr>
            <p:cNvSpPr/>
            <p:nvPr/>
          </p:nvSpPr>
          <p:spPr>
            <a:xfrm>
              <a:off x="4829917" y="4629694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B9540F1-FC76-7241-8765-C60E5A7CAC3E}"/>
                </a:ext>
              </a:extLst>
            </p:cNvPr>
            <p:cNvSpPr/>
            <p:nvPr/>
          </p:nvSpPr>
          <p:spPr>
            <a:xfrm>
              <a:off x="5080535" y="4847971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6F6E8E-1409-D349-B503-43E468C9F38B}"/>
                </a:ext>
              </a:extLst>
            </p:cNvPr>
            <p:cNvSpPr/>
            <p:nvPr/>
          </p:nvSpPr>
          <p:spPr>
            <a:xfrm>
              <a:off x="5338495" y="4857462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5BB065-0152-9F42-869E-925B0B658DF4}"/>
                </a:ext>
              </a:extLst>
            </p:cNvPr>
            <p:cNvSpPr/>
            <p:nvPr/>
          </p:nvSpPr>
          <p:spPr>
            <a:xfrm>
              <a:off x="5188866" y="4642744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483D438-EE48-824B-BB9A-8C2940C8E050}"/>
                </a:ext>
              </a:extLst>
            </p:cNvPr>
            <p:cNvSpPr/>
            <p:nvPr/>
          </p:nvSpPr>
          <p:spPr>
            <a:xfrm>
              <a:off x="4930906" y="5133858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92E07A-437C-DB4A-B272-A622FCB79960}"/>
                </a:ext>
              </a:extLst>
            </p:cNvPr>
            <p:cNvSpPr/>
            <p:nvPr/>
          </p:nvSpPr>
          <p:spPr>
            <a:xfrm>
              <a:off x="4720952" y="5315408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70A827E-730B-554A-BCE2-41B161A48EC5}"/>
                </a:ext>
              </a:extLst>
            </p:cNvPr>
            <p:cNvSpPr/>
            <p:nvPr/>
          </p:nvSpPr>
          <p:spPr>
            <a:xfrm>
              <a:off x="4464024" y="5467062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E116698-AC1D-0A45-9125-1DC9FC7C18B8}"/>
                </a:ext>
              </a:extLst>
            </p:cNvPr>
            <p:cNvSpPr/>
            <p:nvPr/>
          </p:nvSpPr>
          <p:spPr>
            <a:xfrm>
              <a:off x="4232485" y="4988516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0060AC9-6365-5E4E-84CA-E7783FB58847}"/>
                </a:ext>
              </a:extLst>
            </p:cNvPr>
            <p:cNvSpPr/>
            <p:nvPr/>
          </p:nvSpPr>
          <p:spPr>
            <a:xfrm>
              <a:off x="4302025" y="5245271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7B944E-41C6-7043-96C5-9DE1A72D0E3D}"/>
                </a:ext>
              </a:extLst>
            </p:cNvPr>
            <p:cNvSpPr/>
            <p:nvPr/>
          </p:nvSpPr>
          <p:spPr>
            <a:xfrm>
              <a:off x="3924564" y="5071643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9561F78-F575-5246-9A58-95A235575501}"/>
                </a:ext>
              </a:extLst>
            </p:cNvPr>
            <p:cNvSpPr/>
            <p:nvPr/>
          </p:nvSpPr>
          <p:spPr>
            <a:xfrm>
              <a:off x="3551126" y="5162143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0866610-8945-9B41-9A4F-1294245B7A64}"/>
                </a:ext>
              </a:extLst>
            </p:cNvPr>
            <p:cNvSpPr/>
            <p:nvPr/>
          </p:nvSpPr>
          <p:spPr>
            <a:xfrm>
              <a:off x="3723035" y="5267498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7CDE51-4AD6-194E-B7A3-84B6627B284B}"/>
                </a:ext>
              </a:extLst>
            </p:cNvPr>
            <p:cNvSpPr/>
            <p:nvPr/>
          </p:nvSpPr>
          <p:spPr>
            <a:xfrm>
              <a:off x="5654009" y="4445085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A9EF52-334B-6944-9CDD-D9B10C44962D}"/>
                </a:ext>
              </a:extLst>
            </p:cNvPr>
            <p:cNvSpPr/>
            <p:nvPr/>
          </p:nvSpPr>
          <p:spPr>
            <a:xfrm>
              <a:off x="4120736" y="5955698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92B6923-AC32-8047-88FC-666CD6B819AA}"/>
                </a:ext>
              </a:extLst>
            </p:cNvPr>
            <p:cNvSpPr/>
            <p:nvPr/>
          </p:nvSpPr>
          <p:spPr>
            <a:xfrm>
              <a:off x="7827985" y="5830781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A9DE31-E702-A948-BF56-09FC5ABA0B74}"/>
                </a:ext>
              </a:extLst>
            </p:cNvPr>
            <p:cNvSpPr/>
            <p:nvPr/>
          </p:nvSpPr>
          <p:spPr>
            <a:xfrm>
              <a:off x="3877139" y="4112591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AF38FA9-79FE-0049-807C-CF9AF56B23A1}"/>
                </a:ext>
              </a:extLst>
            </p:cNvPr>
            <p:cNvSpPr/>
            <p:nvPr/>
          </p:nvSpPr>
          <p:spPr>
            <a:xfrm>
              <a:off x="5230164" y="5915627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5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How does DBSCAN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9449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have two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5577840" cy="46659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dirty="0"/>
              <a:t>ϵ-</a:t>
            </a:r>
            <a:r>
              <a:rPr lang="en-US" dirty="0"/>
              <a:t>Neighborhood: all points with a radius of </a:t>
            </a:r>
            <a:r>
              <a:rPr lang="el-GR" dirty="0"/>
              <a:t>ϵ </a:t>
            </a:r>
            <a:r>
              <a:rPr lang="en-US" dirty="0"/>
              <a:t>from point q. If a point has many points in its </a:t>
            </a:r>
            <a:r>
              <a:rPr lang="el-GR" dirty="0"/>
              <a:t>ϵ-</a:t>
            </a:r>
            <a:r>
              <a:rPr lang="en-US" dirty="0"/>
              <a:t>radius, the density in that radius is high. Thus the name </a:t>
            </a:r>
            <a:r>
              <a:rPr lang="en-US" i="1" dirty="0"/>
              <a:t>density-based</a:t>
            </a:r>
            <a:r>
              <a:rPr lang="en-US" dirty="0"/>
              <a:t> comes from.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8A8B-D4A2-EC40-A7A0-C97F0F24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98" b="14498"/>
          <a:stretch/>
        </p:blipFill>
        <p:spPr>
          <a:xfrm>
            <a:off x="7102206" y="1714500"/>
            <a:ext cx="4287154" cy="48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have two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4358640" cy="47733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p: minimum number of points in the given neighborhood. Each point can be a </a:t>
            </a:r>
            <a:r>
              <a:rPr lang="en-US" i="1" dirty="0"/>
              <a:t>core</a:t>
            </a:r>
            <a:r>
              <a:rPr lang="en-US" dirty="0"/>
              <a:t> point if it its density is high, or a </a:t>
            </a:r>
            <a:r>
              <a:rPr lang="en-US" i="1" dirty="0"/>
              <a:t>border</a:t>
            </a:r>
            <a:r>
              <a:rPr lang="en-US" dirty="0"/>
              <a:t> point if its density is low but still in the neighborhood of a core point, or a noise point that is not a core nor a border point.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8A8B-D4A2-EC40-A7A0-C97F0F24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0"/>
          <a:stretch/>
        </p:blipFill>
        <p:spPr>
          <a:xfrm>
            <a:off x="5730240" y="1924049"/>
            <a:ext cx="6102296" cy="42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directions - density-reachable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1"/>
            <a:ext cx="10454640" cy="866140"/>
          </a:xfrm>
        </p:spPr>
        <p:txBody>
          <a:bodyPr>
            <a:normAutofit/>
          </a:bodyPr>
          <a:lstStyle/>
          <a:p>
            <a:r>
              <a:rPr lang="en-US" dirty="0"/>
              <a:t>DBSCAN can cluster points by reaching out in any direction as long as a another point p is in q's </a:t>
            </a:r>
            <a:r>
              <a:rPr lang="el-GR" dirty="0"/>
              <a:t>ϵ-</a:t>
            </a:r>
            <a:r>
              <a:rPr lang="en-US" dirty="0"/>
              <a:t>neighborhood or </a:t>
            </a:r>
            <a:r>
              <a:rPr lang="en-US" i="1" dirty="0"/>
              <a:t>directly density-reachable</a:t>
            </a:r>
            <a:r>
              <a:rPr lang="en-US" dirty="0"/>
              <a:t> from q.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5BEA6-C36A-674E-9073-01F6A3E7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2781171"/>
            <a:ext cx="5279390" cy="38191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E4CFE-C56A-8045-8448-52800F0CB100}"/>
              </a:ext>
            </a:extLst>
          </p:cNvPr>
          <p:cNvSpPr txBox="1">
            <a:spLocks/>
          </p:cNvSpPr>
          <p:nvPr/>
        </p:nvSpPr>
        <p:spPr>
          <a:xfrm>
            <a:off x="1107440" y="2783840"/>
            <a:ext cx="4826000" cy="38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p1 is directly density-reachable from q, p2 is directly density-reachable from p1, and so on until all q,p1,p2,p are clustered together. Thus it can develop clusters of arbitrary shape in spatial databases with noise.</a:t>
            </a:r>
          </a:p>
          <a:p>
            <a:r>
              <a:rPr lang="en-US"/>
              <a:t>This </a:t>
            </a:r>
            <a:r>
              <a:rPr lang="en-US">
                <a:hlinkClick r:id="rId3"/>
              </a:rPr>
              <a:t>site</a:t>
            </a:r>
            <a:r>
              <a:rPr lang="en-US"/>
              <a:t> has nice visualization.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482</TotalTime>
  <Words>263</Words>
  <Application>Microsoft Macintosh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Science Project 16x9</vt:lpstr>
      <vt:lpstr>Density-based spatial clustering of applications with noise (DBSCAN)</vt:lpstr>
      <vt:lpstr>How is DBSCAN different from K-mean?</vt:lpstr>
      <vt:lpstr>Introduction</vt:lpstr>
      <vt:lpstr>DBSCAN - a density-based clustering algorithm</vt:lpstr>
      <vt:lpstr>How does DBSCAN work?</vt:lpstr>
      <vt:lpstr>The algorithm have two measures</vt:lpstr>
      <vt:lpstr>The algorithm have two measures</vt:lpstr>
      <vt:lpstr>Any directions - density-reachable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70</cp:revision>
  <dcterms:created xsi:type="dcterms:W3CDTF">2018-03-24T21:31:47Z</dcterms:created>
  <dcterms:modified xsi:type="dcterms:W3CDTF">2018-04-20T16:54:31Z</dcterms:modified>
</cp:coreProperties>
</file>