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68" r:id="rId5"/>
    <p:sldId id="267" r:id="rId6"/>
    <p:sldId id="289" r:id="rId7"/>
    <p:sldId id="290" r:id="rId8"/>
    <p:sldId id="291" r:id="rId9"/>
    <p:sldId id="271" r:id="rId10"/>
    <p:sldId id="278" r:id="rId11"/>
    <p:sldId id="281" r:id="rId12"/>
    <p:sldId id="282" r:id="rId13"/>
    <p:sldId id="283" r:id="rId14"/>
    <p:sldId id="284" r:id="rId15"/>
    <p:sldId id="285" r:id="rId16"/>
    <p:sldId id="286" r:id="rId17"/>
    <p:sldId id="279" r:id="rId18"/>
    <p:sldId id="287"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2" autoAdjust="0"/>
    <p:restoredTop sz="92140" autoAdjust="0"/>
  </p:normalViewPr>
  <p:slideViewPr>
    <p:cSldViewPr snapToGrid="0">
      <p:cViewPr varScale="1">
        <p:scale>
          <a:sx n="77" d="100"/>
          <a:sy n="77" d="100"/>
        </p:scale>
        <p:origin x="952" y="18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1" Type="http://schemas.openxmlformats.org/officeDocument/2006/relationships/hyperlink" Target="http://localhost:8889/notebooks/My_documents_all/FraudDetection_github/05_Sampling_techniques_for_extremely_imbalanced_data.ipynb#(3)-ADASYN:-Adaptive-Synthetic-Sampling"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localhost:8889/notebooks/My_documents_all/FraudDetection_github/05_Sampling_techniques_for_extremely_imbalanced_data.ipynb#(3)-ADASYN:-Adaptive-Synthetic-Samplin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05EF48-D842-FF45-BF23-812724588CEE}"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07AF975D-21BE-F946-A49E-258E8BB5ADB6}">
      <dgm:prSet phldrT="[Text]"/>
      <dgm:spPr/>
      <dgm:t>
        <a:bodyPr/>
        <a:lstStyle/>
        <a:p>
          <a:pPr algn="l"/>
          <a:r>
            <a:rPr lang="en-US" dirty="0"/>
            <a:t>Under-sampling</a:t>
          </a:r>
        </a:p>
      </dgm:t>
    </dgm:pt>
    <dgm:pt modelId="{8E511EE4-364D-9243-8644-763099F3B738}" type="parTrans" cxnId="{81DC4727-EA32-E248-B796-35B00D4A1074}">
      <dgm:prSet/>
      <dgm:spPr/>
      <dgm:t>
        <a:bodyPr/>
        <a:lstStyle/>
        <a:p>
          <a:endParaRPr lang="en-US"/>
        </a:p>
      </dgm:t>
    </dgm:pt>
    <dgm:pt modelId="{FB5C8F27-45E7-1B41-ACC8-E22967BF283D}" type="sibTrans" cxnId="{81DC4727-EA32-E248-B796-35B00D4A1074}">
      <dgm:prSet/>
      <dgm:spPr/>
      <dgm:t>
        <a:bodyPr/>
        <a:lstStyle/>
        <a:p>
          <a:endParaRPr lang="en-US"/>
        </a:p>
      </dgm:t>
    </dgm:pt>
    <dgm:pt modelId="{14D721D4-79C5-7042-A22F-F9BED56BBD0C}">
      <dgm:prSet phldrT="[Text]" custT="1"/>
      <dgm:spPr/>
      <dgm:t>
        <a:bodyPr/>
        <a:lstStyle/>
        <a:p>
          <a:pPr algn="l"/>
          <a:r>
            <a:rPr lang="en-US" sz="2400" dirty="0"/>
            <a:t>Random sample</a:t>
          </a:r>
        </a:p>
      </dgm:t>
    </dgm:pt>
    <dgm:pt modelId="{BB8A0C07-CB16-8141-8D47-F117AA3EE0F3}" type="parTrans" cxnId="{57F4A43A-2615-9E4B-91C5-6F098E7FA3B7}">
      <dgm:prSet/>
      <dgm:spPr/>
      <dgm:t>
        <a:bodyPr/>
        <a:lstStyle/>
        <a:p>
          <a:endParaRPr lang="en-US"/>
        </a:p>
      </dgm:t>
    </dgm:pt>
    <dgm:pt modelId="{A7FD9F54-DCCB-B447-B497-9AB84A947A40}" type="sibTrans" cxnId="{57F4A43A-2615-9E4B-91C5-6F098E7FA3B7}">
      <dgm:prSet/>
      <dgm:spPr/>
      <dgm:t>
        <a:bodyPr/>
        <a:lstStyle/>
        <a:p>
          <a:endParaRPr lang="en-US"/>
        </a:p>
      </dgm:t>
    </dgm:pt>
    <dgm:pt modelId="{1904B424-DBD8-1040-A7C6-47F6357E05F1}">
      <dgm:prSet phldrT="[Text]" custT="1"/>
      <dgm:spPr/>
      <dgm:t>
        <a:bodyPr/>
        <a:lstStyle/>
        <a:p>
          <a:pPr algn="l"/>
          <a:r>
            <a:rPr lang="en-US" sz="2400" dirty="0"/>
            <a:t> Near Miss</a:t>
          </a:r>
        </a:p>
      </dgm:t>
    </dgm:pt>
    <dgm:pt modelId="{F628FF92-AA7E-8D4A-B8DC-BE3936997EA1}" type="parTrans" cxnId="{C0CEDBA4-765C-2644-B759-D35C010F8169}">
      <dgm:prSet/>
      <dgm:spPr/>
      <dgm:t>
        <a:bodyPr/>
        <a:lstStyle/>
        <a:p>
          <a:endParaRPr lang="en-US"/>
        </a:p>
      </dgm:t>
    </dgm:pt>
    <dgm:pt modelId="{1F0236EB-995E-7C47-B8D3-4A3751A5AD4A}" type="sibTrans" cxnId="{C0CEDBA4-765C-2644-B759-D35C010F8169}">
      <dgm:prSet/>
      <dgm:spPr/>
      <dgm:t>
        <a:bodyPr/>
        <a:lstStyle/>
        <a:p>
          <a:endParaRPr lang="en-US"/>
        </a:p>
      </dgm:t>
    </dgm:pt>
    <dgm:pt modelId="{B2526F47-73FA-304F-BF44-5C9E8C8E4F2B}">
      <dgm:prSet phldrT="[Text]"/>
      <dgm:spPr/>
      <dgm:t>
        <a:bodyPr/>
        <a:lstStyle/>
        <a:p>
          <a:pPr algn="l"/>
          <a:r>
            <a:rPr lang="en-US" dirty="0"/>
            <a:t>Over-sampling</a:t>
          </a:r>
        </a:p>
      </dgm:t>
    </dgm:pt>
    <dgm:pt modelId="{2A6CF355-9E95-2343-9B8E-B37347754B3D}" type="parTrans" cxnId="{42ACF2DE-378E-494C-8C9B-D02D2D0F311A}">
      <dgm:prSet/>
      <dgm:spPr/>
      <dgm:t>
        <a:bodyPr/>
        <a:lstStyle/>
        <a:p>
          <a:endParaRPr lang="en-US"/>
        </a:p>
      </dgm:t>
    </dgm:pt>
    <dgm:pt modelId="{B9E65140-DD02-F64E-80BC-DFD41F686D98}" type="sibTrans" cxnId="{42ACF2DE-378E-494C-8C9B-D02D2D0F311A}">
      <dgm:prSet/>
      <dgm:spPr/>
      <dgm:t>
        <a:bodyPr/>
        <a:lstStyle/>
        <a:p>
          <a:endParaRPr lang="en-US"/>
        </a:p>
      </dgm:t>
    </dgm:pt>
    <dgm:pt modelId="{A55C4F95-265B-FC48-9648-CCA6DE46E9DA}">
      <dgm:prSet phldrT="[Text]" custT="1"/>
      <dgm:spPr/>
      <dgm:t>
        <a:bodyPr/>
        <a:lstStyle/>
        <a:p>
          <a:pPr algn="l"/>
          <a:r>
            <a:rPr lang="en-US" sz="2400" dirty="0"/>
            <a:t>Random sample</a:t>
          </a:r>
        </a:p>
      </dgm:t>
    </dgm:pt>
    <dgm:pt modelId="{9D36AA60-BDAE-3A4A-90A9-C40D6CCD809C}" type="parTrans" cxnId="{74F0A179-B363-C34A-A9ED-2CA019CB37EE}">
      <dgm:prSet/>
      <dgm:spPr/>
      <dgm:t>
        <a:bodyPr/>
        <a:lstStyle/>
        <a:p>
          <a:endParaRPr lang="en-US"/>
        </a:p>
      </dgm:t>
    </dgm:pt>
    <dgm:pt modelId="{6CEB117F-FCCE-E440-80EE-571F54F25E67}" type="sibTrans" cxnId="{74F0A179-B363-C34A-A9ED-2CA019CB37EE}">
      <dgm:prSet/>
      <dgm:spPr/>
      <dgm:t>
        <a:bodyPr/>
        <a:lstStyle/>
        <a:p>
          <a:endParaRPr lang="en-US"/>
        </a:p>
      </dgm:t>
    </dgm:pt>
    <dgm:pt modelId="{59DA723E-491D-564D-AFFF-49EB1F240F82}">
      <dgm:prSet phldrT="[Text]" custT="1"/>
      <dgm:spPr/>
      <dgm:t>
        <a:bodyPr/>
        <a:lstStyle/>
        <a:p>
          <a:pPr algn="l"/>
          <a:r>
            <a:rPr lang="en-US" sz="2400" dirty="0"/>
            <a:t>Synthetic Minority Oversampling Technique (SMOTE)</a:t>
          </a:r>
        </a:p>
      </dgm:t>
    </dgm:pt>
    <dgm:pt modelId="{8CBF4B83-6B7A-304E-B0D3-B0AB9FD70571}" type="parTrans" cxnId="{53F896AC-CFBC-BC44-8CD4-0B2AFDD09157}">
      <dgm:prSet/>
      <dgm:spPr/>
      <dgm:t>
        <a:bodyPr/>
        <a:lstStyle/>
        <a:p>
          <a:endParaRPr lang="en-US"/>
        </a:p>
      </dgm:t>
    </dgm:pt>
    <dgm:pt modelId="{225A17CA-6CA5-1447-AB2C-B5EFF5AD0558}" type="sibTrans" cxnId="{53F896AC-CFBC-BC44-8CD4-0B2AFDD09157}">
      <dgm:prSet/>
      <dgm:spPr/>
      <dgm:t>
        <a:bodyPr/>
        <a:lstStyle/>
        <a:p>
          <a:endParaRPr lang="en-US"/>
        </a:p>
      </dgm:t>
    </dgm:pt>
    <dgm:pt modelId="{58B33425-A0F1-064A-9BBA-4918F18CC84E}">
      <dgm:prSet custT="1"/>
      <dgm:spPr/>
      <dgm:t>
        <a:bodyPr/>
        <a:lstStyle/>
        <a:p>
          <a:pPr algn="l"/>
          <a:r>
            <a:rPr lang="en-US" sz="2400" dirty="0"/>
            <a:t>Condensed Nearest Neighbor Rule (CNN)</a:t>
          </a:r>
        </a:p>
      </dgm:t>
    </dgm:pt>
    <dgm:pt modelId="{0029E5E8-A1D1-E14E-A327-F2DF20E4A464}" type="parTrans" cxnId="{0F7A66C1-7184-2349-9E1F-B85541B47C1C}">
      <dgm:prSet/>
      <dgm:spPr/>
      <dgm:t>
        <a:bodyPr/>
        <a:lstStyle/>
        <a:p>
          <a:endParaRPr lang="en-US"/>
        </a:p>
      </dgm:t>
    </dgm:pt>
    <dgm:pt modelId="{D958FDBF-D23A-AC4A-ADE9-6D0843E852B7}" type="sibTrans" cxnId="{0F7A66C1-7184-2349-9E1F-B85541B47C1C}">
      <dgm:prSet/>
      <dgm:spPr/>
      <dgm:t>
        <a:bodyPr/>
        <a:lstStyle/>
        <a:p>
          <a:endParaRPr lang="en-US"/>
        </a:p>
      </dgm:t>
    </dgm:pt>
    <dgm:pt modelId="{40CFE137-3384-EF4D-890C-6C8DA86D43A5}">
      <dgm:prSet custT="1"/>
      <dgm:spPr/>
      <dgm:t>
        <a:bodyPr/>
        <a:lstStyle/>
        <a:p>
          <a:pPr algn="l"/>
          <a:r>
            <a:rPr lang="en-US" sz="2400"/>
            <a:t>TomekLinks</a:t>
          </a:r>
        </a:p>
      </dgm:t>
    </dgm:pt>
    <dgm:pt modelId="{56A1E9F5-86F1-9E47-A18D-0C9345CC88CC}" type="parTrans" cxnId="{FE40249B-FAA3-FC46-B1E2-88F5474FEBD5}">
      <dgm:prSet/>
      <dgm:spPr/>
      <dgm:t>
        <a:bodyPr/>
        <a:lstStyle/>
        <a:p>
          <a:endParaRPr lang="en-US"/>
        </a:p>
      </dgm:t>
    </dgm:pt>
    <dgm:pt modelId="{1BFE91E5-D829-F648-B243-6AA4A25322AE}" type="sibTrans" cxnId="{FE40249B-FAA3-FC46-B1E2-88F5474FEBD5}">
      <dgm:prSet/>
      <dgm:spPr/>
      <dgm:t>
        <a:bodyPr/>
        <a:lstStyle/>
        <a:p>
          <a:endParaRPr lang="en-US"/>
        </a:p>
      </dgm:t>
    </dgm:pt>
    <dgm:pt modelId="{9C153466-A94B-1E41-8377-51778C49E14B}">
      <dgm:prSet custT="1"/>
      <dgm:spPr/>
      <dgm:t>
        <a:bodyPr/>
        <a:lstStyle/>
        <a:p>
          <a:pPr algn="l"/>
          <a:r>
            <a:rPr lang="en-US" sz="2400"/>
            <a:t>Edited Nearest Neighbor Rule (ENN)</a:t>
          </a:r>
        </a:p>
      </dgm:t>
    </dgm:pt>
    <dgm:pt modelId="{ADA350D9-23B4-5A40-8739-FD2D5CD91AE6}" type="parTrans" cxnId="{C499E4EE-45A6-2745-A4E3-7853FD2A7D6D}">
      <dgm:prSet/>
      <dgm:spPr/>
      <dgm:t>
        <a:bodyPr/>
        <a:lstStyle/>
        <a:p>
          <a:endParaRPr lang="en-US"/>
        </a:p>
      </dgm:t>
    </dgm:pt>
    <dgm:pt modelId="{61180317-2764-A647-B1A5-B2DE6CC86112}" type="sibTrans" cxnId="{C499E4EE-45A6-2745-A4E3-7853FD2A7D6D}">
      <dgm:prSet/>
      <dgm:spPr/>
      <dgm:t>
        <a:bodyPr/>
        <a:lstStyle/>
        <a:p>
          <a:endParaRPr lang="en-US"/>
        </a:p>
      </dgm:t>
    </dgm:pt>
    <dgm:pt modelId="{8AA7E10A-50CD-1341-8E82-0259EFFC6065}">
      <dgm:prSet custT="1"/>
      <dgm:spPr/>
      <dgm:t>
        <a:bodyPr/>
        <a:lstStyle/>
        <a:p>
          <a:pPr algn="l"/>
          <a:r>
            <a:rPr lang="en-US" sz="2400" dirty="0"/>
            <a:t>Neighborhood Cleaning Rule</a:t>
          </a:r>
        </a:p>
      </dgm:t>
    </dgm:pt>
    <dgm:pt modelId="{7559D194-5A0E-9D4A-9903-51256FA4796C}" type="parTrans" cxnId="{4F73340B-B4FE-444D-9FE1-4175864B4E16}">
      <dgm:prSet/>
      <dgm:spPr/>
      <dgm:t>
        <a:bodyPr/>
        <a:lstStyle/>
        <a:p>
          <a:endParaRPr lang="en-US"/>
        </a:p>
      </dgm:t>
    </dgm:pt>
    <dgm:pt modelId="{2B481C92-58B2-5745-9381-D12FA26CB00B}" type="sibTrans" cxnId="{4F73340B-B4FE-444D-9FE1-4175864B4E16}">
      <dgm:prSet/>
      <dgm:spPr/>
      <dgm:t>
        <a:bodyPr/>
        <a:lstStyle/>
        <a:p>
          <a:endParaRPr lang="en-US"/>
        </a:p>
      </dgm:t>
    </dgm:pt>
    <dgm:pt modelId="{6E0B9580-F5B8-4745-8D07-579820EA85D6}">
      <dgm:prSet custT="1"/>
      <dgm:spPr/>
      <dgm:t>
        <a:bodyPr/>
        <a:lstStyle/>
        <a:p>
          <a:pPr algn="l"/>
          <a:r>
            <a:rPr lang="en-US" sz="2400" dirty="0"/>
            <a:t>Cluster Centroids</a:t>
          </a:r>
        </a:p>
      </dgm:t>
    </dgm:pt>
    <dgm:pt modelId="{DBFF300C-3AB5-AB49-A5BA-C605B77EB90B}" type="parTrans" cxnId="{DE2A0307-CCE4-7848-9BA9-F8DA026EF1B4}">
      <dgm:prSet/>
      <dgm:spPr/>
      <dgm:t>
        <a:bodyPr/>
        <a:lstStyle/>
        <a:p>
          <a:endParaRPr lang="en-US"/>
        </a:p>
      </dgm:t>
    </dgm:pt>
    <dgm:pt modelId="{81ECDFCA-A298-744D-9610-973B3EDDF06C}" type="sibTrans" cxnId="{DE2A0307-CCE4-7848-9BA9-F8DA026EF1B4}">
      <dgm:prSet/>
      <dgm:spPr/>
      <dgm:t>
        <a:bodyPr/>
        <a:lstStyle/>
        <a:p>
          <a:endParaRPr lang="en-US"/>
        </a:p>
      </dgm:t>
    </dgm:pt>
    <dgm:pt modelId="{10691877-CEB7-AB4B-9994-5D864BE7F169}">
      <dgm:prSet custT="1"/>
      <dgm:spPr/>
      <dgm:t>
        <a:bodyPr/>
        <a:lstStyle/>
        <a:p>
          <a:r>
            <a:rPr lang="en-US" sz="2400" dirty="0"/>
            <a:t>ADASYN: Adaptive Synthetic Sampling</a:t>
          </a:r>
          <a:r>
            <a:rPr lang="en-US" sz="2400" dirty="0">
              <a:hlinkClick xmlns:r="http://schemas.openxmlformats.org/officeDocument/2006/relationships" r:id="rId1"/>
            </a:rPr>
            <a:t>¶</a:t>
          </a:r>
          <a:endParaRPr lang="en-US" sz="2400" dirty="0"/>
        </a:p>
      </dgm:t>
    </dgm:pt>
    <dgm:pt modelId="{C311AB79-D64A-7B4D-8F17-93417B968C38}" type="parTrans" cxnId="{01A30589-C511-F344-8061-2D7190DA2602}">
      <dgm:prSet/>
      <dgm:spPr/>
      <dgm:t>
        <a:bodyPr/>
        <a:lstStyle/>
        <a:p>
          <a:endParaRPr lang="en-US"/>
        </a:p>
      </dgm:t>
    </dgm:pt>
    <dgm:pt modelId="{3E2F11B3-D120-F84B-BAEE-9BA49A2BB791}" type="sibTrans" cxnId="{01A30589-C511-F344-8061-2D7190DA2602}">
      <dgm:prSet/>
      <dgm:spPr/>
      <dgm:t>
        <a:bodyPr/>
        <a:lstStyle/>
        <a:p>
          <a:endParaRPr lang="en-US"/>
        </a:p>
      </dgm:t>
    </dgm:pt>
    <dgm:pt modelId="{E7C9AEA7-B31B-A44B-825F-9297C91993D8}" type="pres">
      <dgm:prSet presAssocID="{7205EF48-D842-FF45-BF23-812724588CEE}" presName="diagram" presStyleCnt="0">
        <dgm:presLayoutVars>
          <dgm:chPref val="1"/>
          <dgm:dir/>
          <dgm:animOne val="branch"/>
          <dgm:animLvl val="lvl"/>
          <dgm:resizeHandles/>
        </dgm:presLayoutVars>
      </dgm:prSet>
      <dgm:spPr/>
    </dgm:pt>
    <dgm:pt modelId="{323D1392-DC3F-AE46-B95E-25C69886E315}" type="pres">
      <dgm:prSet presAssocID="{07AF975D-21BE-F946-A49E-258E8BB5ADB6}" presName="root" presStyleCnt="0"/>
      <dgm:spPr/>
    </dgm:pt>
    <dgm:pt modelId="{E99D4173-1634-FB47-8BDA-EFB2A41F25BE}" type="pres">
      <dgm:prSet presAssocID="{07AF975D-21BE-F946-A49E-258E8BB5ADB6}" presName="rootComposite" presStyleCnt="0"/>
      <dgm:spPr/>
    </dgm:pt>
    <dgm:pt modelId="{77EF2497-D727-A741-B6DD-BC686ADBFC93}" type="pres">
      <dgm:prSet presAssocID="{07AF975D-21BE-F946-A49E-258E8BB5ADB6}" presName="rootText" presStyleLbl="node1" presStyleIdx="0" presStyleCnt="2" custScaleX="297662"/>
      <dgm:spPr/>
    </dgm:pt>
    <dgm:pt modelId="{569727BF-5679-E34D-B2E6-249283A41299}" type="pres">
      <dgm:prSet presAssocID="{07AF975D-21BE-F946-A49E-258E8BB5ADB6}" presName="rootConnector" presStyleLbl="node1" presStyleIdx="0" presStyleCnt="2"/>
      <dgm:spPr/>
    </dgm:pt>
    <dgm:pt modelId="{55429C6C-C014-1A4D-9E8C-8B0CA5F39FA8}" type="pres">
      <dgm:prSet presAssocID="{07AF975D-21BE-F946-A49E-258E8BB5ADB6}" presName="childShape" presStyleCnt="0"/>
      <dgm:spPr/>
    </dgm:pt>
    <dgm:pt modelId="{1BEA96E7-09AC-4C4D-B27A-1185DB5EA3F7}" type="pres">
      <dgm:prSet presAssocID="{BB8A0C07-CB16-8141-8D47-F117AA3EE0F3}" presName="Name13" presStyleLbl="parChTrans1D2" presStyleIdx="0" presStyleCnt="10"/>
      <dgm:spPr/>
    </dgm:pt>
    <dgm:pt modelId="{FB5BB6B1-F044-7745-9B9F-D320012691A8}" type="pres">
      <dgm:prSet presAssocID="{14D721D4-79C5-7042-A22F-F9BED56BBD0C}" presName="childText" presStyleLbl="bgAcc1" presStyleIdx="0" presStyleCnt="10" custScaleX="350171">
        <dgm:presLayoutVars>
          <dgm:bulletEnabled val="1"/>
        </dgm:presLayoutVars>
      </dgm:prSet>
      <dgm:spPr/>
    </dgm:pt>
    <dgm:pt modelId="{C975C1FD-8BC2-9F47-84A3-2117E1F01151}" type="pres">
      <dgm:prSet presAssocID="{F628FF92-AA7E-8D4A-B8DC-BE3936997EA1}" presName="Name13" presStyleLbl="parChTrans1D2" presStyleIdx="1" presStyleCnt="10"/>
      <dgm:spPr/>
    </dgm:pt>
    <dgm:pt modelId="{F94F04E0-15DC-1E48-9020-6F48A6E5F2BE}" type="pres">
      <dgm:prSet presAssocID="{1904B424-DBD8-1040-A7C6-47F6357E05F1}" presName="childText" presStyleLbl="bgAcc1" presStyleIdx="1" presStyleCnt="10" custScaleX="221907">
        <dgm:presLayoutVars>
          <dgm:bulletEnabled val="1"/>
        </dgm:presLayoutVars>
      </dgm:prSet>
      <dgm:spPr/>
    </dgm:pt>
    <dgm:pt modelId="{A6A3F3A8-D43C-9F40-AA9D-3B995214622D}" type="pres">
      <dgm:prSet presAssocID="{0029E5E8-A1D1-E14E-A327-F2DF20E4A464}" presName="Name13" presStyleLbl="parChTrans1D2" presStyleIdx="2" presStyleCnt="10"/>
      <dgm:spPr/>
    </dgm:pt>
    <dgm:pt modelId="{50AD6F12-C4C8-D946-8A50-505DC4D798D4}" type="pres">
      <dgm:prSet presAssocID="{58B33425-A0F1-064A-9BBA-4918F18CC84E}" presName="childText" presStyleLbl="bgAcc1" presStyleIdx="2" presStyleCnt="10" custScaleX="627635" custScaleY="105798">
        <dgm:presLayoutVars>
          <dgm:bulletEnabled val="1"/>
        </dgm:presLayoutVars>
      </dgm:prSet>
      <dgm:spPr/>
    </dgm:pt>
    <dgm:pt modelId="{12EA3734-8982-5B46-AF5D-20FAF3E88237}" type="pres">
      <dgm:prSet presAssocID="{56A1E9F5-86F1-9E47-A18D-0C9345CC88CC}" presName="Name13" presStyleLbl="parChTrans1D2" presStyleIdx="3" presStyleCnt="10"/>
      <dgm:spPr/>
    </dgm:pt>
    <dgm:pt modelId="{43F9BB30-86F3-F44C-B45F-765945EE03D4}" type="pres">
      <dgm:prSet presAssocID="{40CFE137-3384-EF4D-890C-6C8DA86D43A5}" presName="childText" presStyleLbl="bgAcc1" presStyleIdx="3" presStyleCnt="10" custScaleX="261238">
        <dgm:presLayoutVars>
          <dgm:bulletEnabled val="1"/>
        </dgm:presLayoutVars>
      </dgm:prSet>
      <dgm:spPr/>
    </dgm:pt>
    <dgm:pt modelId="{D2714CB2-FD87-9D4A-81DD-B2F39DE937EA}" type="pres">
      <dgm:prSet presAssocID="{ADA350D9-23B4-5A40-8739-FD2D5CD91AE6}" presName="Name13" presStyleLbl="parChTrans1D2" presStyleIdx="4" presStyleCnt="10"/>
      <dgm:spPr/>
    </dgm:pt>
    <dgm:pt modelId="{AD9A9CCC-F1ED-1F4B-B088-9B59C9475D0D}" type="pres">
      <dgm:prSet presAssocID="{9C153466-A94B-1E41-8377-51778C49E14B}" presName="childText" presStyleLbl="bgAcc1" presStyleIdx="4" presStyleCnt="10" custScaleX="549493">
        <dgm:presLayoutVars>
          <dgm:bulletEnabled val="1"/>
        </dgm:presLayoutVars>
      </dgm:prSet>
      <dgm:spPr/>
    </dgm:pt>
    <dgm:pt modelId="{7A2A78A3-8018-414F-BEDE-9D985AF3D8B3}" type="pres">
      <dgm:prSet presAssocID="{7559D194-5A0E-9D4A-9903-51256FA4796C}" presName="Name13" presStyleLbl="parChTrans1D2" presStyleIdx="5" presStyleCnt="10"/>
      <dgm:spPr/>
    </dgm:pt>
    <dgm:pt modelId="{1C2B6F77-3907-124E-8ED4-CC19BBACCC23}" type="pres">
      <dgm:prSet presAssocID="{8AA7E10A-50CD-1341-8E82-0259EFFC6065}" presName="childText" presStyleLbl="bgAcc1" presStyleIdx="5" presStyleCnt="10" custScaleX="528442">
        <dgm:presLayoutVars>
          <dgm:bulletEnabled val="1"/>
        </dgm:presLayoutVars>
      </dgm:prSet>
      <dgm:spPr/>
    </dgm:pt>
    <dgm:pt modelId="{C029F08F-1AB7-E640-B8A1-B1DD745F02F6}" type="pres">
      <dgm:prSet presAssocID="{DBFF300C-3AB5-AB49-A5BA-C605B77EB90B}" presName="Name13" presStyleLbl="parChTrans1D2" presStyleIdx="6" presStyleCnt="10"/>
      <dgm:spPr/>
    </dgm:pt>
    <dgm:pt modelId="{546D7632-B9BB-E04C-B5B7-AAF8F09CBFFC}" type="pres">
      <dgm:prSet presAssocID="{6E0B9580-F5B8-4745-8D07-579820EA85D6}" presName="childText" presStyleLbl="bgAcc1" presStyleIdx="6" presStyleCnt="10" custScaleX="443800">
        <dgm:presLayoutVars>
          <dgm:bulletEnabled val="1"/>
        </dgm:presLayoutVars>
      </dgm:prSet>
      <dgm:spPr/>
    </dgm:pt>
    <dgm:pt modelId="{E84ED0BB-530C-1742-8A19-E3578DE427E7}" type="pres">
      <dgm:prSet presAssocID="{B2526F47-73FA-304F-BF44-5C9E8C8E4F2B}" presName="root" presStyleCnt="0"/>
      <dgm:spPr/>
    </dgm:pt>
    <dgm:pt modelId="{8C43A9DA-66C2-BD40-9E14-3324A28930C2}" type="pres">
      <dgm:prSet presAssocID="{B2526F47-73FA-304F-BF44-5C9E8C8E4F2B}" presName="rootComposite" presStyleCnt="0"/>
      <dgm:spPr/>
    </dgm:pt>
    <dgm:pt modelId="{6794E32A-37A7-A34A-BF13-C44E379A0127}" type="pres">
      <dgm:prSet presAssocID="{B2526F47-73FA-304F-BF44-5C9E8C8E4F2B}" presName="rootText" presStyleLbl="node1" presStyleIdx="1" presStyleCnt="2" custScaleX="334171" custLinFactNeighborX="21974" custLinFactNeighborY="-23"/>
      <dgm:spPr/>
    </dgm:pt>
    <dgm:pt modelId="{7EEBA449-3E32-D446-B1EF-44015EC17A97}" type="pres">
      <dgm:prSet presAssocID="{B2526F47-73FA-304F-BF44-5C9E8C8E4F2B}" presName="rootConnector" presStyleLbl="node1" presStyleIdx="1" presStyleCnt="2"/>
      <dgm:spPr/>
    </dgm:pt>
    <dgm:pt modelId="{5A9DFB11-9B1F-FF44-9F44-88795682F53B}" type="pres">
      <dgm:prSet presAssocID="{B2526F47-73FA-304F-BF44-5C9E8C8E4F2B}" presName="childShape" presStyleCnt="0"/>
      <dgm:spPr/>
    </dgm:pt>
    <dgm:pt modelId="{191357AA-783F-B049-9F2A-F61681DAAC14}" type="pres">
      <dgm:prSet presAssocID="{9D36AA60-BDAE-3A4A-90A9-C40D6CCD809C}" presName="Name13" presStyleLbl="parChTrans1D2" presStyleIdx="7" presStyleCnt="10"/>
      <dgm:spPr/>
    </dgm:pt>
    <dgm:pt modelId="{E29AB9CB-C8B1-1C42-9FAA-8520CE515184}" type="pres">
      <dgm:prSet presAssocID="{A55C4F95-265B-FC48-9648-CCA6DE46E9DA}" presName="childText" presStyleLbl="bgAcc1" presStyleIdx="7" presStyleCnt="10" custScaleX="466908" custLinFactX="68320" custLinFactNeighborX="100000" custLinFactNeighborY="5985">
        <dgm:presLayoutVars>
          <dgm:bulletEnabled val="1"/>
        </dgm:presLayoutVars>
      </dgm:prSet>
      <dgm:spPr/>
    </dgm:pt>
    <dgm:pt modelId="{06AF165B-DF62-A541-9574-EF96C0A7DF83}" type="pres">
      <dgm:prSet presAssocID="{8CBF4B83-6B7A-304E-B0D3-B0AB9FD70571}" presName="Name13" presStyleLbl="parChTrans1D2" presStyleIdx="8" presStyleCnt="10"/>
      <dgm:spPr/>
    </dgm:pt>
    <dgm:pt modelId="{2B3C5E48-0B04-5744-A005-4566C8EF8096}" type="pres">
      <dgm:prSet presAssocID="{59DA723E-491D-564D-AFFF-49EB1F240F82}" presName="childText" presStyleLbl="bgAcc1" presStyleIdx="8" presStyleCnt="10" custScaleX="471344" custScaleY="169516" custLinFactNeighborX="85183" custLinFactNeighborY="48178">
        <dgm:presLayoutVars>
          <dgm:bulletEnabled val="1"/>
        </dgm:presLayoutVars>
      </dgm:prSet>
      <dgm:spPr/>
    </dgm:pt>
    <dgm:pt modelId="{BFCEC2DA-A150-B740-ABAC-8940C439FD8F}" type="pres">
      <dgm:prSet presAssocID="{C311AB79-D64A-7B4D-8F17-93417B968C38}" presName="Name13" presStyleLbl="parChTrans1D2" presStyleIdx="9" presStyleCnt="10"/>
      <dgm:spPr/>
    </dgm:pt>
    <dgm:pt modelId="{51DEA5AF-58BF-6340-8E30-46D55639DB16}" type="pres">
      <dgm:prSet presAssocID="{10691877-CEB7-AB4B-9994-5D864BE7F169}" presName="childText" presStyleLbl="bgAcc1" presStyleIdx="9" presStyleCnt="10" custScaleX="468259" custScaleY="141714" custLinFactNeighborX="8839" custLinFactNeighborY="81559">
        <dgm:presLayoutVars>
          <dgm:bulletEnabled val="1"/>
        </dgm:presLayoutVars>
      </dgm:prSet>
      <dgm:spPr/>
    </dgm:pt>
  </dgm:ptLst>
  <dgm:cxnLst>
    <dgm:cxn modelId="{DE2A0307-CCE4-7848-9BA9-F8DA026EF1B4}" srcId="{07AF975D-21BE-F946-A49E-258E8BB5ADB6}" destId="{6E0B9580-F5B8-4745-8D07-579820EA85D6}" srcOrd="6" destOrd="0" parTransId="{DBFF300C-3AB5-AB49-A5BA-C605B77EB90B}" sibTransId="{81ECDFCA-A298-744D-9610-973B3EDDF06C}"/>
    <dgm:cxn modelId="{C1BF3309-6E69-704F-AE33-AAC1EAF4B995}" type="presOf" srcId="{B2526F47-73FA-304F-BF44-5C9E8C8E4F2B}" destId="{7EEBA449-3E32-D446-B1EF-44015EC17A97}" srcOrd="1" destOrd="0" presId="urn:microsoft.com/office/officeart/2005/8/layout/hierarchy3"/>
    <dgm:cxn modelId="{4F73340B-B4FE-444D-9FE1-4175864B4E16}" srcId="{07AF975D-21BE-F946-A49E-258E8BB5ADB6}" destId="{8AA7E10A-50CD-1341-8E82-0259EFFC6065}" srcOrd="5" destOrd="0" parTransId="{7559D194-5A0E-9D4A-9903-51256FA4796C}" sibTransId="{2B481C92-58B2-5745-9381-D12FA26CB00B}"/>
    <dgm:cxn modelId="{3D4B5825-52AC-344B-9E1C-1ECECC631440}" type="presOf" srcId="{C311AB79-D64A-7B4D-8F17-93417B968C38}" destId="{BFCEC2DA-A150-B740-ABAC-8940C439FD8F}" srcOrd="0" destOrd="0" presId="urn:microsoft.com/office/officeart/2005/8/layout/hierarchy3"/>
    <dgm:cxn modelId="{81DC4727-EA32-E248-B796-35B00D4A1074}" srcId="{7205EF48-D842-FF45-BF23-812724588CEE}" destId="{07AF975D-21BE-F946-A49E-258E8BB5ADB6}" srcOrd="0" destOrd="0" parTransId="{8E511EE4-364D-9243-8644-763099F3B738}" sibTransId="{FB5C8F27-45E7-1B41-ACC8-E22967BF283D}"/>
    <dgm:cxn modelId="{57F4A43A-2615-9E4B-91C5-6F098E7FA3B7}" srcId="{07AF975D-21BE-F946-A49E-258E8BB5ADB6}" destId="{14D721D4-79C5-7042-A22F-F9BED56BBD0C}" srcOrd="0" destOrd="0" parTransId="{BB8A0C07-CB16-8141-8D47-F117AA3EE0F3}" sibTransId="{A7FD9F54-DCCB-B447-B497-9AB84A947A40}"/>
    <dgm:cxn modelId="{207E3745-085C-4947-914A-C19C03A17096}" type="presOf" srcId="{ADA350D9-23B4-5A40-8739-FD2D5CD91AE6}" destId="{D2714CB2-FD87-9D4A-81DD-B2F39DE937EA}" srcOrd="0" destOrd="0" presId="urn:microsoft.com/office/officeart/2005/8/layout/hierarchy3"/>
    <dgm:cxn modelId="{FE226756-9C47-CA49-9B93-2E9FAEA5F19B}" type="presOf" srcId="{8AA7E10A-50CD-1341-8E82-0259EFFC6065}" destId="{1C2B6F77-3907-124E-8ED4-CC19BBACCC23}" srcOrd="0" destOrd="0" presId="urn:microsoft.com/office/officeart/2005/8/layout/hierarchy3"/>
    <dgm:cxn modelId="{359E7E5B-D3F6-894F-8179-7FD315FAD5F6}" type="presOf" srcId="{10691877-CEB7-AB4B-9994-5D864BE7F169}" destId="{51DEA5AF-58BF-6340-8E30-46D55639DB16}" srcOrd="0" destOrd="0" presId="urn:microsoft.com/office/officeart/2005/8/layout/hierarchy3"/>
    <dgm:cxn modelId="{31A48A5B-310A-714A-A8C9-DA4048AA71E0}" type="presOf" srcId="{14D721D4-79C5-7042-A22F-F9BED56BBD0C}" destId="{FB5BB6B1-F044-7745-9B9F-D320012691A8}" srcOrd="0" destOrd="0" presId="urn:microsoft.com/office/officeart/2005/8/layout/hierarchy3"/>
    <dgm:cxn modelId="{F4DEBB64-D8D3-C24A-A7BF-39C9F992F9D9}" type="presOf" srcId="{B2526F47-73FA-304F-BF44-5C9E8C8E4F2B}" destId="{6794E32A-37A7-A34A-BF13-C44E379A0127}" srcOrd="0" destOrd="0" presId="urn:microsoft.com/office/officeart/2005/8/layout/hierarchy3"/>
    <dgm:cxn modelId="{058F4B6C-11A7-3643-83D8-E329A13FF4AF}" type="presOf" srcId="{6E0B9580-F5B8-4745-8D07-579820EA85D6}" destId="{546D7632-B9BB-E04C-B5B7-AAF8F09CBFFC}" srcOrd="0" destOrd="0" presId="urn:microsoft.com/office/officeart/2005/8/layout/hierarchy3"/>
    <dgm:cxn modelId="{0C356276-81F0-7E49-99D0-3D277B477BA7}" type="presOf" srcId="{9D36AA60-BDAE-3A4A-90A9-C40D6CCD809C}" destId="{191357AA-783F-B049-9F2A-F61681DAAC14}" srcOrd="0" destOrd="0" presId="urn:microsoft.com/office/officeart/2005/8/layout/hierarchy3"/>
    <dgm:cxn modelId="{74FF5B77-D846-474A-9F7F-E394FAD7B2EA}" type="presOf" srcId="{1904B424-DBD8-1040-A7C6-47F6357E05F1}" destId="{F94F04E0-15DC-1E48-9020-6F48A6E5F2BE}" srcOrd="0" destOrd="0" presId="urn:microsoft.com/office/officeart/2005/8/layout/hierarchy3"/>
    <dgm:cxn modelId="{74F0A179-B363-C34A-A9ED-2CA019CB37EE}" srcId="{B2526F47-73FA-304F-BF44-5C9E8C8E4F2B}" destId="{A55C4F95-265B-FC48-9648-CCA6DE46E9DA}" srcOrd="0" destOrd="0" parTransId="{9D36AA60-BDAE-3A4A-90A9-C40D6CCD809C}" sibTransId="{6CEB117F-FCCE-E440-80EE-571F54F25E67}"/>
    <dgm:cxn modelId="{6E233B7A-6B93-6243-999D-BEC6450B1EF4}" type="presOf" srcId="{07AF975D-21BE-F946-A49E-258E8BB5ADB6}" destId="{77EF2497-D727-A741-B6DD-BC686ADBFC93}" srcOrd="0" destOrd="0" presId="urn:microsoft.com/office/officeart/2005/8/layout/hierarchy3"/>
    <dgm:cxn modelId="{056E1B7C-18A4-F248-A8CB-512263B7A2A9}" type="presOf" srcId="{DBFF300C-3AB5-AB49-A5BA-C605B77EB90B}" destId="{C029F08F-1AB7-E640-B8A1-B1DD745F02F6}" srcOrd="0" destOrd="0" presId="urn:microsoft.com/office/officeart/2005/8/layout/hierarchy3"/>
    <dgm:cxn modelId="{9523A17D-40FF-5544-A9D1-4AEC5594E3B6}" type="presOf" srcId="{A55C4F95-265B-FC48-9648-CCA6DE46E9DA}" destId="{E29AB9CB-C8B1-1C42-9FAA-8520CE515184}" srcOrd="0" destOrd="0" presId="urn:microsoft.com/office/officeart/2005/8/layout/hierarchy3"/>
    <dgm:cxn modelId="{48042785-B4F1-C748-8EE9-83A07AB468CA}" type="presOf" srcId="{59DA723E-491D-564D-AFFF-49EB1F240F82}" destId="{2B3C5E48-0B04-5744-A005-4566C8EF8096}" srcOrd="0" destOrd="0" presId="urn:microsoft.com/office/officeart/2005/8/layout/hierarchy3"/>
    <dgm:cxn modelId="{01A30589-C511-F344-8061-2D7190DA2602}" srcId="{B2526F47-73FA-304F-BF44-5C9E8C8E4F2B}" destId="{10691877-CEB7-AB4B-9994-5D864BE7F169}" srcOrd="2" destOrd="0" parTransId="{C311AB79-D64A-7B4D-8F17-93417B968C38}" sibTransId="{3E2F11B3-D120-F84B-BAEE-9BA49A2BB791}"/>
    <dgm:cxn modelId="{8F6EA899-4348-0D44-BB1C-8B905E8E1025}" type="presOf" srcId="{0029E5E8-A1D1-E14E-A327-F2DF20E4A464}" destId="{A6A3F3A8-D43C-9F40-AA9D-3B995214622D}" srcOrd="0" destOrd="0" presId="urn:microsoft.com/office/officeart/2005/8/layout/hierarchy3"/>
    <dgm:cxn modelId="{FE40249B-FAA3-FC46-B1E2-88F5474FEBD5}" srcId="{07AF975D-21BE-F946-A49E-258E8BB5ADB6}" destId="{40CFE137-3384-EF4D-890C-6C8DA86D43A5}" srcOrd="3" destOrd="0" parTransId="{56A1E9F5-86F1-9E47-A18D-0C9345CC88CC}" sibTransId="{1BFE91E5-D829-F648-B243-6AA4A25322AE}"/>
    <dgm:cxn modelId="{C0CEDBA4-765C-2644-B759-D35C010F8169}" srcId="{07AF975D-21BE-F946-A49E-258E8BB5ADB6}" destId="{1904B424-DBD8-1040-A7C6-47F6357E05F1}" srcOrd="1" destOrd="0" parTransId="{F628FF92-AA7E-8D4A-B8DC-BE3936997EA1}" sibTransId="{1F0236EB-995E-7C47-B8D3-4A3751A5AD4A}"/>
    <dgm:cxn modelId="{53F896AC-CFBC-BC44-8CD4-0B2AFDD09157}" srcId="{B2526F47-73FA-304F-BF44-5C9E8C8E4F2B}" destId="{59DA723E-491D-564D-AFFF-49EB1F240F82}" srcOrd="1" destOrd="0" parTransId="{8CBF4B83-6B7A-304E-B0D3-B0AB9FD70571}" sibTransId="{225A17CA-6CA5-1447-AB2C-B5EFF5AD0558}"/>
    <dgm:cxn modelId="{0A7F2FB3-EEEA-DF4B-9933-43B5D1AC6E6D}" type="presOf" srcId="{40CFE137-3384-EF4D-890C-6C8DA86D43A5}" destId="{43F9BB30-86F3-F44C-B45F-765945EE03D4}" srcOrd="0" destOrd="0" presId="urn:microsoft.com/office/officeart/2005/8/layout/hierarchy3"/>
    <dgm:cxn modelId="{38A440B5-E4A5-114B-89A0-401F02ADA36E}" type="presOf" srcId="{7559D194-5A0E-9D4A-9903-51256FA4796C}" destId="{7A2A78A3-8018-414F-BEDE-9D985AF3D8B3}" srcOrd="0" destOrd="0" presId="urn:microsoft.com/office/officeart/2005/8/layout/hierarchy3"/>
    <dgm:cxn modelId="{4DEB1BB6-BF07-F744-8524-B2E17303142B}" type="presOf" srcId="{58B33425-A0F1-064A-9BBA-4918F18CC84E}" destId="{50AD6F12-C4C8-D946-8A50-505DC4D798D4}" srcOrd="0" destOrd="0" presId="urn:microsoft.com/office/officeart/2005/8/layout/hierarchy3"/>
    <dgm:cxn modelId="{9A4C28BB-D89C-0447-8A5A-0B139E19C451}" type="presOf" srcId="{BB8A0C07-CB16-8141-8D47-F117AA3EE0F3}" destId="{1BEA96E7-09AC-4C4D-B27A-1185DB5EA3F7}" srcOrd="0" destOrd="0" presId="urn:microsoft.com/office/officeart/2005/8/layout/hierarchy3"/>
    <dgm:cxn modelId="{0F7A66C1-7184-2349-9E1F-B85541B47C1C}" srcId="{07AF975D-21BE-F946-A49E-258E8BB5ADB6}" destId="{58B33425-A0F1-064A-9BBA-4918F18CC84E}" srcOrd="2" destOrd="0" parTransId="{0029E5E8-A1D1-E14E-A327-F2DF20E4A464}" sibTransId="{D958FDBF-D23A-AC4A-ADE9-6D0843E852B7}"/>
    <dgm:cxn modelId="{C47CC7D5-F5A0-D649-9E3E-52A2728D23D1}" type="presOf" srcId="{7205EF48-D842-FF45-BF23-812724588CEE}" destId="{E7C9AEA7-B31B-A44B-825F-9297C91993D8}" srcOrd="0" destOrd="0" presId="urn:microsoft.com/office/officeart/2005/8/layout/hierarchy3"/>
    <dgm:cxn modelId="{F581B2DE-586F-AE47-870E-932A8A199FAF}" type="presOf" srcId="{8CBF4B83-6B7A-304E-B0D3-B0AB9FD70571}" destId="{06AF165B-DF62-A541-9574-EF96C0A7DF83}" srcOrd="0" destOrd="0" presId="urn:microsoft.com/office/officeart/2005/8/layout/hierarchy3"/>
    <dgm:cxn modelId="{42ACF2DE-378E-494C-8C9B-D02D2D0F311A}" srcId="{7205EF48-D842-FF45-BF23-812724588CEE}" destId="{B2526F47-73FA-304F-BF44-5C9E8C8E4F2B}" srcOrd="1" destOrd="0" parTransId="{2A6CF355-9E95-2343-9B8E-B37347754B3D}" sibTransId="{B9E65140-DD02-F64E-80BC-DFD41F686D98}"/>
    <dgm:cxn modelId="{AF6997E9-08CE-A146-B9D8-CDE3F97386A6}" type="presOf" srcId="{9C153466-A94B-1E41-8377-51778C49E14B}" destId="{AD9A9CCC-F1ED-1F4B-B088-9B59C9475D0D}" srcOrd="0" destOrd="0" presId="urn:microsoft.com/office/officeart/2005/8/layout/hierarchy3"/>
    <dgm:cxn modelId="{C499E4EE-45A6-2745-A4E3-7853FD2A7D6D}" srcId="{07AF975D-21BE-F946-A49E-258E8BB5ADB6}" destId="{9C153466-A94B-1E41-8377-51778C49E14B}" srcOrd="4" destOrd="0" parTransId="{ADA350D9-23B4-5A40-8739-FD2D5CD91AE6}" sibTransId="{61180317-2764-A647-B1A5-B2DE6CC86112}"/>
    <dgm:cxn modelId="{2E0966F1-37BE-9148-8476-60CF4AEBE970}" type="presOf" srcId="{F628FF92-AA7E-8D4A-B8DC-BE3936997EA1}" destId="{C975C1FD-8BC2-9F47-84A3-2117E1F01151}" srcOrd="0" destOrd="0" presId="urn:microsoft.com/office/officeart/2005/8/layout/hierarchy3"/>
    <dgm:cxn modelId="{250F1AFB-57C1-2444-B815-6F8CB21F41CE}" type="presOf" srcId="{56A1E9F5-86F1-9E47-A18D-0C9345CC88CC}" destId="{12EA3734-8982-5B46-AF5D-20FAF3E88237}" srcOrd="0" destOrd="0" presId="urn:microsoft.com/office/officeart/2005/8/layout/hierarchy3"/>
    <dgm:cxn modelId="{99840BFE-FBAC-3F4F-B384-A4299E025A7F}" type="presOf" srcId="{07AF975D-21BE-F946-A49E-258E8BB5ADB6}" destId="{569727BF-5679-E34D-B2E6-249283A41299}" srcOrd="1" destOrd="0" presId="urn:microsoft.com/office/officeart/2005/8/layout/hierarchy3"/>
    <dgm:cxn modelId="{C46CF32D-F039-864E-BD97-7D30D12BBFC5}" type="presParOf" srcId="{E7C9AEA7-B31B-A44B-825F-9297C91993D8}" destId="{323D1392-DC3F-AE46-B95E-25C69886E315}" srcOrd="0" destOrd="0" presId="urn:microsoft.com/office/officeart/2005/8/layout/hierarchy3"/>
    <dgm:cxn modelId="{A08D7DAE-1157-0144-A920-DFE229755974}" type="presParOf" srcId="{323D1392-DC3F-AE46-B95E-25C69886E315}" destId="{E99D4173-1634-FB47-8BDA-EFB2A41F25BE}" srcOrd="0" destOrd="0" presId="urn:microsoft.com/office/officeart/2005/8/layout/hierarchy3"/>
    <dgm:cxn modelId="{F7B9BA02-4D2E-0E4D-91CE-CA657CCA00B1}" type="presParOf" srcId="{E99D4173-1634-FB47-8BDA-EFB2A41F25BE}" destId="{77EF2497-D727-A741-B6DD-BC686ADBFC93}" srcOrd="0" destOrd="0" presId="urn:microsoft.com/office/officeart/2005/8/layout/hierarchy3"/>
    <dgm:cxn modelId="{F63FB5A4-633C-724A-A62B-579D3C3D4C35}" type="presParOf" srcId="{E99D4173-1634-FB47-8BDA-EFB2A41F25BE}" destId="{569727BF-5679-E34D-B2E6-249283A41299}" srcOrd="1" destOrd="0" presId="urn:microsoft.com/office/officeart/2005/8/layout/hierarchy3"/>
    <dgm:cxn modelId="{A4BFC2C0-D5B3-664F-B830-43BAE5D27AC8}" type="presParOf" srcId="{323D1392-DC3F-AE46-B95E-25C69886E315}" destId="{55429C6C-C014-1A4D-9E8C-8B0CA5F39FA8}" srcOrd="1" destOrd="0" presId="urn:microsoft.com/office/officeart/2005/8/layout/hierarchy3"/>
    <dgm:cxn modelId="{58767B8E-9C13-CF41-A027-A90ED276096E}" type="presParOf" srcId="{55429C6C-C014-1A4D-9E8C-8B0CA5F39FA8}" destId="{1BEA96E7-09AC-4C4D-B27A-1185DB5EA3F7}" srcOrd="0" destOrd="0" presId="urn:microsoft.com/office/officeart/2005/8/layout/hierarchy3"/>
    <dgm:cxn modelId="{C506A8B6-CD07-AE44-9728-39F58FCF22A9}" type="presParOf" srcId="{55429C6C-C014-1A4D-9E8C-8B0CA5F39FA8}" destId="{FB5BB6B1-F044-7745-9B9F-D320012691A8}" srcOrd="1" destOrd="0" presId="urn:microsoft.com/office/officeart/2005/8/layout/hierarchy3"/>
    <dgm:cxn modelId="{FE7B48F3-FE82-1F4E-982B-C56DA06A4C00}" type="presParOf" srcId="{55429C6C-C014-1A4D-9E8C-8B0CA5F39FA8}" destId="{C975C1FD-8BC2-9F47-84A3-2117E1F01151}" srcOrd="2" destOrd="0" presId="urn:microsoft.com/office/officeart/2005/8/layout/hierarchy3"/>
    <dgm:cxn modelId="{BF5E02F4-91BF-014D-A8C7-C636155D350F}" type="presParOf" srcId="{55429C6C-C014-1A4D-9E8C-8B0CA5F39FA8}" destId="{F94F04E0-15DC-1E48-9020-6F48A6E5F2BE}" srcOrd="3" destOrd="0" presId="urn:microsoft.com/office/officeart/2005/8/layout/hierarchy3"/>
    <dgm:cxn modelId="{648B9B3C-10C8-C441-B7A5-BE5E3BE0D51F}" type="presParOf" srcId="{55429C6C-C014-1A4D-9E8C-8B0CA5F39FA8}" destId="{A6A3F3A8-D43C-9F40-AA9D-3B995214622D}" srcOrd="4" destOrd="0" presId="urn:microsoft.com/office/officeart/2005/8/layout/hierarchy3"/>
    <dgm:cxn modelId="{B5AB6525-ADBA-164B-B22F-108C01493FEF}" type="presParOf" srcId="{55429C6C-C014-1A4D-9E8C-8B0CA5F39FA8}" destId="{50AD6F12-C4C8-D946-8A50-505DC4D798D4}" srcOrd="5" destOrd="0" presId="urn:microsoft.com/office/officeart/2005/8/layout/hierarchy3"/>
    <dgm:cxn modelId="{3F2F52BE-D2A1-6145-A146-48F336B561C7}" type="presParOf" srcId="{55429C6C-C014-1A4D-9E8C-8B0CA5F39FA8}" destId="{12EA3734-8982-5B46-AF5D-20FAF3E88237}" srcOrd="6" destOrd="0" presId="urn:microsoft.com/office/officeart/2005/8/layout/hierarchy3"/>
    <dgm:cxn modelId="{BB04BA80-F6F0-6B40-8F1E-1BB169811E78}" type="presParOf" srcId="{55429C6C-C014-1A4D-9E8C-8B0CA5F39FA8}" destId="{43F9BB30-86F3-F44C-B45F-765945EE03D4}" srcOrd="7" destOrd="0" presId="urn:microsoft.com/office/officeart/2005/8/layout/hierarchy3"/>
    <dgm:cxn modelId="{41B84568-4074-DA40-ADAE-A80FD3A85BF7}" type="presParOf" srcId="{55429C6C-C014-1A4D-9E8C-8B0CA5F39FA8}" destId="{D2714CB2-FD87-9D4A-81DD-B2F39DE937EA}" srcOrd="8" destOrd="0" presId="urn:microsoft.com/office/officeart/2005/8/layout/hierarchy3"/>
    <dgm:cxn modelId="{6C16F5C5-AC5D-A545-ABE3-BB15527DCD27}" type="presParOf" srcId="{55429C6C-C014-1A4D-9E8C-8B0CA5F39FA8}" destId="{AD9A9CCC-F1ED-1F4B-B088-9B59C9475D0D}" srcOrd="9" destOrd="0" presId="urn:microsoft.com/office/officeart/2005/8/layout/hierarchy3"/>
    <dgm:cxn modelId="{1CEEEA85-D0CF-1A45-AB08-480911CAC3D9}" type="presParOf" srcId="{55429C6C-C014-1A4D-9E8C-8B0CA5F39FA8}" destId="{7A2A78A3-8018-414F-BEDE-9D985AF3D8B3}" srcOrd="10" destOrd="0" presId="urn:microsoft.com/office/officeart/2005/8/layout/hierarchy3"/>
    <dgm:cxn modelId="{EA658EF9-05A9-F24B-9648-F605B524A824}" type="presParOf" srcId="{55429C6C-C014-1A4D-9E8C-8B0CA5F39FA8}" destId="{1C2B6F77-3907-124E-8ED4-CC19BBACCC23}" srcOrd="11" destOrd="0" presId="urn:microsoft.com/office/officeart/2005/8/layout/hierarchy3"/>
    <dgm:cxn modelId="{9B2F46BC-23B4-274B-AC14-C40C7C44DE4B}" type="presParOf" srcId="{55429C6C-C014-1A4D-9E8C-8B0CA5F39FA8}" destId="{C029F08F-1AB7-E640-B8A1-B1DD745F02F6}" srcOrd="12" destOrd="0" presId="urn:microsoft.com/office/officeart/2005/8/layout/hierarchy3"/>
    <dgm:cxn modelId="{FD41D027-E767-8A4B-9C2E-837BBF7DE58B}" type="presParOf" srcId="{55429C6C-C014-1A4D-9E8C-8B0CA5F39FA8}" destId="{546D7632-B9BB-E04C-B5B7-AAF8F09CBFFC}" srcOrd="13" destOrd="0" presId="urn:microsoft.com/office/officeart/2005/8/layout/hierarchy3"/>
    <dgm:cxn modelId="{0111BF16-CB2A-5942-AB76-438CAF83C737}" type="presParOf" srcId="{E7C9AEA7-B31B-A44B-825F-9297C91993D8}" destId="{E84ED0BB-530C-1742-8A19-E3578DE427E7}" srcOrd="1" destOrd="0" presId="urn:microsoft.com/office/officeart/2005/8/layout/hierarchy3"/>
    <dgm:cxn modelId="{E3F7DE4F-8AD4-324F-B9C6-902564553D1F}" type="presParOf" srcId="{E84ED0BB-530C-1742-8A19-E3578DE427E7}" destId="{8C43A9DA-66C2-BD40-9E14-3324A28930C2}" srcOrd="0" destOrd="0" presId="urn:microsoft.com/office/officeart/2005/8/layout/hierarchy3"/>
    <dgm:cxn modelId="{187B4A95-9E45-AE42-9C1B-D389449AF1B4}" type="presParOf" srcId="{8C43A9DA-66C2-BD40-9E14-3324A28930C2}" destId="{6794E32A-37A7-A34A-BF13-C44E379A0127}" srcOrd="0" destOrd="0" presId="urn:microsoft.com/office/officeart/2005/8/layout/hierarchy3"/>
    <dgm:cxn modelId="{F5736D05-FFE1-B24B-AD69-1F5091D6B7C8}" type="presParOf" srcId="{8C43A9DA-66C2-BD40-9E14-3324A28930C2}" destId="{7EEBA449-3E32-D446-B1EF-44015EC17A97}" srcOrd="1" destOrd="0" presId="urn:microsoft.com/office/officeart/2005/8/layout/hierarchy3"/>
    <dgm:cxn modelId="{15D5BDC2-4274-E742-AC91-BD622A8C75DE}" type="presParOf" srcId="{E84ED0BB-530C-1742-8A19-E3578DE427E7}" destId="{5A9DFB11-9B1F-FF44-9F44-88795682F53B}" srcOrd="1" destOrd="0" presId="urn:microsoft.com/office/officeart/2005/8/layout/hierarchy3"/>
    <dgm:cxn modelId="{45B75521-B530-D24B-A2FF-CBB75DD68994}" type="presParOf" srcId="{5A9DFB11-9B1F-FF44-9F44-88795682F53B}" destId="{191357AA-783F-B049-9F2A-F61681DAAC14}" srcOrd="0" destOrd="0" presId="urn:microsoft.com/office/officeart/2005/8/layout/hierarchy3"/>
    <dgm:cxn modelId="{123011FE-C353-DD41-B523-0353D539E810}" type="presParOf" srcId="{5A9DFB11-9B1F-FF44-9F44-88795682F53B}" destId="{E29AB9CB-C8B1-1C42-9FAA-8520CE515184}" srcOrd="1" destOrd="0" presId="urn:microsoft.com/office/officeart/2005/8/layout/hierarchy3"/>
    <dgm:cxn modelId="{5025D8BF-C877-894D-AD2D-2F15FFB57872}" type="presParOf" srcId="{5A9DFB11-9B1F-FF44-9F44-88795682F53B}" destId="{06AF165B-DF62-A541-9574-EF96C0A7DF83}" srcOrd="2" destOrd="0" presId="urn:microsoft.com/office/officeart/2005/8/layout/hierarchy3"/>
    <dgm:cxn modelId="{F246D9C5-0B01-1C46-B733-272C599829AA}" type="presParOf" srcId="{5A9DFB11-9B1F-FF44-9F44-88795682F53B}" destId="{2B3C5E48-0B04-5744-A005-4566C8EF8096}" srcOrd="3" destOrd="0" presId="urn:microsoft.com/office/officeart/2005/8/layout/hierarchy3"/>
    <dgm:cxn modelId="{147E66AB-34CB-DC4F-AC87-CF627C9EF2DA}" type="presParOf" srcId="{5A9DFB11-9B1F-FF44-9F44-88795682F53B}" destId="{BFCEC2DA-A150-B740-ABAC-8940C439FD8F}" srcOrd="4" destOrd="0" presId="urn:microsoft.com/office/officeart/2005/8/layout/hierarchy3"/>
    <dgm:cxn modelId="{C8D820A9-8C90-F34C-9086-DFF2EFAE6741}" type="presParOf" srcId="{5A9DFB11-9B1F-FF44-9F44-88795682F53B}" destId="{51DEA5AF-58BF-6340-8E30-46D55639DB16}"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F2497-D727-A741-B6DD-BC686ADBFC93}">
      <dsp:nvSpPr>
        <dsp:cNvPr id="0" name=""/>
        <dsp:cNvSpPr/>
      </dsp:nvSpPr>
      <dsp:spPr>
        <a:xfrm>
          <a:off x="54194" y="139"/>
          <a:ext cx="3504598" cy="588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675" tIns="44450" rIns="66675" bIns="44450" numCol="1" spcCol="1270" anchor="ctr" anchorCtr="0">
          <a:noAutofit/>
        </a:bodyPr>
        <a:lstStyle/>
        <a:p>
          <a:pPr marL="0" lvl="0" indent="0" algn="l" defTabSz="1555750">
            <a:lnSpc>
              <a:spcPct val="90000"/>
            </a:lnSpc>
            <a:spcBef>
              <a:spcPct val="0"/>
            </a:spcBef>
            <a:spcAft>
              <a:spcPct val="35000"/>
            </a:spcAft>
            <a:buNone/>
          </a:pPr>
          <a:r>
            <a:rPr lang="en-US" sz="3500" kern="1200" dirty="0"/>
            <a:t>Under-sampling</a:t>
          </a:r>
        </a:p>
      </dsp:txBody>
      <dsp:txXfrm>
        <a:off x="71436" y="17381"/>
        <a:ext cx="3470114" cy="554203"/>
      </dsp:txXfrm>
    </dsp:sp>
    <dsp:sp modelId="{1BEA96E7-09AC-4C4D-B27A-1185DB5EA3F7}">
      <dsp:nvSpPr>
        <dsp:cNvPr id="0" name=""/>
        <dsp:cNvSpPr/>
      </dsp:nvSpPr>
      <dsp:spPr>
        <a:xfrm>
          <a:off x="404654" y="588827"/>
          <a:ext cx="350459" cy="441515"/>
        </a:xfrm>
        <a:custGeom>
          <a:avLst/>
          <a:gdLst/>
          <a:ahLst/>
          <a:cxnLst/>
          <a:rect l="0" t="0" r="0" b="0"/>
          <a:pathLst>
            <a:path>
              <a:moveTo>
                <a:pt x="0" y="0"/>
              </a:moveTo>
              <a:lnTo>
                <a:pt x="0" y="441515"/>
              </a:lnTo>
              <a:lnTo>
                <a:pt x="350459" y="4415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5BB6B1-F044-7745-9B9F-D320012691A8}">
      <dsp:nvSpPr>
        <dsp:cNvPr id="0" name=""/>
        <dsp:cNvSpPr/>
      </dsp:nvSpPr>
      <dsp:spPr>
        <a:xfrm>
          <a:off x="755114" y="735999"/>
          <a:ext cx="3298261"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Random sample</a:t>
          </a:r>
        </a:p>
      </dsp:txBody>
      <dsp:txXfrm>
        <a:off x="772356" y="753241"/>
        <a:ext cx="3263777" cy="554203"/>
      </dsp:txXfrm>
    </dsp:sp>
    <dsp:sp modelId="{C975C1FD-8BC2-9F47-84A3-2117E1F01151}">
      <dsp:nvSpPr>
        <dsp:cNvPr id="0" name=""/>
        <dsp:cNvSpPr/>
      </dsp:nvSpPr>
      <dsp:spPr>
        <a:xfrm>
          <a:off x="404654" y="588827"/>
          <a:ext cx="350459" cy="1177375"/>
        </a:xfrm>
        <a:custGeom>
          <a:avLst/>
          <a:gdLst/>
          <a:ahLst/>
          <a:cxnLst/>
          <a:rect l="0" t="0" r="0" b="0"/>
          <a:pathLst>
            <a:path>
              <a:moveTo>
                <a:pt x="0" y="0"/>
              </a:moveTo>
              <a:lnTo>
                <a:pt x="0" y="1177375"/>
              </a:lnTo>
              <a:lnTo>
                <a:pt x="350459" y="11773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4F04E0-15DC-1E48-9020-6F48A6E5F2BE}">
      <dsp:nvSpPr>
        <dsp:cNvPr id="0" name=""/>
        <dsp:cNvSpPr/>
      </dsp:nvSpPr>
      <dsp:spPr>
        <a:xfrm>
          <a:off x="755114" y="1471858"/>
          <a:ext cx="2090142"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 Near Miss</a:t>
          </a:r>
        </a:p>
      </dsp:txBody>
      <dsp:txXfrm>
        <a:off x="772356" y="1489100"/>
        <a:ext cx="2055658" cy="554203"/>
      </dsp:txXfrm>
    </dsp:sp>
    <dsp:sp modelId="{A6A3F3A8-D43C-9F40-AA9D-3B995214622D}">
      <dsp:nvSpPr>
        <dsp:cNvPr id="0" name=""/>
        <dsp:cNvSpPr/>
      </dsp:nvSpPr>
      <dsp:spPr>
        <a:xfrm>
          <a:off x="404654" y="588827"/>
          <a:ext cx="350459" cy="1930300"/>
        </a:xfrm>
        <a:custGeom>
          <a:avLst/>
          <a:gdLst/>
          <a:ahLst/>
          <a:cxnLst/>
          <a:rect l="0" t="0" r="0" b="0"/>
          <a:pathLst>
            <a:path>
              <a:moveTo>
                <a:pt x="0" y="0"/>
              </a:moveTo>
              <a:lnTo>
                <a:pt x="0" y="1930300"/>
              </a:lnTo>
              <a:lnTo>
                <a:pt x="350459" y="19303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D6F12-C4C8-D946-8A50-505DC4D798D4}">
      <dsp:nvSpPr>
        <dsp:cNvPr id="0" name=""/>
        <dsp:cNvSpPr/>
      </dsp:nvSpPr>
      <dsp:spPr>
        <a:xfrm>
          <a:off x="755114" y="2207718"/>
          <a:ext cx="5911695" cy="62281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Condensed Nearest Neighbor Rule (CNN)</a:t>
          </a:r>
        </a:p>
      </dsp:txBody>
      <dsp:txXfrm>
        <a:off x="773356" y="2225960"/>
        <a:ext cx="5875211" cy="586335"/>
      </dsp:txXfrm>
    </dsp:sp>
    <dsp:sp modelId="{12EA3734-8982-5B46-AF5D-20FAF3E88237}">
      <dsp:nvSpPr>
        <dsp:cNvPr id="0" name=""/>
        <dsp:cNvSpPr/>
      </dsp:nvSpPr>
      <dsp:spPr>
        <a:xfrm>
          <a:off x="404654" y="588827"/>
          <a:ext cx="350459" cy="2683226"/>
        </a:xfrm>
        <a:custGeom>
          <a:avLst/>
          <a:gdLst/>
          <a:ahLst/>
          <a:cxnLst/>
          <a:rect l="0" t="0" r="0" b="0"/>
          <a:pathLst>
            <a:path>
              <a:moveTo>
                <a:pt x="0" y="0"/>
              </a:moveTo>
              <a:lnTo>
                <a:pt x="0" y="2683226"/>
              </a:lnTo>
              <a:lnTo>
                <a:pt x="350459" y="26832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F9BB30-86F3-F44C-B45F-765945EE03D4}">
      <dsp:nvSpPr>
        <dsp:cNvPr id="0" name=""/>
        <dsp:cNvSpPr/>
      </dsp:nvSpPr>
      <dsp:spPr>
        <a:xfrm>
          <a:off x="755114" y="2977710"/>
          <a:ext cx="2460601"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a:t>TomekLinks</a:t>
          </a:r>
        </a:p>
      </dsp:txBody>
      <dsp:txXfrm>
        <a:off x="772356" y="2994952"/>
        <a:ext cx="2426117" cy="554203"/>
      </dsp:txXfrm>
    </dsp:sp>
    <dsp:sp modelId="{D2714CB2-FD87-9D4A-81DD-B2F39DE937EA}">
      <dsp:nvSpPr>
        <dsp:cNvPr id="0" name=""/>
        <dsp:cNvSpPr/>
      </dsp:nvSpPr>
      <dsp:spPr>
        <a:xfrm>
          <a:off x="404654" y="588827"/>
          <a:ext cx="350459" cy="3419086"/>
        </a:xfrm>
        <a:custGeom>
          <a:avLst/>
          <a:gdLst/>
          <a:ahLst/>
          <a:cxnLst/>
          <a:rect l="0" t="0" r="0" b="0"/>
          <a:pathLst>
            <a:path>
              <a:moveTo>
                <a:pt x="0" y="0"/>
              </a:moveTo>
              <a:lnTo>
                <a:pt x="0" y="3419086"/>
              </a:lnTo>
              <a:lnTo>
                <a:pt x="350459" y="34190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A9CCC-F1ED-1F4B-B088-9B59C9475D0D}">
      <dsp:nvSpPr>
        <dsp:cNvPr id="0" name=""/>
        <dsp:cNvSpPr/>
      </dsp:nvSpPr>
      <dsp:spPr>
        <a:xfrm>
          <a:off x="755114" y="3713569"/>
          <a:ext cx="5175675"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a:t>Edited Nearest Neighbor Rule (ENN)</a:t>
          </a:r>
        </a:p>
      </dsp:txBody>
      <dsp:txXfrm>
        <a:off x="772356" y="3730811"/>
        <a:ext cx="5141191" cy="554203"/>
      </dsp:txXfrm>
    </dsp:sp>
    <dsp:sp modelId="{7A2A78A3-8018-414F-BEDE-9D985AF3D8B3}">
      <dsp:nvSpPr>
        <dsp:cNvPr id="0" name=""/>
        <dsp:cNvSpPr/>
      </dsp:nvSpPr>
      <dsp:spPr>
        <a:xfrm>
          <a:off x="404654" y="588827"/>
          <a:ext cx="350459" cy="4154945"/>
        </a:xfrm>
        <a:custGeom>
          <a:avLst/>
          <a:gdLst/>
          <a:ahLst/>
          <a:cxnLst/>
          <a:rect l="0" t="0" r="0" b="0"/>
          <a:pathLst>
            <a:path>
              <a:moveTo>
                <a:pt x="0" y="0"/>
              </a:moveTo>
              <a:lnTo>
                <a:pt x="0" y="4154945"/>
              </a:lnTo>
              <a:lnTo>
                <a:pt x="350459" y="41549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2B6F77-3907-124E-8ED4-CC19BBACCC23}">
      <dsp:nvSpPr>
        <dsp:cNvPr id="0" name=""/>
        <dsp:cNvSpPr/>
      </dsp:nvSpPr>
      <dsp:spPr>
        <a:xfrm>
          <a:off x="755114" y="4449429"/>
          <a:ext cx="4977396"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Neighborhood Cleaning Rule</a:t>
          </a:r>
        </a:p>
      </dsp:txBody>
      <dsp:txXfrm>
        <a:off x="772356" y="4466671"/>
        <a:ext cx="4942912" cy="554203"/>
      </dsp:txXfrm>
    </dsp:sp>
    <dsp:sp modelId="{C029F08F-1AB7-E640-B8A1-B1DD745F02F6}">
      <dsp:nvSpPr>
        <dsp:cNvPr id="0" name=""/>
        <dsp:cNvSpPr/>
      </dsp:nvSpPr>
      <dsp:spPr>
        <a:xfrm>
          <a:off x="404654" y="588827"/>
          <a:ext cx="350459" cy="4890805"/>
        </a:xfrm>
        <a:custGeom>
          <a:avLst/>
          <a:gdLst/>
          <a:ahLst/>
          <a:cxnLst/>
          <a:rect l="0" t="0" r="0" b="0"/>
          <a:pathLst>
            <a:path>
              <a:moveTo>
                <a:pt x="0" y="0"/>
              </a:moveTo>
              <a:lnTo>
                <a:pt x="0" y="4890805"/>
              </a:lnTo>
              <a:lnTo>
                <a:pt x="350459" y="48908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6D7632-B9BB-E04C-B5B7-AAF8F09CBFFC}">
      <dsp:nvSpPr>
        <dsp:cNvPr id="0" name=""/>
        <dsp:cNvSpPr/>
      </dsp:nvSpPr>
      <dsp:spPr>
        <a:xfrm>
          <a:off x="755114" y="5185288"/>
          <a:ext cx="4180153"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Cluster Centroids</a:t>
          </a:r>
        </a:p>
      </dsp:txBody>
      <dsp:txXfrm>
        <a:off x="772356" y="5202530"/>
        <a:ext cx="4145669" cy="554203"/>
      </dsp:txXfrm>
    </dsp:sp>
    <dsp:sp modelId="{6794E32A-37A7-A34A-BF13-C44E379A0127}">
      <dsp:nvSpPr>
        <dsp:cNvPr id="0" name=""/>
        <dsp:cNvSpPr/>
      </dsp:nvSpPr>
      <dsp:spPr>
        <a:xfrm>
          <a:off x="6432981" y="4"/>
          <a:ext cx="3934446" cy="588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675" tIns="44450" rIns="66675" bIns="44450" numCol="1" spcCol="1270" anchor="ctr" anchorCtr="0">
          <a:noAutofit/>
        </a:bodyPr>
        <a:lstStyle/>
        <a:p>
          <a:pPr marL="0" lvl="0" indent="0" algn="l" defTabSz="1555750">
            <a:lnSpc>
              <a:spcPct val="90000"/>
            </a:lnSpc>
            <a:spcBef>
              <a:spcPct val="0"/>
            </a:spcBef>
            <a:spcAft>
              <a:spcPct val="35000"/>
            </a:spcAft>
            <a:buNone/>
          </a:pPr>
          <a:r>
            <a:rPr lang="en-US" sz="3500" kern="1200" dirty="0"/>
            <a:t>Over-sampling</a:t>
          </a:r>
        </a:p>
      </dsp:txBody>
      <dsp:txXfrm>
        <a:off x="6450223" y="17246"/>
        <a:ext cx="3899962" cy="554203"/>
      </dsp:txXfrm>
    </dsp:sp>
    <dsp:sp modelId="{191357AA-783F-B049-9F2A-F61681DAAC14}">
      <dsp:nvSpPr>
        <dsp:cNvPr id="0" name=""/>
        <dsp:cNvSpPr/>
      </dsp:nvSpPr>
      <dsp:spPr>
        <a:xfrm>
          <a:off x="6826425" y="588691"/>
          <a:ext cx="230705" cy="476884"/>
        </a:xfrm>
        <a:custGeom>
          <a:avLst/>
          <a:gdLst/>
          <a:ahLst/>
          <a:cxnLst/>
          <a:rect l="0" t="0" r="0" b="0"/>
          <a:pathLst>
            <a:path>
              <a:moveTo>
                <a:pt x="0" y="0"/>
              </a:moveTo>
              <a:lnTo>
                <a:pt x="0" y="476884"/>
              </a:lnTo>
              <a:lnTo>
                <a:pt x="230705" y="4768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9AB9CB-C8B1-1C42-9FAA-8520CE515184}">
      <dsp:nvSpPr>
        <dsp:cNvPr id="0" name=""/>
        <dsp:cNvSpPr/>
      </dsp:nvSpPr>
      <dsp:spPr>
        <a:xfrm>
          <a:off x="7057131" y="771232"/>
          <a:ext cx="4397807"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Random sample</a:t>
          </a:r>
        </a:p>
      </dsp:txBody>
      <dsp:txXfrm>
        <a:off x="7074373" y="788474"/>
        <a:ext cx="4363323" cy="554203"/>
      </dsp:txXfrm>
    </dsp:sp>
    <dsp:sp modelId="{06AF165B-DF62-A541-9574-EF96C0A7DF83}">
      <dsp:nvSpPr>
        <dsp:cNvPr id="0" name=""/>
        <dsp:cNvSpPr/>
      </dsp:nvSpPr>
      <dsp:spPr>
        <a:xfrm>
          <a:off x="6826425" y="588691"/>
          <a:ext cx="188922" cy="1665744"/>
        </a:xfrm>
        <a:custGeom>
          <a:avLst/>
          <a:gdLst/>
          <a:ahLst/>
          <a:cxnLst/>
          <a:rect l="0" t="0" r="0" b="0"/>
          <a:pathLst>
            <a:path>
              <a:moveTo>
                <a:pt x="0" y="0"/>
              </a:moveTo>
              <a:lnTo>
                <a:pt x="0" y="1665744"/>
              </a:lnTo>
              <a:lnTo>
                <a:pt x="188922" y="16657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3C5E48-0B04-5744-A005-4566C8EF8096}">
      <dsp:nvSpPr>
        <dsp:cNvPr id="0" name=""/>
        <dsp:cNvSpPr/>
      </dsp:nvSpPr>
      <dsp:spPr>
        <a:xfrm>
          <a:off x="7015348" y="1755476"/>
          <a:ext cx="4439590" cy="99791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Synthetic Minority Oversampling Technique (SMOTE)</a:t>
          </a:r>
        </a:p>
      </dsp:txBody>
      <dsp:txXfrm>
        <a:off x="7044576" y="1784704"/>
        <a:ext cx="4381134" cy="939463"/>
      </dsp:txXfrm>
    </dsp:sp>
    <dsp:sp modelId="{BFCEC2DA-A150-B740-ABAC-8940C439FD8F}">
      <dsp:nvSpPr>
        <dsp:cNvPr id="0" name=""/>
        <dsp:cNvSpPr/>
      </dsp:nvSpPr>
      <dsp:spPr>
        <a:xfrm>
          <a:off x="6826425" y="588691"/>
          <a:ext cx="217980" cy="2925512"/>
        </a:xfrm>
        <a:custGeom>
          <a:avLst/>
          <a:gdLst/>
          <a:ahLst/>
          <a:cxnLst/>
          <a:rect l="0" t="0" r="0" b="0"/>
          <a:pathLst>
            <a:path>
              <a:moveTo>
                <a:pt x="0" y="0"/>
              </a:moveTo>
              <a:lnTo>
                <a:pt x="0" y="2925512"/>
              </a:lnTo>
              <a:lnTo>
                <a:pt x="217980" y="29255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DEA5AF-58BF-6340-8E30-46D55639DB16}">
      <dsp:nvSpPr>
        <dsp:cNvPr id="0" name=""/>
        <dsp:cNvSpPr/>
      </dsp:nvSpPr>
      <dsp:spPr>
        <a:xfrm>
          <a:off x="7044406" y="3097078"/>
          <a:ext cx="4410532" cy="83425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ADASYN: Adaptive Synthetic Sampling</a:t>
          </a:r>
          <a:r>
            <a:rPr lang="en-US" sz="2400" kern="1200" dirty="0">
              <a:hlinkClick xmlns:r="http://schemas.openxmlformats.org/officeDocument/2006/relationships" r:id="rId1"/>
            </a:rPr>
            <a:t>¶</a:t>
          </a:r>
          <a:endParaRPr lang="en-US" sz="2400" kern="1200" dirty="0"/>
        </a:p>
      </dsp:txBody>
      <dsp:txXfrm>
        <a:off x="7068840" y="3121512"/>
        <a:ext cx="4361664" cy="7853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3/29/18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3/29/18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16</a:t>
            </a:fld>
            <a:endParaRPr lang="en-US"/>
          </a:p>
        </p:txBody>
      </p:sp>
    </p:spTree>
    <p:extLst>
      <p:ext uri="{BB962C8B-B14F-4D97-AF65-F5344CB8AC3E}">
        <p14:creationId xmlns:p14="http://schemas.microsoft.com/office/powerpoint/2010/main" val="3086887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17</a:t>
            </a:fld>
            <a:endParaRPr lang="en-US"/>
          </a:p>
        </p:txBody>
      </p:sp>
    </p:spTree>
    <p:extLst>
      <p:ext uri="{BB962C8B-B14F-4D97-AF65-F5344CB8AC3E}">
        <p14:creationId xmlns:p14="http://schemas.microsoft.com/office/powerpoint/2010/main" val="136791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18</a:t>
            </a:fld>
            <a:endParaRPr lang="en-US"/>
          </a:p>
        </p:txBody>
      </p:sp>
    </p:spTree>
    <p:extLst>
      <p:ext uri="{BB962C8B-B14F-4D97-AF65-F5344CB8AC3E}">
        <p14:creationId xmlns:p14="http://schemas.microsoft.com/office/powerpoint/2010/main" val="294746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19</a:t>
            </a:fld>
            <a:endParaRPr lang="en-US"/>
          </a:p>
        </p:txBody>
      </p:sp>
    </p:spTree>
    <p:extLst>
      <p:ext uri="{BB962C8B-B14F-4D97-AF65-F5344CB8AC3E}">
        <p14:creationId xmlns:p14="http://schemas.microsoft.com/office/powerpoint/2010/main" val="382502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2303476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3279901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1766342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922506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139360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534247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14</a:t>
            </a:fld>
            <a:endParaRPr lang="en-US"/>
          </a:p>
        </p:txBody>
      </p:sp>
    </p:spTree>
    <p:extLst>
      <p:ext uri="{BB962C8B-B14F-4D97-AF65-F5344CB8AC3E}">
        <p14:creationId xmlns:p14="http://schemas.microsoft.com/office/powerpoint/2010/main" val="3219020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15</a:t>
            </a:fld>
            <a:endParaRPr lang="en-US"/>
          </a:p>
        </p:txBody>
      </p:sp>
    </p:spTree>
    <p:extLst>
      <p:ext uri="{BB962C8B-B14F-4D97-AF65-F5344CB8AC3E}">
        <p14:creationId xmlns:p14="http://schemas.microsoft.com/office/powerpoint/2010/main" val="1088822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dirty="0"/>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4" name="Picture 3">
            <a:extLst>
              <a:ext uri="{FF2B5EF4-FFF2-40B4-BE49-F238E27FC236}">
                <a16:creationId xmlns:a16="http://schemas.microsoft.com/office/drawing/2014/main" id="{869E82DF-51A2-6148-806F-1D701B141383}"/>
              </a:ext>
            </a:extLst>
          </p:cNvPr>
          <p:cNvPicPr>
            <a:picLocks noChangeAspect="1"/>
          </p:cNvPicPr>
          <p:nvPr userDrawn="1"/>
        </p:nvPicPr>
        <p:blipFill rotWithShape="1">
          <a:blip r:embed="rId2"/>
          <a:srcRect b="7900"/>
          <a:stretch/>
        </p:blipFill>
        <p:spPr>
          <a:xfrm>
            <a:off x="0" y="-1614005"/>
            <a:ext cx="12192000" cy="6316238"/>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3/29/18</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3/29/18</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3/29/18</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3/29/18</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3/29/18</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3/29/18</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3/29/18</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3/29/18</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889/notebooks/My_documents_all/FraudDetection_github/05_Sampling_techniques_for_extremely_imbalanced_data.ipynb#(3)-ADASYN:-Adaptive-Synthetic-Sampl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889/notebooks/My_documents_all/FraudDetection_github/05_Sampling_techniques_for_extremely_imbalanced_data.ipynb#(3)-ADASYN:-Adaptive-Synthetic-Sampl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achinelearning.wustl.edu/mlpapers/paper_files/icml2006_DavisG06.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800" dirty="0"/>
              <a:t>Sampling Methods for Extremely Imbalanced Data</a:t>
            </a:r>
          </a:p>
        </p:txBody>
      </p:sp>
      <p:sp>
        <p:nvSpPr>
          <p:cNvPr id="3" name="Subtitle 2"/>
          <p:cNvSpPr>
            <a:spLocks noGrp="1"/>
          </p:cNvSpPr>
          <p:nvPr>
            <p:ph type="subTitle" idx="1"/>
          </p:nvPr>
        </p:nvSpPr>
        <p:spPr/>
        <p:txBody>
          <a:bodyPr/>
          <a:lstStyle/>
          <a:p>
            <a:r>
              <a:rPr lang="en-US" dirty="0">
                <a:solidFill>
                  <a:schemeClr val="tx1">
                    <a:lumMod val="95000"/>
                  </a:schemeClr>
                </a:solidFill>
              </a:rPr>
              <a:t>Chris Kuo, Ph.D.| Columbia University</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627AC11-782D-0645-A35E-063DC6C0752E}"/>
              </a:ext>
            </a:extLst>
          </p:cNvPr>
          <p:cNvGraphicFramePr/>
          <p:nvPr>
            <p:extLst>
              <p:ext uri="{D42A27DB-BD31-4B8C-83A1-F6EECF244321}">
                <p14:modId xmlns:p14="http://schemas.microsoft.com/office/powerpoint/2010/main" val="1267457905"/>
              </p:ext>
            </p:extLst>
          </p:nvPr>
        </p:nvGraphicFramePr>
        <p:xfrm>
          <a:off x="315884" y="809564"/>
          <a:ext cx="11454939" cy="5774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10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NearMiss</a:t>
            </a:r>
            <a:endParaRPr lang="en-US" dirty="0"/>
          </a:p>
        </p:txBody>
      </p:sp>
      <p:sp>
        <p:nvSpPr>
          <p:cNvPr id="3" name="Content Placeholder 2"/>
          <p:cNvSpPr>
            <a:spLocks noGrp="1"/>
          </p:cNvSpPr>
          <p:nvPr>
            <p:ph idx="1"/>
          </p:nvPr>
        </p:nvSpPr>
        <p:spPr/>
        <p:txBody>
          <a:bodyPr/>
          <a:lstStyle/>
          <a:p>
            <a:r>
              <a:rPr lang="en-US" dirty="0"/>
              <a:t>The one cl</a:t>
            </a:r>
          </a:p>
        </p:txBody>
      </p:sp>
    </p:spTree>
    <p:extLst>
      <p:ext uri="{BB962C8B-B14F-4D97-AF65-F5344CB8AC3E}">
        <p14:creationId xmlns:p14="http://schemas.microsoft.com/office/powerpoint/2010/main" val="31754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Condensed Nearest Neighbor Rule (CNN)</a:t>
            </a:r>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238613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TomekLinks</a:t>
            </a:r>
            <a:endParaRPr lang="en-US" dirty="0"/>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81854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Edited Nearest Neighbor Rule (ENN)</a:t>
            </a:r>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237903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NeighbourhoodCleaningRule</a:t>
            </a:r>
            <a:endParaRPr lang="en-US" dirty="0"/>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395836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ClusterCentroids</a:t>
            </a:r>
            <a:endParaRPr lang="en-US" dirty="0"/>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59641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Over-sampling for the minority class</a:t>
            </a:r>
          </a:p>
        </p:txBody>
      </p:sp>
      <p:sp>
        <p:nvSpPr>
          <p:cNvPr id="3" name="Content Placeholder 2"/>
          <p:cNvSpPr>
            <a:spLocks noGrp="1"/>
          </p:cNvSpPr>
          <p:nvPr>
            <p:ph idx="1"/>
          </p:nvPr>
        </p:nvSpPr>
        <p:spPr/>
        <p:txBody>
          <a:bodyPr/>
          <a:lstStyle/>
          <a:p>
            <a:pPr marL="457200" indent="-457200">
              <a:buAutoNum type="arabicParenBoth"/>
            </a:pPr>
            <a:r>
              <a:rPr lang="en-US" dirty="0"/>
              <a:t>Random oversampling for the minority class</a:t>
            </a:r>
          </a:p>
          <a:p>
            <a:pPr marL="457200" indent="-457200">
              <a:buAutoNum type="arabicParenBoth"/>
            </a:pPr>
            <a:r>
              <a:rPr lang="en-US" dirty="0"/>
              <a:t>Synthetic Minority Oversampling Technique (SMOTE)</a:t>
            </a:r>
          </a:p>
          <a:p>
            <a:pPr marL="457200" indent="-457200">
              <a:buAutoNum type="arabicParenBoth"/>
            </a:pPr>
            <a:r>
              <a:rPr lang="en-US" dirty="0"/>
              <a:t>ADASYN: Adaptive Synthetic Sampling</a:t>
            </a:r>
            <a:r>
              <a:rPr lang="en-US" dirty="0">
                <a:hlinkClick r:id="rId3"/>
              </a:rPr>
              <a:t>¶</a:t>
            </a:r>
            <a:endParaRPr lang="en-US" dirty="0"/>
          </a:p>
        </p:txBody>
      </p:sp>
    </p:spTree>
    <p:extLst>
      <p:ext uri="{BB962C8B-B14F-4D97-AF65-F5344CB8AC3E}">
        <p14:creationId xmlns:p14="http://schemas.microsoft.com/office/powerpoint/2010/main" val="116053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7000"/>
            <a:ext cx="11252662" cy="1097280"/>
          </a:xfrm>
        </p:spPr>
        <p:txBody>
          <a:bodyPr/>
          <a:lstStyle/>
          <a:p>
            <a:r>
              <a:rPr lang="en-US" dirty="0"/>
              <a:t>Synthetic Minority Oversampling Technique (SMOTE)</a:t>
            </a:r>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325925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ADASYN: Adaptive Synthetic Sampling</a:t>
            </a:r>
            <a:r>
              <a:rPr lang="en-US" dirty="0">
                <a:hlinkClick r:id="rId3"/>
              </a:rPr>
              <a:t>¶</a:t>
            </a:r>
            <a:endParaRPr lang="en-US" dirty="0"/>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373565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imbalanced data?</a:t>
            </a:r>
          </a:p>
        </p:txBody>
      </p:sp>
      <p:sp>
        <p:nvSpPr>
          <p:cNvPr id="3" name="Text Placeholder 2"/>
          <p:cNvSpPr>
            <a:spLocks noGrp="1"/>
          </p:cNvSpPr>
          <p:nvPr>
            <p:ph type="body" idx="1"/>
          </p:nvPr>
        </p:nvSpPr>
        <p:spPr/>
        <p:txBody>
          <a:bodyPr/>
          <a:lstStyle/>
          <a:p>
            <a:r>
              <a:rPr lang="en-US" dirty="0">
                <a:solidFill>
                  <a:schemeClr val="tx1">
                    <a:lumMod val="95000"/>
                  </a:schemeClr>
                </a:solidFill>
              </a:rPr>
              <a:t>Statement of the problem</a:t>
            </a: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Imbalanced data</a:t>
            </a:r>
          </a:p>
        </p:txBody>
      </p:sp>
      <p:sp>
        <p:nvSpPr>
          <p:cNvPr id="3" name="Content Placeholder 2"/>
          <p:cNvSpPr>
            <a:spLocks noGrp="1"/>
          </p:cNvSpPr>
          <p:nvPr>
            <p:ph idx="1"/>
          </p:nvPr>
        </p:nvSpPr>
        <p:spPr/>
        <p:txBody>
          <a:bodyPr/>
          <a:lstStyle/>
          <a:p>
            <a:r>
              <a:rPr lang="en-US" dirty="0"/>
              <a:t>A dataset is imbalanced if at least one of the classes constitutes only a very small minority. </a:t>
            </a:r>
          </a:p>
          <a:p>
            <a:r>
              <a:rPr lang="en-US" dirty="0"/>
              <a:t>Imbalanced data prevail in banking, insurance, engineering and many other fields. </a:t>
            </a:r>
          </a:p>
          <a:p>
            <a:r>
              <a:rPr lang="en-US" dirty="0"/>
              <a:t>It is common in fraud detection that the imbalance is on the order of 100 to 1.</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can’t an ROC curve measure well?</a:t>
            </a:r>
          </a:p>
        </p:txBody>
      </p:sp>
      <p:sp>
        <p:nvSpPr>
          <p:cNvPr id="3" name="Text Placeholder 2"/>
          <p:cNvSpPr>
            <a:spLocks noGrp="1"/>
          </p:cNvSpPr>
          <p:nvPr>
            <p:ph type="body" idx="1"/>
          </p:nvPr>
        </p:nvSpPr>
        <p:spPr/>
        <p:txBody>
          <a:bodyPr/>
          <a:lstStyle/>
          <a:p>
            <a:r>
              <a:rPr lang="en-US" dirty="0">
                <a:solidFill>
                  <a:schemeClr val="tx1">
                    <a:lumMod val="95000"/>
                  </a:schemeClr>
                </a:solidFill>
              </a:rPr>
              <a:t>Statement of the problem</a:t>
            </a:r>
          </a:p>
        </p:txBody>
      </p:sp>
    </p:spTree>
    <p:extLst>
      <p:ext uri="{BB962C8B-B14F-4D97-AF65-F5344CB8AC3E}">
        <p14:creationId xmlns:p14="http://schemas.microsoft.com/office/powerpoint/2010/main" val="418508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Receiver operating characteristic (ROC) curve </a:t>
            </a:r>
          </a:p>
        </p:txBody>
      </p:sp>
      <p:sp>
        <p:nvSpPr>
          <p:cNvPr id="3" name="Content Placeholder 2"/>
          <p:cNvSpPr>
            <a:spLocks noGrp="1"/>
          </p:cNvSpPr>
          <p:nvPr>
            <p:ph idx="1"/>
          </p:nvPr>
        </p:nvSpPr>
        <p:spPr/>
        <p:txBody>
          <a:bodyPr/>
          <a:lstStyle/>
          <a:p>
            <a:r>
              <a:rPr lang="en-US" dirty="0"/>
              <a:t>Consider an insurance company who needs to know a claim is fraudulent or not. The company needs to predict claims that may be fraudulent and take steps to prevent. </a:t>
            </a:r>
          </a:p>
          <a:p>
            <a:r>
              <a:rPr lang="en-US" dirty="0"/>
              <a:t>Suppose 2% of 10,000 claims are fraudulent. If the data scientist predicts that ALL claims are not fraudulent, he gets 98% accuracy in the ROC curve. However, the data scientist totally missed the 2% true fraudulent claims.</a:t>
            </a:r>
          </a:p>
          <a:p>
            <a:r>
              <a:rPr lang="en-US" dirty="0"/>
              <a:t>The ROC curve does not measure well for imbalanced data. </a:t>
            </a:r>
          </a:p>
        </p:txBody>
      </p:sp>
    </p:spTree>
    <p:extLst>
      <p:ext uri="{BB962C8B-B14F-4D97-AF65-F5344CB8AC3E}">
        <p14:creationId xmlns:p14="http://schemas.microsoft.com/office/powerpoint/2010/main" val="39675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Receiver operating characteristic (ROC) curve </a:t>
            </a:r>
          </a:p>
        </p:txBody>
      </p:sp>
      <p:graphicFrame>
        <p:nvGraphicFramePr>
          <p:cNvPr id="4" name="Table 3">
            <a:extLst>
              <a:ext uri="{FF2B5EF4-FFF2-40B4-BE49-F238E27FC236}">
                <a16:creationId xmlns:a16="http://schemas.microsoft.com/office/drawing/2014/main" id="{E0F38C9F-133F-7444-B8CE-6F72A38FB2C9}"/>
              </a:ext>
            </a:extLst>
          </p:cNvPr>
          <p:cNvGraphicFramePr>
            <a:graphicFrameLocks noGrp="1"/>
          </p:cNvGraphicFramePr>
          <p:nvPr>
            <p:extLst>
              <p:ext uri="{D42A27DB-BD31-4B8C-83A1-F6EECF244321}">
                <p14:modId xmlns:p14="http://schemas.microsoft.com/office/powerpoint/2010/main" val="4252627318"/>
              </p:ext>
            </p:extLst>
          </p:nvPr>
        </p:nvGraphicFramePr>
        <p:xfrm>
          <a:off x="1632990" y="2315709"/>
          <a:ext cx="8458660" cy="1151775"/>
        </p:xfrm>
        <a:graphic>
          <a:graphicData uri="http://schemas.openxmlformats.org/drawingml/2006/table">
            <a:tbl>
              <a:tblPr firstRow="1" bandRow="1">
                <a:tableStyleId>{3B4B98B0-60AC-42C2-AFA5-B58CD77FA1E5}</a:tableStyleId>
              </a:tblPr>
              <a:tblGrid>
                <a:gridCol w="4009435">
                  <a:extLst>
                    <a:ext uri="{9D8B030D-6E8A-4147-A177-3AD203B41FA5}">
                      <a16:colId xmlns:a16="http://schemas.microsoft.com/office/drawing/2014/main" val="3420203844"/>
                    </a:ext>
                  </a:extLst>
                </a:gridCol>
                <a:gridCol w="2005284">
                  <a:extLst>
                    <a:ext uri="{9D8B030D-6E8A-4147-A177-3AD203B41FA5}">
                      <a16:colId xmlns:a16="http://schemas.microsoft.com/office/drawing/2014/main" val="111322395"/>
                    </a:ext>
                  </a:extLst>
                </a:gridCol>
                <a:gridCol w="2443941">
                  <a:extLst>
                    <a:ext uri="{9D8B030D-6E8A-4147-A177-3AD203B41FA5}">
                      <a16:colId xmlns:a16="http://schemas.microsoft.com/office/drawing/2014/main" val="2859674287"/>
                    </a:ext>
                  </a:extLst>
                </a:gridCol>
              </a:tblGrid>
              <a:tr h="410095">
                <a:tc>
                  <a:txBody>
                    <a:bodyPr/>
                    <a:lstStyle/>
                    <a:p>
                      <a:endParaRPr lang="en-US" dirty="0"/>
                    </a:p>
                  </a:txBody>
                  <a:tcPr/>
                </a:tc>
                <a:tc>
                  <a:txBody>
                    <a:bodyPr/>
                    <a:lstStyle/>
                    <a:p>
                      <a:pPr algn="ctr"/>
                      <a:r>
                        <a:rPr lang="en-US" dirty="0"/>
                        <a:t>Actual positive</a:t>
                      </a:r>
                    </a:p>
                  </a:txBody>
                  <a:tcPr/>
                </a:tc>
                <a:tc>
                  <a:txBody>
                    <a:bodyPr/>
                    <a:lstStyle/>
                    <a:p>
                      <a:pPr algn="ctr"/>
                      <a:r>
                        <a:rPr lang="en-US" dirty="0"/>
                        <a:t>Actual negative</a:t>
                      </a:r>
                    </a:p>
                  </a:txBody>
                  <a:tcPr/>
                </a:tc>
                <a:extLst>
                  <a:ext uri="{0D108BD9-81ED-4DB2-BD59-A6C34878D82A}">
                    <a16:rowId xmlns:a16="http://schemas.microsoft.com/office/drawing/2014/main" val="1157806333"/>
                  </a:ext>
                </a:extLst>
              </a:tr>
              <a:tr h="370840">
                <a:tc>
                  <a:txBody>
                    <a:bodyPr/>
                    <a:lstStyle/>
                    <a:p>
                      <a:r>
                        <a:rPr lang="en-US" dirty="0"/>
                        <a:t>Predicted positive</a:t>
                      </a:r>
                    </a:p>
                  </a:txBody>
                  <a:tcPr/>
                </a:tc>
                <a:tc>
                  <a:txBody>
                    <a:bodyPr/>
                    <a:lstStyle/>
                    <a:p>
                      <a:pPr algn="ctr"/>
                      <a:r>
                        <a:rPr lang="en-US" dirty="0"/>
                        <a:t>TP</a:t>
                      </a:r>
                    </a:p>
                  </a:txBody>
                  <a:tcPr/>
                </a:tc>
                <a:tc>
                  <a:txBody>
                    <a:bodyPr/>
                    <a:lstStyle/>
                    <a:p>
                      <a:pPr algn="ctr"/>
                      <a:r>
                        <a:rPr lang="en-US" dirty="0"/>
                        <a:t>FP</a:t>
                      </a:r>
                    </a:p>
                  </a:txBody>
                  <a:tcPr/>
                </a:tc>
                <a:extLst>
                  <a:ext uri="{0D108BD9-81ED-4DB2-BD59-A6C34878D82A}">
                    <a16:rowId xmlns:a16="http://schemas.microsoft.com/office/drawing/2014/main" val="1483438124"/>
                  </a:ext>
                </a:extLst>
              </a:tr>
              <a:tr h="370840">
                <a:tc>
                  <a:txBody>
                    <a:bodyPr/>
                    <a:lstStyle/>
                    <a:p>
                      <a:r>
                        <a:rPr lang="en-US" dirty="0"/>
                        <a:t>Predicted negative</a:t>
                      </a:r>
                    </a:p>
                  </a:txBody>
                  <a:tcPr/>
                </a:tc>
                <a:tc>
                  <a:txBody>
                    <a:bodyPr/>
                    <a:lstStyle/>
                    <a:p>
                      <a:pPr algn="ctr"/>
                      <a:r>
                        <a:rPr lang="en-US" dirty="0"/>
                        <a:t>FN</a:t>
                      </a:r>
                    </a:p>
                  </a:txBody>
                  <a:tcPr/>
                </a:tc>
                <a:tc>
                  <a:txBody>
                    <a:bodyPr/>
                    <a:lstStyle/>
                    <a:p>
                      <a:pPr algn="ctr"/>
                      <a:r>
                        <a:rPr lang="en-US" dirty="0"/>
                        <a:t>TN</a:t>
                      </a:r>
                    </a:p>
                  </a:txBody>
                  <a:tcPr/>
                </a:tc>
                <a:extLst>
                  <a:ext uri="{0D108BD9-81ED-4DB2-BD59-A6C34878D82A}">
                    <a16:rowId xmlns:a16="http://schemas.microsoft.com/office/drawing/2014/main" val="2949283080"/>
                  </a:ext>
                </a:extLst>
              </a:tr>
            </a:tbl>
          </a:graphicData>
        </a:graphic>
      </p:graphicFrame>
      <p:graphicFrame>
        <p:nvGraphicFramePr>
          <p:cNvPr id="5" name="Table 4">
            <a:extLst>
              <a:ext uri="{FF2B5EF4-FFF2-40B4-BE49-F238E27FC236}">
                <a16:creationId xmlns:a16="http://schemas.microsoft.com/office/drawing/2014/main" id="{0F25866A-955F-6144-ADBC-9C338EE4F1FE}"/>
              </a:ext>
            </a:extLst>
          </p:cNvPr>
          <p:cNvGraphicFramePr>
            <a:graphicFrameLocks noGrp="1"/>
          </p:cNvGraphicFramePr>
          <p:nvPr>
            <p:extLst>
              <p:ext uri="{D42A27DB-BD31-4B8C-83A1-F6EECF244321}">
                <p14:modId xmlns:p14="http://schemas.microsoft.com/office/powerpoint/2010/main" val="3723140392"/>
              </p:ext>
            </p:extLst>
          </p:nvPr>
        </p:nvGraphicFramePr>
        <p:xfrm>
          <a:off x="1632989" y="4320462"/>
          <a:ext cx="8458661" cy="1854200"/>
        </p:xfrm>
        <a:graphic>
          <a:graphicData uri="http://schemas.openxmlformats.org/drawingml/2006/table">
            <a:tbl>
              <a:tblPr firstRow="1" bandRow="1">
                <a:tableStyleId>{69012ECD-51FC-41F1-AA8D-1B2483CD663E}</a:tableStyleId>
              </a:tblPr>
              <a:tblGrid>
                <a:gridCol w="4639769">
                  <a:extLst>
                    <a:ext uri="{9D8B030D-6E8A-4147-A177-3AD203B41FA5}">
                      <a16:colId xmlns:a16="http://schemas.microsoft.com/office/drawing/2014/main" val="3414292508"/>
                    </a:ext>
                  </a:extLst>
                </a:gridCol>
                <a:gridCol w="3818892">
                  <a:extLst>
                    <a:ext uri="{9D8B030D-6E8A-4147-A177-3AD203B41FA5}">
                      <a16:colId xmlns:a16="http://schemas.microsoft.com/office/drawing/2014/main" val="3365728052"/>
                    </a:ext>
                  </a:extLst>
                </a:gridCol>
              </a:tblGrid>
              <a:tr h="370840">
                <a:tc>
                  <a:txBody>
                    <a:bodyPr/>
                    <a:lstStyle/>
                    <a:p>
                      <a:pPr algn="ctr"/>
                      <a:r>
                        <a:rPr lang="en-US" dirty="0"/>
                        <a:t>Name</a:t>
                      </a:r>
                    </a:p>
                  </a:txBody>
                  <a:tcPr/>
                </a:tc>
                <a:tc>
                  <a:txBody>
                    <a:bodyPr/>
                    <a:lstStyle/>
                    <a:p>
                      <a:pPr algn="ctr"/>
                      <a:r>
                        <a:rPr lang="en-US" dirty="0"/>
                        <a:t>Metric</a:t>
                      </a:r>
                    </a:p>
                  </a:txBody>
                  <a:tcPr/>
                </a:tc>
                <a:extLst>
                  <a:ext uri="{0D108BD9-81ED-4DB2-BD59-A6C34878D82A}">
                    <a16:rowId xmlns:a16="http://schemas.microsoft.com/office/drawing/2014/main" val="208582330"/>
                  </a:ext>
                </a:extLst>
              </a:tr>
              <a:tr h="370840">
                <a:tc>
                  <a:txBody>
                    <a:bodyPr/>
                    <a:lstStyle/>
                    <a:p>
                      <a:r>
                        <a:rPr lang="en-US" dirty="0"/>
                        <a:t>True Positive Rate (TPR)</a:t>
                      </a:r>
                    </a:p>
                  </a:txBody>
                  <a:tcPr/>
                </a:tc>
                <a:tc>
                  <a:txBody>
                    <a:bodyPr/>
                    <a:lstStyle/>
                    <a:p>
                      <a:pPr algn="ctr"/>
                      <a:r>
                        <a:rPr lang="en-US" dirty="0"/>
                        <a:t>TP/(TP+FN)</a:t>
                      </a:r>
                    </a:p>
                  </a:txBody>
                  <a:tcPr/>
                </a:tc>
                <a:extLst>
                  <a:ext uri="{0D108BD9-81ED-4DB2-BD59-A6C34878D82A}">
                    <a16:rowId xmlns:a16="http://schemas.microsoft.com/office/drawing/2014/main" val="1539619447"/>
                  </a:ext>
                </a:extLst>
              </a:tr>
              <a:tr h="370840">
                <a:tc>
                  <a:txBody>
                    <a:bodyPr/>
                    <a:lstStyle/>
                    <a:p>
                      <a:r>
                        <a:rPr lang="en-US" dirty="0"/>
                        <a:t>False Positive Rate (FPR)</a:t>
                      </a:r>
                    </a:p>
                  </a:txBody>
                  <a:tcPr/>
                </a:tc>
                <a:tc>
                  <a:txBody>
                    <a:bodyPr/>
                    <a:lstStyle/>
                    <a:p>
                      <a:pPr algn="ctr"/>
                      <a:r>
                        <a:rPr lang="en-US" dirty="0"/>
                        <a:t>FP/(FP+TN)</a:t>
                      </a:r>
                    </a:p>
                  </a:txBody>
                  <a:tcPr/>
                </a:tc>
                <a:extLst>
                  <a:ext uri="{0D108BD9-81ED-4DB2-BD59-A6C34878D82A}">
                    <a16:rowId xmlns:a16="http://schemas.microsoft.com/office/drawing/2014/main" val="4055609962"/>
                  </a:ext>
                </a:extLst>
              </a:tr>
              <a:tr h="370840">
                <a:tc>
                  <a:txBody>
                    <a:bodyPr/>
                    <a:lstStyle/>
                    <a:p>
                      <a:r>
                        <a:rPr lang="en-US" dirty="0"/>
                        <a:t>Recall</a:t>
                      </a:r>
                    </a:p>
                  </a:txBody>
                  <a:tcPr/>
                </a:tc>
                <a:tc>
                  <a:txBody>
                    <a:bodyPr/>
                    <a:lstStyle/>
                    <a:p>
                      <a:pPr algn="ctr"/>
                      <a:r>
                        <a:rPr lang="en-US" dirty="0"/>
                        <a:t>TP/(TP+FN)</a:t>
                      </a:r>
                    </a:p>
                  </a:txBody>
                  <a:tcPr/>
                </a:tc>
                <a:extLst>
                  <a:ext uri="{0D108BD9-81ED-4DB2-BD59-A6C34878D82A}">
                    <a16:rowId xmlns:a16="http://schemas.microsoft.com/office/drawing/2014/main" val="1725503205"/>
                  </a:ext>
                </a:extLst>
              </a:tr>
              <a:tr h="370840">
                <a:tc>
                  <a:txBody>
                    <a:bodyPr/>
                    <a:lstStyle/>
                    <a:p>
                      <a:r>
                        <a:rPr lang="en-US" dirty="0"/>
                        <a:t>Precision</a:t>
                      </a:r>
                    </a:p>
                  </a:txBody>
                  <a:tcPr/>
                </a:tc>
                <a:tc>
                  <a:txBody>
                    <a:bodyPr/>
                    <a:lstStyle/>
                    <a:p>
                      <a:pPr algn="ctr"/>
                      <a:r>
                        <a:rPr lang="en-US" dirty="0"/>
                        <a:t>TP/(TP+FP)</a:t>
                      </a:r>
                    </a:p>
                  </a:txBody>
                  <a:tcPr/>
                </a:tc>
                <a:extLst>
                  <a:ext uri="{0D108BD9-81ED-4DB2-BD59-A6C34878D82A}">
                    <a16:rowId xmlns:a16="http://schemas.microsoft.com/office/drawing/2014/main" val="3840663488"/>
                  </a:ext>
                </a:extLst>
              </a:tr>
            </a:tbl>
          </a:graphicData>
        </a:graphic>
      </p:graphicFrame>
    </p:spTree>
    <p:extLst>
      <p:ext uri="{BB962C8B-B14F-4D97-AF65-F5344CB8AC3E}">
        <p14:creationId xmlns:p14="http://schemas.microsoft.com/office/powerpoint/2010/main" val="89289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Receiver operating characteristic (ROC) curve </a:t>
            </a:r>
          </a:p>
        </p:txBody>
      </p:sp>
      <p:sp>
        <p:nvSpPr>
          <p:cNvPr id="3" name="Content Placeholder 2"/>
          <p:cNvSpPr>
            <a:spLocks noGrp="1"/>
          </p:cNvSpPr>
          <p:nvPr>
            <p:ph idx="1"/>
          </p:nvPr>
        </p:nvSpPr>
        <p:spPr>
          <a:xfrm>
            <a:off x="556592" y="1714500"/>
            <a:ext cx="4234070" cy="4666422"/>
          </a:xfrm>
        </p:spPr>
        <p:txBody>
          <a:bodyPr>
            <a:normAutofit/>
          </a:bodyPr>
          <a:lstStyle/>
          <a:p>
            <a:r>
              <a:rPr lang="en-US" dirty="0"/>
              <a:t>Because TPR only depends on positives, ROC curves do not measure the effects of negatives. </a:t>
            </a:r>
          </a:p>
          <a:p>
            <a:r>
              <a:rPr lang="en-US" dirty="0"/>
              <a:t>The area under the curve (AUC) assesses overall classification performance. AUC does not place more emphasis on one class over the other, so it does not reflect the minority class well.</a:t>
            </a:r>
          </a:p>
        </p:txBody>
      </p:sp>
      <p:pic>
        <p:nvPicPr>
          <p:cNvPr id="7" name="Picture 6">
            <a:extLst>
              <a:ext uri="{FF2B5EF4-FFF2-40B4-BE49-F238E27FC236}">
                <a16:creationId xmlns:a16="http://schemas.microsoft.com/office/drawing/2014/main" id="{3052C93A-765E-F740-A05B-0FD03A2C1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645" y="1714500"/>
            <a:ext cx="6634529" cy="4805656"/>
          </a:xfrm>
          <a:prstGeom prst="rect">
            <a:avLst/>
          </a:prstGeom>
          <a:solidFill>
            <a:schemeClr val="accent1"/>
          </a:solidFill>
        </p:spPr>
      </p:pic>
      <p:sp>
        <p:nvSpPr>
          <p:cNvPr id="8" name="Rectangle 7">
            <a:extLst>
              <a:ext uri="{FF2B5EF4-FFF2-40B4-BE49-F238E27FC236}">
                <a16:creationId xmlns:a16="http://schemas.microsoft.com/office/drawing/2014/main" id="{479AE342-FA34-A14E-B525-6E3D87922558}"/>
              </a:ext>
            </a:extLst>
          </p:cNvPr>
          <p:cNvSpPr/>
          <p:nvPr/>
        </p:nvSpPr>
        <p:spPr>
          <a:xfrm>
            <a:off x="5093645" y="2528717"/>
            <a:ext cx="1435008" cy="369332"/>
          </a:xfrm>
          <a:prstGeom prst="rect">
            <a:avLst/>
          </a:prstGeom>
        </p:spPr>
        <p:txBody>
          <a:bodyPr wrap="none">
            <a:spAutoFit/>
          </a:bodyPr>
          <a:lstStyle/>
          <a:p>
            <a:pPr algn="ctr"/>
            <a:r>
              <a:rPr lang="en-US" dirty="0"/>
              <a:t>TP/(TP+FN)</a:t>
            </a:r>
          </a:p>
        </p:txBody>
      </p:sp>
      <p:sp>
        <p:nvSpPr>
          <p:cNvPr id="9" name="Rectangle 8">
            <a:extLst>
              <a:ext uri="{FF2B5EF4-FFF2-40B4-BE49-F238E27FC236}">
                <a16:creationId xmlns:a16="http://schemas.microsoft.com/office/drawing/2014/main" id="{01CDA37B-85F5-8D42-900B-931E320A2E95}"/>
              </a:ext>
            </a:extLst>
          </p:cNvPr>
          <p:cNvSpPr/>
          <p:nvPr/>
        </p:nvSpPr>
        <p:spPr>
          <a:xfrm>
            <a:off x="8181331" y="5331551"/>
            <a:ext cx="1435008" cy="369332"/>
          </a:xfrm>
          <a:prstGeom prst="rect">
            <a:avLst/>
          </a:prstGeom>
        </p:spPr>
        <p:txBody>
          <a:bodyPr wrap="none">
            <a:spAutoFit/>
          </a:bodyPr>
          <a:lstStyle/>
          <a:p>
            <a:pPr algn="ctr"/>
            <a:r>
              <a:rPr lang="en-US" dirty="0"/>
              <a:t>FP/(FP+TN)</a:t>
            </a:r>
          </a:p>
        </p:txBody>
      </p:sp>
    </p:spTree>
    <p:extLst>
      <p:ext uri="{BB962C8B-B14F-4D97-AF65-F5344CB8AC3E}">
        <p14:creationId xmlns:p14="http://schemas.microsoft.com/office/powerpoint/2010/main" val="161912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use the Precision-Recall curve</a:t>
            </a:r>
          </a:p>
        </p:txBody>
      </p:sp>
      <p:sp>
        <p:nvSpPr>
          <p:cNvPr id="3" name="Content Placeholder 2"/>
          <p:cNvSpPr>
            <a:spLocks noGrp="1"/>
          </p:cNvSpPr>
          <p:nvPr>
            <p:ph idx="1"/>
          </p:nvPr>
        </p:nvSpPr>
        <p:spPr>
          <a:xfrm>
            <a:off x="556592" y="1714500"/>
            <a:ext cx="4234070" cy="4666422"/>
          </a:xfrm>
        </p:spPr>
        <p:txBody>
          <a:bodyPr>
            <a:normAutofit/>
          </a:bodyPr>
          <a:lstStyle/>
          <a:p>
            <a:r>
              <a:rPr lang="en-US" dirty="0"/>
              <a:t>The Precision is directly influenced by class imbalance so the Precision-recall curves are better to highlight differences between models for highly imbalanced data sets.</a:t>
            </a:r>
          </a:p>
          <a:p>
            <a:r>
              <a:rPr lang="en-US" dirty="0"/>
              <a:t>By Davis and </a:t>
            </a:r>
            <a:r>
              <a:rPr lang="en-US" dirty="0" err="1"/>
              <a:t>Goadrish</a:t>
            </a:r>
            <a:r>
              <a:rPr lang="en-US" dirty="0"/>
              <a:t> in a well-cited </a:t>
            </a:r>
            <a:r>
              <a:rPr lang="en-US" u="sng" dirty="0">
                <a:hlinkClick r:id="rId2"/>
              </a:rPr>
              <a:t>paper</a:t>
            </a:r>
            <a:r>
              <a:rPr lang="en-US" dirty="0"/>
              <a:t>. </a:t>
            </a:r>
          </a:p>
          <a:p>
            <a:endParaRPr lang="en-US" dirty="0"/>
          </a:p>
        </p:txBody>
      </p:sp>
      <p:pic>
        <p:nvPicPr>
          <p:cNvPr id="5" name="Picture 4">
            <a:extLst>
              <a:ext uri="{FF2B5EF4-FFF2-40B4-BE49-F238E27FC236}">
                <a16:creationId xmlns:a16="http://schemas.microsoft.com/office/drawing/2014/main" id="{4FBCB299-9049-874D-90CF-86B776510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347" y="1714500"/>
            <a:ext cx="6539949" cy="4737148"/>
          </a:xfrm>
          <a:prstGeom prst="rect">
            <a:avLst/>
          </a:prstGeom>
          <a:solidFill>
            <a:schemeClr val="accent1"/>
          </a:solidFill>
        </p:spPr>
      </p:pic>
      <p:sp>
        <p:nvSpPr>
          <p:cNvPr id="6" name="Rectangle 5">
            <a:extLst>
              <a:ext uri="{FF2B5EF4-FFF2-40B4-BE49-F238E27FC236}">
                <a16:creationId xmlns:a16="http://schemas.microsoft.com/office/drawing/2014/main" id="{749A9F86-AC14-6B4B-97A2-49A6CCEF3F30}"/>
              </a:ext>
            </a:extLst>
          </p:cNvPr>
          <p:cNvSpPr/>
          <p:nvPr/>
        </p:nvSpPr>
        <p:spPr>
          <a:xfrm>
            <a:off x="5168347" y="2508839"/>
            <a:ext cx="1422184" cy="369332"/>
          </a:xfrm>
          <a:prstGeom prst="rect">
            <a:avLst/>
          </a:prstGeom>
        </p:spPr>
        <p:txBody>
          <a:bodyPr wrap="none">
            <a:spAutoFit/>
          </a:bodyPr>
          <a:lstStyle/>
          <a:p>
            <a:pPr algn="ctr"/>
            <a:r>
              <a:rPr lang="en-US" dirty="0"/>
              <a:t>TP/(TP+FP)</a:t>
            </a:r>
          </a:p>
        </p:txBody>
      </p:sp>
      <p:sp>
        <p:nvSpPr>
          <p:cNvPr id="8" name="Rectangle 7">
            <a:extLst>
              <a:ext uri="{FF2B5EF4-FFF2-40B4-BE49-F238E27FC236}">
                <a16:creationId xmlns:a16="http://schemas.microsoft.com/office/drawing/2014/main" id="{407DFDF8-047F-2C48-8CBF-D67141D095F7}"/>
              </a:ext>
            </a:extLst>
          </p:cNvPr>
          <p:cNvSpPr/>
          <p:nvPr/>
        </p:nvSpPr>
        <p:spPr>
          <a:xfrm>
            <a:off x="8062061" y="5311673"/>
            <a:ext cx="1435008" cy="369332"/>
          </a:xfrm>
          <a:prstGeom prst="rect">
            <a:avLst/>
          </a:prstGeom>
        </p:spPr>
        <p:txBody>
          <a:bodyPr wrap="none">
            <a:spAutoFit/>
          </a:bodyPr>
          <a:lstStyle/>
          <a:p>
            <a:pPr algn="ctr"/>
            <a:r>
              <a:rPr lang="en-US" dirty="0"/>
              <a:t>TP/(TP+FN)</a:t>
            </a:r>
          </a:p>
        </p:txBody>
      </p:sp>
    </p:spTree>
    <p:extLst>
      <p:ext uri="{BB962C8B-B14F-4D97-AF65-F5344CB8AC3E}">
        <p14:creationId xmlns:p14="http://schemas.microsoft.com/office/powerpoint/2010/main" val="324748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 What are the remedies?</a:t>
            </a:r>
          </a:p>
        </p:txBody>
      </p:sp>
      <p:sp>
        <p:nvSpPr>
          <p:cNvPr id="3" name="Text Placeholder 2"/>
          <p:cNvSpPr>
            <a:spLocks noGrp="1"/>
          </p:cNvSpPr>
          <p:nvPr>
            <p:ph type="body" idx="1"/>
          </p:nvPr>
        </p:nvSpPr>
        <p:spPr/>
        <p:txBody>
          <a:bodyPr/>
          <a:lstStyle/>
          <a:p>
            <a:r>
              <a:rPr lang="en-US" dirty="0">
                <a:solidFill>
                  <a:schemeClr val="tx1">
                    <a:lumMod val="95000"/>
                  </a:schemeClr>
                </a:solidFill>
              </a:rPr>
              <a:t>Statement of the problem</a:t>
            </a:r>
          </a:p>
        </p:txBody>
      </p:sp>
    </p:spTree>
    <p:extLst>
      <p:ext uri="{BB962C8B-B14F-4D97-AF65-F5344CB8AC3E}">
        <p14:creationId xmlns:p14="http://schemas.microsoft.com/office/powerpoint/2010/main" val="143477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16x9</Template>
  <TotalTime>205</TotalTime>
  <Words>610</Words>
  <Application>Microsoft Macintosh PowerPoint</Application>
  <PresentationFormat>Widescreen</PresentationFormat>
  <Paragraphs>103</Paragraphs>
  <Slides>19</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Science Project 16x9</vt:lpstr>
      <vt:lpstr>Sampling Methods for Extremely Imbalanced Data</vt:lpstr>
      <vt:lpstr>What is imbalanced data?</vt:lpstr>
      <vt:lpstr>Imbalanced data</vt:lpstr>
      <vt:lpstr>Why can’t an ROC curve measure well?</vt:lpstr>
      <vt:lpstr>The Receiver operating characteristic (ROC) curve </vt:lpstr>
      <vt:lpstr>The Receiver operating characteristic (ROC) curve </vt:lpstr>
      <vt:lpstr>The Receiver operating characteristic (ROC) curve </vt:lpstr>
      <vt:lpstr>Should use the Precision-Recall curve</vt:lpstr>
      <vt:lpstr>Q. What are the remedies?</vt:lpstr>
      <vt:lpstr>PowerPoint Presentation</vt:lpstr>
      <vt:lpstr>NearMiss</vt:lpstr>
      <vt:lpstr>Condensed Nearest Neighbor Rule (CNN)</vt:lpstr>
      <vt:lpstr>TomekLinks</vt:lpstr>
      <vt:lpstr>Edited Nearest Neighbor Rule (ENN)</vt:lpstr>
      <vt:lpstr>NeighbourhoodCleaningRule</vt:lpstr>
      <vt:lpstr>ClusterCentroids</vt:lpstr>
      <vt:lpstr>Over-sampling for the minority class</vt:lpstr>
      <vt:lpstr>Synthetic Minority Oversampling Technique (SMOTE)</vt:lpstr>
      <vt:lpstr>ADASYN: Adaptive Synthetic Sampling¶</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Chris Kuo</dc:creator>
  <cp:lastModifiedBy>Chris Kuo</cp:lastModifiedBy>
  <cp:revision>53</cp:revision>
  <dcterms:created xsi:type="dcterms:W3CDTF">2018-03-24T21:31:47Z</dcterms:created>
  <dcterms:modified xsi:type="dcterms:W3CDTF">2018-03-29T21:44:47Z</dcterms:modified>
</cp:coreProperties>
</file>