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9" r:id="rId4"/>
    <p:sldId id="278" r:id="rId5"/>
    <p:sldId id="277" r:id="rId6"/>
    <p:sldId id="280" r:id="rId7"/>
    <p:sldId id="281" r:id="rId8"/>
    <p:sldId id="282" r:id="rId9"/>
    <p:sldId id="265" r:id="rId10"/>
    <p:sldId id="268" r:id="rId11"/>
    <p:sldId id="274" r:id="rId12"/>
    <p:sldId id="275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0" autoAdjust="0"/>
    <p:restoredTop sz="92140" autoAdjust="0"/>
  </p:normalViewPr>
  <p:slideViewPr>
    <p:cSldViewPr snapToGrid="0">
      <p:cViewPr varScale="1">
        <p:scale>
          <a:sx n="69" d="100"/>
          <a:sy n="69" d="100"/>
        </p:scale>
        <p:origin x="44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7/24/18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7/24/18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7/24/18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7/24/18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xgboost/xgboost.pdf" TargetMode="External"/><Relationship Id="rId2" Type="http://schemas.openxmlformats.org/officeDocument/2006/relationships/hyperlink" Target="http://statweb.stanford.edu/~jhf/ftp/treb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gbm.readthedocs.io/en/lates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GBM vs. </a:t>
            </a:r>
            <a:r>
              <a:rPr lang="en-US" dirty="0" err="1"/>
              <a:t>XGBoost</a:t>
            </a:r>
            <a:r>
              <a:rPr lang="en-US" dirty="0"/>
              <a:t> vs. </a:t>
            </a:r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498375"/>
            <a:ext cx="10873047" cy="5309750"/>
          </a:xfrm>
        </p:spPr>
        <p:txBody>
          <a:bodyPr>
            <a:noAutofit/>
          </a:bodyPr>
          <a:lstStyle/>
          <a:p>
            <a:r>
              <a:rPr lang="en-US" sz="2400" dirty="0"/>
              <a:t>Regularization: </a:t>
            </a:r>
            <a:r>
              <a:rPr lang="en-US" sz="2200" dirty="0" err="1"/>
              <a:t>Xgboost</a:t>
            </a:r>
            <a:r>
              <a:rPr lang="en-US" sz="2200" dirty="0"/>
              <a:t> used a more regularized model formalization to control over-fitting, which gives it better performance.”- </a:t>
            </a:r>
            <a:r>
              <a:rPr lang="en-US" sz="2200" dirty="0" err="1"/>
              <a:t>Tianqi</a:t>
            </a:r>
            <a:r>
              <a:rPr lang="en-US" sz="2200" dirty="0"/>
              <a:t> Chen</a:t>
            </a:r>
          </a:p>
          <a:p>
            <a:r>
              <a:rPr lang="en-US" sz="2400" dirty="0"/>
              <a:t>Speed: Computation in C++</a:t>
            </a:r>
          </a:p>
          <a:p>
            <a:r>
              <a:rPr lang="en-US" sz="2400" dirty="0"/>
              <a:t>Parallel process:</a:t>
            </a:r>
          </a:p>
          <a:p>
            <a:pPr lvl="1"/>
            <a:r>
              <a:rPr lang="en-US" sz="2200" dirty="0"/>
              <a:t>The algorithm was developed to efficiently reduce computing time and allocate an optimal usage of memory resources.</a:t>
            </a:r>
          </a:p>
          <a:p>
            <a:pPr lvl="1"/>
            <a:r>
              <a:rPr lang="en-US" dirty="0"/>
              <a:t>Block Structure to support parallelization in tree construction and the ability to fit and boost on new data added to a trained model</a:t>
            </a:r>
          </a:p>
          <a:p>
            <a:r>
              <a:rPr lang="en-US" sz="2400" dirty="0"/>
              <a:t>Faster in GBM in general</a:t>
            </a:r>
          </a:p>
          <a:p>
            <a:pPr lvl="1"/>
            <a:r>
              <a:rPr lang="en-US" sz="2200" dirty="0"/>
              <a:t>Important features of implementation include handling of missing values (Sparse Aware), </a:t>
            </a:r>
          </a:p>
          <a:p>
            <a:r>
              <a:rPr lang="en-US" sz="2400" dirty="0"/>
              <a:t>Faster training speed and higher efficiency</a:t>
            </a:r>
          </a:p>
        </p:txBody>
      </p:sp>
    </p:spTree>
    <p:extLst>
      <p:ext uri="{BB962C8B-B14F-4D97-AF65-F5344CB8AC3E}">
        <p14:creationId xmlns:p14="http://schemas.microsoft.com/office/powerpoint/2010/main" val="20175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2E0-CA9E-B943-8953-5DD45AD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In pseudocode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70AADB-C697-3A4D-ACCC-25FBC079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1826"/>
            <a:ext cx="9122229" cy="5257319"/>
          </a:xfrm>
        </p:spPr>
      </p:pic>
    </p:spTree>
    <p:extLst>
      <p:ext uri="{BB962C8B-B14F-4D97-AF65-F5344CB8AC3E}">
        <p14:creationId xmlns:p14="http://schemas.microsoft.com/office/powerpoint/2010/main" val="1890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2E0-CA9E-B943-8953-5DD45AD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In pseudocode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70AADB-C697-3A4D-ACCC-25FBC079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1826"/>
            <a:ext cx="9122229" cy="52573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96AFE-B0B6-1043-A520-88E424F82AAF}"/>
                  </a:ext>
                </a:extLst>
              </p:cNvPr>
              <p:cNvSpPr txBox="1"/>
              <p:nvPr/>
            </p:nvSpPr>
            <p:spPr>
              <a:xfrm>
                <a:off x="4704442" y="2646525"/>
                <a:ext cx="718457" cy="37011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96AFE-B0B6-1043-A520-88E424F8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42" y="2646525"/>
                <a:ext cx="718457" cy="370114"/>
              </a:xfrm>
              <a:prstGeom prst="rect">
                <a:avLst/>
              </a:prstGeom>
              <a:blipFill>
                <a:blip r:embed="rId3"/>
                <a:stretch>
                  <a:fillRect l="-517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FA4389-6D1E-CA46-99FA-45F4A4A7F703}"/>
                  </a:ext>
                </a:extLst>
              </p:cNvPr>
              <p:cNvSpPr/>
              <p:nvPr/>
            </p:nvSpPr>
            <p:spPr>
              <a:xfrm>
                <a:off x="5208167" y="2614817"/>
                <a:ext cx="2379176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FA4389-6D1E-CA46-99FA-45F4A4A7F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67" y="2614817"/>
                <a:ext cx="2379176" cy="483466"/>
              </a:xfrm>
              <a:prstGeom prst="rect">
                <a:avLst/>
              </a:prstGeom>
              <a:blipFill>
                <a:blip r:embed="rId4"/>
                <a:stretch>
                  <a:fillRect t="-74359" r="-1596" b="-1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24D6D9-0A73-F24A-9FCC-2F5F1D610E74}"/>
              </a:ext>
            </a:extLst>
          </p:cNvPr>
          <p:cNvSpPr txBox="1"/>
          <p:nvPr/>
        </p:nvSpPr>
        <p:spPr>
          <a:xfrm>
            <a:off x="6096000" y="3635554"/>
            <a:ext cx="3697515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Since we don't have derivative for every objective function, we calculate the second order </a:t>
            </a:r>
            <a:r>
              <a:rPr lang="en-US" sz="1400" dirty="0" err="1">
                <a:solidFill>
                  <a:srgbClr val="FF0000"/>
                </a:solidFill>
              </a:rPr>
              <a:t>taylor</a:t>
            </a:r>
            <a:r>
              <a:rPr lang="en-US" sz="1400" dirty="0">
                <a:solidFill>
                  <a:srgbClr val="FF0000"/>
                </a:solidFill>
              </a:rPr>
              <a:t> approximation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CB3B3-51DC-9549-B9C9-8419B60E6316}"/>
              </a:ext>
            </a:extLst>
          </p:cNvPr>
          <p:cNvSpPr txBox="1"/>
          <p:nvPr/>
        </p:nvSpPr>
        <p:spPr>
          <a:xfrm>
            <a:off x="1873250" y="2204975"/>
            <a:ext cx="370205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Objective function = Loss +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75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A3C8-A9F3-F642-AEE7-E2477133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runtime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B1AB04-9CC4-4244-B8A5-3B98370E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5" y="1514502"/>
            <a:ext cx="6999316" cy="5261724"/>
          </a:xfrm>
        </p:spPr>
      </p:pic>
    </p:spTree>
    <p:extLst>
      <p:ext uri="{BB962C8B-B14F-4D97-AF65-F5344CB8AC3E}">
        <p14:creationId xmlns:p14="http://schemas.microsoft.com/office/powerpoint/2010/main" val="40756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Features:</a:t>
            </a:r>
          </a:p>
          <a:p>
            <a:pPr lvl="1"/>
            <a:r>
              <a:rPr lang="en-US" sz="2400" dirty="0"/>
              <a:t>Faster training speed and higher efficiency</a:t>
            </a:r>
          </a:p>
          <a:p>
            <a:pPr lvl="1"/>
            <a:r>
              <a:rPr lang="en-US" sz="2400" dirty="0"/>
              <a:t>Lower memory usage</a:t>
            </a:r>
          </a:p>
          <a:p>
            <a:pPr lvl="1"/>
            <a:r>
              <a:rPr lang="en-US" sz="2400" dirty="0"/>
              <a:t>Compatibility with large datasets</a:t>
            </a:r>
          </a:p>
          <a:p>
            <a:pPr lvl="1"/>
            <a:r>
              <a:rPr lang="en-US" sz="2400" dirty="0"/>
              <a:t>Parallel learning supported</a:t>
            </a:r>
          </a:p>
          <a:p>
            <a:pPr lvl="1"/>
            <a:r>
              <a:rPr lang="en-US" sz="2400" dirty="0"/>
              <a:t>Better accuracy than GBM/XGB</a:t>
            </a:r>
          </a:p>
        </p:txBody>
      </p:sp>
    </p:spTree>
    <p:extLst>
      <p:ext uri="{BB962C8B-B14F-4D97-AF65-F5344CB8AC3E}">
        <p14:creationId xmlns:p14="http://schemas.microsoft.com/office/powerpoint/2010/main" val="9249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45CD-0C11-594F-971B-450DBE95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CF06-5A5B-5F40-B028-FD6C5A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835524"/>
          </a:xfrm>
        </p:spPr>
        <p:txBody>
          <a:bodyPr/>
          <a:lstStyle/>
          <a:p>
            <a:r>
              <a:rPr lang="en-US" sz="2400" dirty="0"/>
              <a:t>Leaf-wise to get higher level of accuracy</a:t>
            </a:r>
          </a:p>
          <a:p>
            <a:r>
              <a:rPr lang="en-US" sz="2400" dirty="0"/>
              <a:t>Tend to over-fit when data size is small</a:t>
            </a:r>
          </a:p>
          <a:p>
            <a:r>
              <a:rPr lang="en-US" sz="2400" dirty="0"/>
              <a:t>Use parameter </a:t>
            </a:r>
            <a:r>
              <a:rPr lang="en-US" sz="2400" dirty="0" err="1"/>
              <a:t>max_depth</a:t>
            </a:r>
            <a:r>
              <a:rPr lang="en-US" sz="2400" dirty="0"/>
              <a:t> to limit the depth of tree &lt;=3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1194-0956-B040-923D-D141ED04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" y="4415238"/>
            <a:ext cx="5518361" cy="2185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54D0C-4B56-6144-B8DB-59ADA57D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3" y="4415239"/>
            <a:ext cx="6293484" cy="21851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26030-8784-754A-8BC2-97E6B7A39EC2}"/>
              </a:ext>
            </a:extLst>
          </p:cNvPr>
          <p:cNvSpPr txBox="1"/>
          <p:nvPr/>
        </p:nvSpPr>
        <p:spPr>
          <a:xfrm>
            <a:off x="99687" y="3883238"/>
            <a:ext cx="551836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Level-wise tree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02098-DA2E-0E44-B5BB-A180675B53DA}"/>
              </a:ext>
            </a:extLst>
          </p:cNvPr>
          <p:cNvSpPr txBox="1"/>
          <p:nvPr/>
        </p:nvSpPr>
        <p:spPr>
          <a:xfrm>
            <a:off x="5784853" y="3890590"/>
            <a:ext cx="629348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Leaf-wise tree growth</a:t>
            </a:r>
          </a:p>
        </p:txBody>
      </p:sp>
    </p:spTree>
    <p:extLst>
      <p:ext uri="{BB962C8B-B14F-4D97-AF65-F5344CB8AC3E}">
        <p14:creationId xmlns:p14="http://schemas.microsoft.com/office/powerpoint/2010/main" val="38207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8239-0074-BD4C-9912-29ED1314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659E-E9A0-0F40-A6EE-51D59476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Overfitting can happen when a model learns the data too well including background noise. A seemingly nice model will result in poor prediction.</a:t>
            </a:r>
          </a:p>
          <a:p>
            <a:r>
              <a:rPr lang="en-US" dirty="0"/>
              <a:t>Methods to mitigate overfitting problem:</a:t>
            </a:r>
          </a:p>
          <a:p>
            <a:pPr lvl="1"/>
            <a:r>
              <a:rPr lang="en-US" dirty="0"/>
              <a:t>Data validation approach (cross-validation, leave-one-out, etc.)</a:t>
            </a:r>
          </a:p>
          <a:p>
            <a:pPr lvl="1"/>
            <a:r>
              <a:rPr lang="en-US" dirty="0"/>
              <a:t>Regularization (LASSO, Ridge, </a:t>
            </a:r>
            <a:r>
              <a:rPr lang="en-US" dirty="0" err="1"/>
              <a:t>Elasticnet</a:t>
            </a:r>
            <a:r>
              <a:rPr lang="en-US" dirty="0"/>
              <a:t>)</a:t>
            </a:r>
          </a:p>
          <a:p>
            <a:r>
              <a:rPr lang="en-US" dirty="0"/>
              <a:t>Bias-variance tradeoff: a model with very small bias may include too many variables thus over-fits the data. A model either has a large number of variables, or large magnitude of coefficients. </a:t>
            </a:r>
          </a:p>
          <a:p>
            <a:r>
              <a:rPr lang="en-US" dirty="0"/>
              <a:t>Regularization adds a penalty term to the loss function to penalize large number of coefficients or large magnitude of coefficients.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755" y="1714501"/>
                <a:ext cx="10285445" cy="15512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 standard multivariate linear regression model: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755" y="1714501"/>
                <a:ext cx="10285445" cy="1551214"/>
              </a:xfrm>
              <a:blipFill>
                <a:blip r:embed="rId2"/>
                <a:stretch>
                  <a:fillRect l="-863" t="-2439" b="-4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87A9A58-3B47-A843-8359-3BB08CB0FEFC}"/>
              </a:ext>
            </a:extLst>
          </p:cNvPr>
          <p:cNvGrpSpPr/>
          <p:nvPr/>
        </p:nvGrpSpPr>
        <p:grpSpPr>
          <a:xfrm>
            <a:off x="2571509" y="3423428"/>
            <a:ext cx="6750405" cy="1122524"/>
            <a:chOff x="1786423" y="4177264"/>
            <a:chExt cx="6750405" cy="11225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1F3B98-0EE3-0741-A276-D92865223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14" b="6235"/>
            <a:stretch/>
          </p:blipFill>
          <p:spPr>
            <a:xfrm>
              <a:off x="1786423" y="4177264"/>
              <a:ext cx="6480500" cy="112252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9D97F6-F4B4-A04C-B8E5-082326903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82"/>
            <a:stretch/>
          </p:blipFill>
          <p:spPr>
            <a:xfrm>
              <a:off x="7931024" y="4177264"/>
              <a:ext cx="605804" cy="112252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162C6-68E1-7540-A0F1-C1B5619B4AD3}"/>
                  </a:ext>
                </a:extLst>
              </p:cNvPr>
              <p:cNvSpPr txBox="1"/>
              <p:nvPr/>
            </p:nvSpPr>
            <p:spPr>
              <a:xfrm>
                <a:off x="2640563" y="5383763"/>
                <a:ext cx="4338735" cy="454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162C6-68E1-7540-A0F1-C1B5619B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63" y="5383763"/>
                <a:ext cx="4338735" cy="454227"/>
              </a:xfrm>
              <a:prstGeom prst="rect">
                <a:avLst/>
              </a:prstGeom>
              <a:blipFill>
                <a:blip r:embed="rId4"/>
                <a:stretch>
                  <a:fillRect l="-3790" t="-16216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69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Ridge (also called L2)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221" y="1714500"/>
                <a:ext cx="11368525" cy="1140667"/>
              </a:xfrm>
            </p:spPr>
            <p:txBody>
              <a:bodyPr/>
              <a:lstStyle/>
              <a:p>
                <a:r>
                  <a:rPr lang="en-US" dirty="0"/>
                  <a:t>Loss function = SSE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x (sum of squared value of coefficients). A good way to remember Ridge is the “2” in “L2” for the “squared”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221" y="1714500"/>
                <a:ext cx="11368525" cy="1140667"/>
              </a:xfrm>
              <a:blipFill>
                <a:blip r:embed="rId2"/>
                <a:stretch>
                  <a:fillRect l="-670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BE5C5F-F0C7-5E4B-B486-A914E772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53" y="2639111"/>
            <a:ext cx="8828444" cy="141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AEC11-9FDA-E14B-9140-75CE48E1D901}"/>
              </a:ext>
            </a:extLst>
          </p:cNvPr>
          <p:cNvSpPr/>
          <p:nvPr/>
        </p:nvSpPr>
        <p:spPr>
          <a:xfrm>
            <a:off x="768222" y="4237202"/>
            <a:ext cx="108763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0"/>
              </a:rPr>
              <a:t>Here </a:t>
            </a:r>
            <a:r>
              <a:rPr lang="el-GR" sz="2400" dirty="0">
                <a:latin typeface="CMMI10"/>
              </a:rPr>
              <a:t>λ </a:t>
            </a:r>
            <a:r>
              <a:rPr lang="el-GR" sz="2400" dirty="0">
                <a:latin typeface="CMSY10"/>
              </a:rPr>
              <a:t>≥ </a:t>
            </a:r>
            <a:r>
              <a:rPr lang="el-GR" sz="2400" dirty="0">
                <a:latin typeface="CMR10"/>
              </a:rPr>
              <a:t>0 </a:t>
            </a:r>
            <a:r>
              <a:rPr lang="en-US" sz="2400" dirty="0">
                <a:latin typeface="CMR10"/>
              </a:rPr>
              <a:t>is a complexity parameter that controls the amount of shrink- age: the larger the value of </a:t>
            </a:r>
            <a:r>
              <a:rPr lang="el-GR" sz="2400" dirty="0">
                <a:latin typeface="CMMI10"/>
              </a:rPr>
              <a:t>λ</a:t>
            </a:r>
            <a:r>
              <a:rPr lang="el-GR" sz="2400" dirty="0">
                <a:latin typeface="CMR10"/>
              </a:rPr>
              <a:t>, </a:t>
            </a:r>
            <a:r>
              <a:rPr lang="en-US" sz="2400" dirty="0">
                <a:latin typeface="CMR10"/>
              </a:rPr>
              <a:t>the greater the amount of shrinkage. The coefficients are shrunk toward zero (and each other). The idea of penalizing by the sum-of-squares of the parameters is also used in neural networks,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AE560-187E-9742-B377-6A8F50044890}"/>
                  </a:ext>
                </a:extLst>
              </p:cNvPr>
              <p:cNvSpPr txBox="1"/>
              <p:nvPr/>
            </p:nvSpPr>
            <p:spPr>
              <a:xfrm>
                <a:off x="1595535" y="6130212"/>
                <a:ext cx="4338735" cy="454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AE560-187E-9742-B377-6A8F5004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35" y="6130212"/>
                <a:ext cx="4338735" cy="454227"/>
              </a:xfrm>
              <a:prstGeom prst="rect">
                <a:avLst/>
              </a:prstGeom>
              <a:blipFill>
                <a:blip r:embed="rId4"/>
                <a:stretch>
                  <a:fillRect l="-3801" t="-1666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5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LASSO (also called L1)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14500"/>
                <a:ext cx="10058400" cy="25215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L</a:t>
                </a:r>
                <a:r>
                  <a:rPr lang="en-US" dirty="0"/>
                  <a:t>east </a:t>
                </a:r>
                <a:r>
                  <a:rPr lang="en-US" u="sng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</a:t>
                </a:r>
                <a:r>
                  <a:rPr lang="en-US" u="sng" dirty="0"/>
                  <a:t>bsolute </a:t>
                </a:r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S</a:t>
                </a:r>
                <a:r>
                  <a:rPr lang="en-US" dirty="0"/>
                  <a:t>hrinkage and </a:t>
                </a:r>
                <a:r>
                  <a:rPr lang="en-US" u="sng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S</a:t>
                </a:r>
                <a:r>
                  <a:rPr lang="en-US" u="sng" dirty="0"/>
                  <a:t>election </a:t>
                </a:r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O</a:t>
                </a:r>
                <a:r>
                  <a:rPr lang="en-US" dirty="0"/>
                  <a:t>perator</a:t>
                </a:r>
              </a:p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Absolute:</a:t>
                </a:r>
                <a:r>
                  <a:rPr lang="en-US" dirty="0"/>
                  <a:t> the loss function SSE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x (sum of absolute value of coefficients).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=0, LASSO becomes an ordinary least squares regression</a:t>
                </a:r>
              </a:p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Selection:</a:t>
                </a:r>
                <a:r>
                  <a:rPr lang="en-US" dirty="0"/>
                  <a:t> LASSO performs variable selection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14500"/>
                <a:ext cx="10058400" cy="2521598"/>
              </a:xfrm>
              <a:blipFill>
                <a:blip r:embed="rId2"/>
                <a:stretch>
                  <a:fillRect l="-758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B1F3B98-0EE3-0741-A276-D92865223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1" y="4662458"/>
            <a:ext cx="8277993" cy="1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</a:t>
            </a:r>
            <a:r>
              <a:rPr lang="en-US" dirty="0" err="1"/>
              <a:t>ElasticNet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246E-1A19-F24D-85CC-505EF66F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14500"/>
            <a:ext cx="10745755" cy="2924372"/>
          </a:xfrm>
        </p:spPr>
        <p:txBody>
          <a:bodyPr>
            <a:normAutofit/>
          </a:bodyPr>
          <a:lstStyle/>
          <a:p>
            <a:r>
              <a:rPr lang="en-US" dirty="0"/>
              <a:t>Zou and Hastie (2005) introduced the </a:t>
            </a:r>
            <a:r>
              <a:rPr lang="en-US" dirty="0" err="1"/>
              <a:t>elasticnet</a:t>
            </a:r>
            <a:r>
              <a:rPr lang="en-US" dirty="0"/>
              <a:t> penalty</a:t>
            </a:r>
          </a:p>
          <a:p>
            <a:r>
              <a:rPr lang="en-US" dirty="0"/>
              <a:t>The elastic-net selects variables like the lasso, and </a:t>
            </a:r>
          </a:p>
          <a:p>
            <a:r>
              <a:rPr lang="en-US" dirty="0"/>
              <a:t>Shrinks together the coefficients of correlated predictors like ridge. </a:t>
            </a:r>
          </a:p>
          <a:p>
            <a:r>
              <a:rPr lang="en-US" dirty="0"/>
              <a:t>It also has considerable computational advantages over the L1 or L2 penalties.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133736-F06D-2240-B943-C6A60F692A59}"/>
              </a:ext>
            </a:extLst>
          </p:cNvPr>
          <p:cNvGrpSpPr/>
          <p:nvPr/>
        </p:nvGrpSpPr>
        <p:grpSpPr>
          <a:xfrm>
            <a:off x="761370" y="4713360"/>
            <a:ext cx="10594618" cy="1154144"/>
            <a:chOff x="761370" y="4713360"/>
            <a:chExt cx="10594618" cy="1154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55888A-7EB5-5A40-A99B-DBDB4059E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5" b="-1552"/>
            <a:stretch/>
          </p:blipFill>
          <p:spPr>
            <a:xfrm>
              <a:off x="7221896" y="4713360"/>
              <a:ext cx="3713581" cy="11541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D88174-C632-9948-9CF7-450512181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14" b="6235"/>
            <a:stretch/>
          </p:blipFill>
          <p:spPr>
            <a:xfrm>
              <a:off x="761370" y="4726318"/>
              <a:ext cx="6480500" cy="11225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FFC352-33CD-0748-B4E1-5210AEC1F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82"/>
            <a:stretch/>
          </p:blipFill>
          <p:spPr>
            <a:xfrm>
              <a:off x="10750184" y="4726318"/>
              <a:ext cx="605804" cy="11225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C96137-02B1-EA4D-BD93-58F4D48EFAD5}"/>
                </a:ext>
              </a:extLst>
            </p:cNvPr>
            <p:cNvSpPr txBox="1"/>
            <p:nvPr/>
          </p:nvSpPr>
          <p:spPr>
            <a:xfrm>
              <a:off x="1595534" y="5150865"/>
              <a:ext cx="326571" cy="40300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=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2CBFF-3A83-3C47-9E4E-916910D483A0}"/>
                </a:ext>
              </a:extLst>
            </p:cNvPr>
            <p:cNvSpPr txBox="1"/>
            <p:nvPr/>
          </p:nvSpPr>
          <p:spPr>
            <a:xfrm>
              <a:off x="1051249" y="4942482"/>
              <a:ext cx="96416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Elasticnet</a:t>
              </a:r>
              <a:endPara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9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53A-C60B-8345-98A9-E2EC28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93EC-367D-8E42-9F7C-32038B9B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Jerome Friedman Trevor Hastie:” Ridge regression is known to shrink the coefficients of correlated predictors towards each other, allowing them to borrow strength from each other.</a:t>
            </a:r>
          </a:p>
          <a:p>
            <a:r>
              <a:rPr lang="en-US" dirty="0"/>
              <a:t>In the extreme case of k identical predictors, the variables each gets identical coefficient with 1/kth. LASSO, on the other hand, tend to pick one and ignore the rest.</a:t>
            </a:r>
          </a:p>
          <a:p>
            <a:r>
              <a:rPr lang="en-US" dirty="0"/>
              <a:t>Ridge reduces the magnitude of coefficients close to zero; in contrast, LASSO reduces the magnitude of coefficients exactly to zero. Therefore LASSO works like a feature selector that picks out the most important coefficients.</a:t>
            </a:r>
          </a:p>
        </p:txBody>
      </p:sp>
    </p:spTree>
    <p:extLst>
      <p:ext uri="{BB962C8B-B14F-4D97-AF65-F5344CB8AC3E}">
        <p14:creationId xmlns:p14="http://schemas.microsoft.com/office/powerpoint/2010/main" val="6827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F460-7EA6-E441-9D19-6A1A1F17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GBM/XGB/</a:t>
            </a:r>
            <a:r>
              <a:rPr lang="en-US"/>
              <a:t>LightGBM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BC85-7003-2149-B7A8-AD5EB862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vs. XGB vs. </a:t>
            </a:r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FA655-866B-074D-8E42-88E08FFF9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30375"/>
              </p:ext>
            </p:extLst>
          </p:nvPr>
        </p:nvGraphicFramePr>
        <p:xfrm>
          <a:off x="655608" y="1714499"/>
          <a:ext cx="11007303" cy="47991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6935">
                  <a:extLst>
                    <a:ext uri="{9D8B030D-6E8A-4147-A177-3AD203B41FA5}">
                      <a16:colId xmlns:a16="http://schemas.microsoft.com/office/drawing/2014/main" val="1631284985"/>
                    </a:ext>
                  </a:extLst>
                </a:gridCol>
                <a:gridCol w="2863970">
                  <a:extLst>
                    <a:ext uri="{9D8B030D-6E8A-4147-A177-3AD203B41FA5}">
                      <a16:colId xmlns:a16="http://schemas.microsoft.com/office/drawing/2014/main" val="1782392937"/>
                    </a:ext>
                  </a:extLst>
                </a:gridCol>
                <a:gridCol w="2734572">
                  <a:extLst>
                    <a:ext uri="{9D8B030D-6E8A-4147-A177-3AD203B41FA5}">
                      <a16:colId xmlns:a16="http://schemas.microsoft.com/office/drawing/2014/main" val="1301268460"/>
                    </a:ext>
                  </a:extLst>
                </a:gridCol>
                <a:gridCol w="2751826">
                  <a:extLst>
                    <a:ext uri="{9D8B030D-6E8A-4147-A177-3AD203B41FA5}">
                      <a16:colId xmlns:a16="http://schemas.microsoft.com/office/drawing/2014/main" val="553441255"/>
                    </a:ext>
                  </a:extLst>
                </a:gridCol>
              </a:tblGrid>
              <a:tr h="5255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LightGBM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641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Gradient Boosting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eXtreme</a:t>
                      </a:r>
                      <a:r>
                        <a:rPr lang="en-US" sz="2400" dirty="0"/>
                        <a:t>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Light GBM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6994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72819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Training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55980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Parallel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89342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7339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Relatively 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93482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Author/contributor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Jerome Friedman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Tianqi</a:t>
                      </a:r>
                      <a:r>
                        <a:rPr lang="en-US" sz="2400" dirty="0">
                          <a:hlinkClick r:id="rId3"/>
                        </a:rPr>
                        <a:t> Chen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Microsoft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8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2125</TotalTime>
  <Words>704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CMMI10</vt:lpstr>
      <vt:lpstr>CMR10</vt:lpstr>
      <vt:lpstr>CMSY10</vt:lpstr>
      <vt:lpstr>Arial</vt:lpstr>
      <vt:lpstr>Cambria Math</vt:lpstr>
      <vt:lpstr>Science Project 16x9</vt:lpstr>
      <vt:lpstr>GBM vs. XGBoost vs. LightGBM</vt:lpstr>
      <vt:lpstr>Regularization</vt:lpstr>
      <vt:lpstr>No Regularization</vt:lpstr>
      <vt:lpstr>Regularization – Ridge (also called L2)</vt:lpstr>
      <vt:lpstr>Regularization – LASSO (also called L1)</vt:lpstr>
      <vt:lpstr>Regularization – ElasticNet</vt:lpstr>
      <vt:lpstr>Regularization</vt:lpstr>
      <vt:lpstr>GBM/XGB/LightGBM</vt:lpstr>
      <vt:lpstr>GBM vs. XGB vs. LightGBM</vt:lpstr>
      <vt:lpstr>XGB Features</vt:lpstr>
      <vt:lpstr>GBM In pseudocode</vt:lpstr>
      <vt:lpstr>XGB In pseudocode</vt:lpstr>
      <vt:lpstr>XGB runtime</vt:lpstr>
      <vt:lpstr>LightGBM</vt:lpstr>
      <vt:lpstr>LightGBM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110</cp:revision>
  <dcterms:created xsi:type="dcterms:W3CDTF">2018-03-24T21:31:47Z</dcterms:created>
  <dcterms:modified xsi:type="dcterms:W3CDTF">2018-07-24T19:59:10Z</dcterms:modified>
</cp:coreProperties>
</file>