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67" r:id="rId5"/>
    <p:sldId id="289" r:id="rId6"/>
    <p:sldId id="295" r:id="rId7"/>
    <p:sldId id="294" r:id="rId8"/>
    <p:sldId id="268"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3" autoAdjust="0"/>
    <p:restoredTop sz="92140" autoAdjust="0"/>
  </p:normalViewPr>
  <p:slideViewPr>
    <p:cSldViewPr snapToGrid="0">
      <p:cViewPr varScale="1">
        <p:scale>
          <a:sx n="71" d="100"/>
          <a:sy n="71" d="100"/>
        </p:scale>
        <p:origin x="168" y="32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7/16/18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7/16/18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303476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dirty="0"/>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4" name="Picture 3">
            <a:extLst>
              <a:ext uri="{FF2B5EF4-FFF2-40B4-BE49-F238E27FC236}">
                <a16:creationId xmlns:a16="http://schemas.microsoft.com/office/drawing/2014/main" id="{869E82DF-51A2-6148-806F-1D701B141383}"/>
              </a:ext>
            </a:extLst>
          </p:cNvPr>
          <p:cNvPicPr>
            <a:picLocks noChangeAspect="1"/>
          </p:cNvPicPr>
          <p:nvPr userDrawn="1"/>
        </p:nvPicPr>
        <p:blipFill rotWithShape="1">
          <a:blip r:embed="rId2"/>
          <a:srcRect b="7900"/>
          <a:stretch/>
        </p:blipFill>
        <p:spPr>
          <a:xfrm>
            <a:off x="0" y="-1614005"/>
            <a:ext cx="12192000" cy="6316238"/>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7/16/18</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7/16/18</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7/16/18</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7/16/18</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7/16/18</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7/16/18</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7/16/18</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7/16/18</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achinelearning.wustl.edu/mlpapers/paper_files/icml2006_DavisG06.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800" dirty="0"/>
              <a:t>Sampling Methods for Extremely Imbalanced Data</a:t>
            </a:r>
          </a:p>
        </p:txBody>
      </p:sp>
      <p:sp>
        <p:nvSpPr>
          <p:cNvPr id="3" name="Subtitle 2"/>
          <p:cNvSpPr>
            <a:spLocks noGrp="1"/>
          </p:cNvSpPr>
          <p:nvPr>
            <p:ph type="subTitle" idx="1"/>
          </p:nvPr>
        </p:nvSpPr>
        <p:spPr/>
        <p:txBody>
          <a:bodyPr/>
          <a:lstStyle/>
          <a:p>
            <a:r>
              <a:rPr lang="en-US" dirty="0">
                <a:solidFill>
                  <a:schemeClr val="tx1">
                    <a:lumMod val="95000"/>
                  </a:schemeClr>
                </a:solidFill>
              </a:rPr>
              <a:t>Chris Kuo, Ph.D.| Columbia University</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use the Precision-Recall curve</a:t>
            </a:r>
          </a:p>
        </p:txBody>
      </p:sp>
      <p:sp>
        <p:nvSpPr>
          <p:cNvPr id="3" name="Content Placeholder 2"/>
          <p:cNvSpPr>
            <a:spLocks noGrp="1"/>
          </p:cNvSpPr>
          <p:nvPr>
            <p:ph idx="1"/>
          </p:nvPr>
        </p:nvSpPr>
        <p:spPr>
          <a:xfrm>
            <a:off x="556592" y="1714500"/>
            <a:ext cx="4234070" cy="4666422"/>
          </a:xfrm>
        </p:spPr>
        <p:txBody>
          <a:bodyPr>
            <a:normAutofit/>
          </a:bodyPr>
          <a:lstStyle/>
          <a:p>
            <a:r>
              <a:rPr lang="en-US" sz="2800" dirty="0"/>
              <a:t>The Precision is directly influenced by class imbalance so the Precision-recall curves are better to highlight differences between models for highly imbalanced data sets.</a:t>
            </a:r>
          </a:p>
          <a:p>
            <a:r>
              <a:rPr lang="en-US" sz="2800" dirty="0"/>
              <a:t>By Davis and </a:t>
            </a:r>
            <a:r>
              <a:rPr lang="en-US" sz="2800" dirty="0" err="1"/>
              <a:t>Goadrish</a:t>
            </a:r>
            <a:r>
              <a:rPr lang="en-US" sz="2800" dirty="0"/>
              <a:t> in a well-cited </a:t>
            </a:r>
            <a:r>
              <a:rPr lang="en-US" sz="2800" u="sng" dirty="0">
                <a:hlinkClick r:id="rId2"/>
              </a:rPr>
              <a:t>paper</a:t>
            </a:r>
            <a:r>
              <a:rPr lang="en-US" sz="2800" dirty="0"/>
              <a:t>. </a:t>
            </a:r>
          </a:p>
          <a:p>
            <a:endParaRPr lang="en-US" dirty="0"/>
          </a:p>
        </p:txBody>
      </p:sp>
      <p:pic>
        <p:nvPicPr>
          <p:cNvPr id="5" name="Picture 4">
            <a:extLst>
              <a:ext uri="{FF2B5EF4-FFF2-40B4-BE49-F238E27FC236}">
                <a16:creationId xmlns:a16="http://schemas.microsoft.com/office/drawing/2014/main" id="{4FBCB299-9049-874D-90CF-86B776510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347" y="1714500"/>
            <a:ext cx="6539949" cy="4737148"/>
          </a:xfrm>
          <a:prstGeom prst="rect">
            <a:avLst/>
          </a:prstGeom>
          <a:solidFill>
            <a:schemeClr val="accent1"/>
          </a:solidFill>
        </p:spPr>
      </p:pic>
      <p:sp>
        <p:nvSpPr>
          <p:cNvPr id="6" name="Rectangle 5">
            <a:extLst>
              <a:ext uri="{FF2B5EF4-FFF2-40B4-BE49-F238E27FC236}">
                <a16:creationId xmlns:a16="http://schemas.microsoft.com/office/drawing/2014/main" id="{749A9F86-AC14-6B4B-97A2-49A6CCEF3F30}"/>
              </a:ext>
            </a:extLst>
          </p:cNvPr>
          <p:cNvSpPr/>
          <p:nvPr/>
        </p:nvSpPr>
        <p:spPr>
          <a:xfrm>
            <a:off x="5168347" y="2508839"/>
            <a:ext cx="1422184" cy="369332"/>
          </a:xfrm>
          <a:prstGeom prst="rect">
            <a:avLst/>
          </a:prstGeom>
        </p:spPr>
        <p:txBody>
          <a:bodyPr wrap="none">
            <a:spAutoFit/>
          </a:bodyPr>
          <a:lstStyle/>
          <a:p>
            <a:pPr algn="ctr"/>
            <a:r>
              <a:rPr lang="en-US" dirty="0">
                <a:solidFill>
                  <a:schemeClr val="bg1"/>
                </a:solidFill>
              </a:rPr>
              <a:t>TP/(TP+FP)</a:t>
            </a:r>
          </a:p>
        </p:txBody>
      </p:sp>
      <p:sp>
        <p:nvSpPr>
          <p:cNvPr id="8" name="Rectangle 7">
            <a:extLst>
              <a:ext uri="{FF2B5EF4-FFF2-40B4-BE49-F238E27FC236}">
                <a16:creationId xmlns:a16="http://schemas.microsoft.com/office/drawing/2014/main" id="{407DFDF8-047F-2C48-8CBF-D67141D095F7}"/>
              </a:ext>
            </a:extLst>
          </p:cNvPr>
          <p:cNvSpPr/>
          <p:nvPr/>
        </p:nvSpPr>
        <p:spPr>
          <a:xfrm>
            <a:off x="8062061" y="5311673"/>
            <a:ext cx="1435008" cy="369332"/>
          </a:xfrm>
          <a:prstGeom prst="rect">
            <a:avLst/>
          </a:prstGeom>
        </p:spPr>
        <p:txBody>
          <a:bodyPr wrap="none">
            <a:spAutoFit/>
          </a:bodyPr>
          <a:lstStyle/>
          <a:p>
            <a:pPr algn="ctr"/>
            <a:r>
              <a:rPr lang="en-US" dirty="0">
                <a:solidFill>
                  <a:schemeClr val="bg1"/>
                </a:solidFill>
              </a:rPr>
              <a:t>TP/(TP+FN)</a:t>
            </a:r>
          </a:p>
        </p:txBody>
      </p:sp>
    </p:spTree>
    <p:extLst>
      <p:ext uri="{BB962C8B-B14F-4D97-AF65-F5344CB8AC3E}">
        <p14:creationId xmlns:p14="http://schemas.microsoft.com/office/powerpoint/2010/main" val="32474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imbalanced data?</a:t>
            </a:r>
          </a:p>
        </p:txBody>
      </p:sp>
      <p:sp>
        <p:nvSpPr>
          <p:cNvPr id="3" name="Text Placeholder 2"/>
          <p:cNvSpPr>
            <a:spLocks noGrp="1"/>
          </p:cNvSpPr>
          <p:nvPr>
            <p:ph type="body" idx="1"/>
          </p:nvPr>
        </p:nvSpPr>
        <p:spPr/>
        <p:txBody>
          <a:bodyPr/>
          <a:lstStyle/>
          <a:p>
            <a:r>
              <a:rPr lang="en-US" dirty="0">
                <a:solidFill>
                  <a:schemeClr val="tx1">
                    <a:lumMod val="95000"/>
                  </a:schemeClr>
                </a:solidFill>
              </a:rPr>
              <a:t>Statement of the problem</a:t>
            </a: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Imbalanced data</a:t>
            </a:r>
          </a:p>
        </p:txBody>
      </p:sp>
      <p:sp>
        <p:nvSpPr>
          <p:cNvPr id="3" name="Content Placeholder 2"/>
          <p:cNvSpPr>
            <a:spLocks noGrp="1"/>
          </p:cNvSpPr>
          <p:nvPr>
            <p:ph idx="1"/>
          </p:nvPr>
        </p:nvSpPr>
        <p:spPr/>
        <p:txBody>
          <a:bodyPr>
            <a:normAutofit/>
          </a:bodyPr>
          <a:lstStyle/>
          <a:p>
            <a:r>
              <a:rPr lang="en-US" sz="2800" dirty="0"/>
              <a:t>A dataset is imbalanced if at least one of the classes constitutes only a very small minority. </a:t>
            </a:r>
          </a:p>
          <a:p>
            <a:r>
              <a:rPr lang="en-US" sz="2800" dirty="0"/>
              <a:t>Imbalanced data prevail in banking, insurance, engineering and many other fields. </a:t>
            </a:r>
          </a:p>
          <a:p>
            <a:r>
              <a:rPr lang="en-US" sz="2800" dirty="0"/>
              <a:t>It is common in fraud detection that the imbalance is on the order of 100 to 1.</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sp>
        <p:nvSpPr>
          <p:cNvPr id="3" name="Content Placeholder 2"/>
          <p:cNvSpPr>
            <a:spLocks noGrp="1"/>
          </p:cNvSpPr>
          <p:nvPr>
            <p:ph idx="1"/>
          </p:nvPr>
        </p:nvSpPr>
        <p:spPr>
          <a:xfrm>
            <a:off x="457200" y="1714500"/>
            <a:ext cx="10668000" cy="4457700"/>
          </a:xfrm>
        </p:spPr>
        <p:txBody>
          <a:bodyPr>
            <a:normAutofit/>
          </a:bodyPr>
          <a:lstStyle/>
          <a:p>
            <a:r>
              <a:rPr lang="en-US" sz="2800" dirty="0"/>
              <a:t>Consider an insurance company who needs to know a claim is fraudulent or not. The company needs to predict claims that may be fraudulent and take steps to prevent. </a:t>
            </a:r>
          </a:p>
          <a:p>
            <a:r>
              <a:rPr lang="en-US" sz="2800" dirty="0"/>
              <a:t>Suppose 1% of 10,000 claims are fraudulent. If the data scientist predicts that ALL claims are not fraudulent, he gets 99% accuracy in the ROC curve. However, the data scientist totally missed the 1% true fraudulent claims.</a:t>
            </a:r>
          </a:p>
          <a:p>
            <a:r>
              <a:rPr lang="en-US" sz="2800" dirty="0"/>
              <a:t>The ROC curve does not measure well for imbalanced data. </a:t>
            </a:r>
          </a:p>
        </p:txBody>
      </p:sp>
    </p:spTree>
    <p:extLst>
      <p:ext uri="{BB962C8B-B14F-4D97-AF65-F5344CB8AC3E}">
        <p14:creationId xmlns:p14="http://schemas.microsoft.com/office/powerpoint/2010/main" val="39675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graphicFrame>
        <p:nvGraphicFramePr>
          <p:cNvPr id="4" name="Table 3">
            <a:extLst>
              <a:ext uri="{FF2B5EF4-FFF2-40B4-BE49-F238E27FC236}">
                <a16:creationId xmlns:a16="http://schemas.microsoft.com/office/drawing/2014/main" id="{E0F38C9F-133F-7444-B8CE-6F72A38FB2C9}"/>
              </a:ext>
            </a:extLst>
          </p:cNvPr>
          <p:cNvGraphicFramePr>
            <a:graphicFrameLocks noGrp="1"/>
          </p:cNvGraphicFramePr>
          <p:nvPr>
            <p:extLst>
              <p:ext uri="{D42A27DB-BD31-4B8C-83A1-F6EECF244321}">
                <p14:modId xmlns:p14="http://schemas.microsoft.com/office/powerpoint/2010/main" val="3484126187"/>
              </p:ext>
            </p:extLst>
          </p:nvPr>
        </p:nvGraphicFramePr>
        <p:xfrm>
          <a:off x="1749214" y="1815517"/>
          <a:ext cx="7747954" cy="1371600"/>
        </p:xfrm>
        <a:graphic>
          <a:graphicData uri="http://schemas.openxmlformats.org/drawingml/2006/table">
            <a:tbl>
              <a:tblPr firstRow="1" bandRow="1">
                <a:tableStyleId>{69012ECD-51FC-41F1-AA8D-1B2483CD663E}</a:tableStyleId>
              </a:tblPr>
              <a:tblGrid>
                <a:gridCol w="2794319">
                  <a:extLst>
                    <a:ext uri="{9D8B030D-6E8A-4147-A177-3AD203B41FA5}">
                      <a16:colId xmlns:a16="http://schemas.microsoft.com/office/drawing/2014/main" val="3420203844"/>
                    </a:ext>
                  </a:extLst>
                </a:gridCol>
                <a:gridCol w="2433955">
                  <a:extLst>
                    <a:ext uri="{9D8B030D-6E8A-4147-A177-3AD203B41FA5}">
                      <a16:colId xmlns:a16="http://schemas.microsoft.com/office/drawing/2014/main" val="111322395"/>
                    </a:ext>
                  </a:extLst>
                </a:gridCol>
                <a:gridCol w="2519680">
                  <a:extLst>
                    <a:ext uri="{9D8B030D-6E8A-4147-A177-3AD203B41FA5}">
                      <a16:colId xmlns:a16="http://schemas.microsoft.com/office/drawing/2014/main" val="2859674287"/>
                    </a:ext>
                  </a:extLst>
                </a:gridCol>
              </a:tblGrid>
              <a:tr h="410095">
                <a:tc>
                  <a:txBody>
                    <a:bodyPr/>
                    <a:lstStyle/>
                    <a:p>
                      <a:endParaRPr lang="en-US" sz="2400" dirty="0"/>
                    </a:p>
                  </a:txBody>
                  <a:tcPr/>
                </a:tc>
                <a:tc>
                  <a:txBody>
                    <a:bodyPr/>
                    <a:lstStyle/>
                    <a:p>
                      <a:pPr algn="ctr"/>
                      <a:r>
                        <a:rPr lang="en-US" sz="2400" dirty="0"/>
                        <a:t>Actual positive</a:t>
                      </a:r>
                    </a:p>
                  </a:txBody>
                  <a:tcPr/>
                </a:tc>
                <a:tc>
                  <a:txBody>
                    <a:bodyPr/>
                    <a:lstStyle/>
                    <a:p>
                      <a:pPr algn="ctr"/>
                      <a:r>
                        <a:rPr lang="en-US" sz="2400" dirty="0"/>
                        <a:t>Actual negative</a:t>
                      </a:r>
                    </a:p>
                  </a:txBody>
                  <a:tcPr/>
                </a:tc>
                <a:extLst>
                  <a:ext uri="{0D108BD9-81ED-4DB2-BD59-A6C34878D82A}">
                    <a16:rowId xmlns:a16="http://schemas.microsoft.com/office/drawing/2014/main" val="1157806333"/>
                  </a:ext>
                </a:extLst>
              </a:tr>
              <a:tr h="370840">
                <a:tc>
                  <a:txBody>
                    <a:bodyPr/>
                    <a:lstStyle/>
                    <a:p>
                      <a:r>
                        <a:rPr lang="en-US" sz="2400" dirty="0"/>
                        <a:t>Predicted positive</a:t>
                      </a:r>
                    </a:p>
                  </a:txBody>
                  <a:tcPr/>
                </a:tc>
                <a:tc>
                  <a:txBody>
                    <a:bodyPr/>
                    <a:lstStyle/>
                    <a:p>
                      <a:pPr algn="ctr"/>
                      <a:r>
                        <a:rPr lang="en-US" sz="2400" dirty="0"/>
                        <a:t>TP</a:t>
                      </a:r>
                    </a:p>
                  </a:txBody>
                  <a:tcPr/>
                </a:tc>
                <a:tc>
                  <a:txBody>
                    <a:bodyPr/>
                    <a:lstStyle/>
                    <a:p>
                      <a:pPr algn="ctr"/>
                      <a:r>
                        <a:rPr lang="en-US" sz="2400" dirty="0"/>
                        <a:t>FP</a:t>
                      </a:r>
                    </a:p>
                  </a:txBody>
                  <a:tcPr/>
                </a:tc>
                <a:extLst>
                  <a:ext uri="{0D108BD9-81ED-4DB2-BD59-A6C34878D82A}">
                    <a16:rowId xmlns:a16="http://schemas.microsoft.com/office/drawing/2014/main" val="1483438124"/>
                  </a:ext>
                </a:extLst>
              </a:tr>
              <a:tr h="370840">
                <a:tc>
                  <a:txBody>
                    <a:bodyPr/>
                    <a:lstStyle/>
                    <a:p>
                      <a:r>
                        <a:rPr lang="en-US" sz="2400" dirty="0"/>
                        <a:t>Predicted negative</a:t>
                      </a:r>
                    </a:p>
                  </a:txBody>
                  <a:tcPr/>
                </a:tc>
                <a:tc>
                  <a:txBody>
                    <a:bodyPr/>
                    <a:lstStyle/>
                    <a:p>
                      <a:pPr algn="ctr"/>
                      <a:r>
                        <a:rPr lang="en-US" sz="2400" dirty="0"/>
                        <a:t>FN</a:t>
                      </a:r>
                    </a:p>
                  </a:txBody>
                  <a:tcPr/>
                </a:tc>
                <a:tc>
                  <a:txBody>
                    <a:bodyPr/>
                    <a:lstStyle/>
                    <a:p>
                      <a:pPr algn="ctr"/>
                      <a:r>
                        <a:rPr lang="en-US" sz="2400" dirty="0"/>
                        <a:t>TN</a:t>
                      </a:r>
                    </a:p>
                  </a:txBody>
                  <a:tcPr/>
                </a:tc>
                <a:extLst>
                  <a:ext uri="{0D108BD9-81ED-4DB2-BD59-A6C34878D82A}">
                    <a16:rowId xmlns:a16="http://schemas.microsoft.com/office/drawing/2014/main" val="2949283080"/>
                  </a:ext>
                </a:extLst>
              </a:tr>
            </a:tbl>
          </a:graphicData>
        </a:graphic>
      </p:graphicFrame>
      <p:graphicFrame>
        <p:nvGraphicFramePr>
          <p:cNvPr id="5" name="Table 4">
            <a:extLst>
              <a:ext uri="{FF2B5EF4-FFF2-40B4-BE49-F238E27FC236}">
                <a16:creationId xmlns:a16="http://schemas.microsoft.com/office/drawing/2014/main" id="{0F25866A-955F-6144-ADBC-9C338EE4F1FE}"/>
              </a:ext>
            </a:extLst>
          </p:cNvPr>
          <p:cNvGraphicFramePr>
            <a:graphicFrameLocks noGrp="1"/>
          </p:cNvGraphicFramePr>
          <p:nvPr>
            <p:extLst>
              <p:ext uri="{D42A27DB-BD31-4B8C-83A1-F6EECF244321}">
                <p14:modId xmlns:p14="http://schemas.microsoft.com/office/powerpoint/2010/main" val="3870879001"/>
              </p:ext>
            </p:extLst>
          </p:nvPr>
        </p:nvGraphicFramePr>
        <p:xfrm>
          <a:off x="1749214" y="4059199"/>
          <a:ext cx="7913372" cy="2438400"/>
        </p:xfrm>
        <a:graphic>
          <a:graphicData uri="http://schemas.openxmlformats.org/drawingml/2006/table">
            <a:tbl>
              <a:tblPr firstRow="1" bandRow="1">
                <a:tableStyleId>{69012ECD-51FC-41F1-AA8D-1B2483CD663E}</a:tableStyleId>
              </a:tblPr>
              <a:tblGrid>
                <a:gridCol w="4094480">
                  <a:extLst>
                    <a:ext uri="{9D8B030D-6E8A-4147-A177-3AD203B41FA5}">
                      <a16:colId xmlns:a16="http://schemas.microsoft.com/office/drawing/2014/main" val="3414292508"/>
                    </a:ext>
                  </a:extLst>
                </a:gridCol>
                <a:gridCol w="3818892">
                  <a:extLst>
                    <a:ext uri="{9D8B030D-6E8A-4147-A177-3AD203B41FA5}">
                      <a16:colId xmlns:a16="http://schemas.microsoft.com/office/drawing/2014/main" val="3365728052"/>
                    </a:ext>
                  </a:extLst>
                </a:gridCol>
              </a:tblGrid>
              <a:tr h="370840">
                <a:tc>
                  <a:txBody>
                    <a:bodyPr/>
                    <a:lstStyle/>
                    <a:p>
                      <a:pPr algn="ctr"/>
                      <a:r>
                        <a:rPr lang="en-US" sz="2600" dirty="0"/>
                        <a:t>Name</a:t>
                      </a:r>
                    </a:p>
                  </a:txBody>
                  <a:tcPr/>
                </a:tc>
                <a:tc>
                  <a:txBody>
                    <a:bodyPr/>
                    <a:lstStyle/>
                    <a:p>
                      <a:pPr algn="ctr"/>
                      <a:r>
                        <a:rPr lang="en-US" sz="2600" dirty="0"/>
                        <a:t>Metric</a:t>
                      </a:r>
                    </a:p>
                  </a:txBody>
                  <a:tcPr/>
                </a:tc>
                <a:extLst>
                  <a:ext uri="{0D108BD9-81ED-4DB2-BD59-A6C34878D82A}">
                    <a16:rowId xmlns:a16="http://schemas.microsoft.com/office/drawing/2014/main" val="208582330"/>
                  </a:ext>
                </a:extLst>
              </a:tr>
              <a:tr h="370840">
                <a:tc>
                  <a:txBody>
                    <a:bodyPr/>
                    <a:lstStyle/>
                    <a:p>
                      <a:r>
                        <a:rPr lang="en-US" sz="2600" dirty="0"/>
                        <a:t>True Positive Rate (TPR)</a:t>
                      </a:r>
                    </a:p>
                  </a:txBody>
                  <a:tcPr/>
                </a:tc>
                <a:tc>
                  <a:txBody>
                    <a:bodyPr/>
                    <a:lstStyle/>
                    <a:p>
                      <a:pPr algn="ctr"/>
                      <a:r>
                        <a:rPr lang="en-US" sz="2600" dirty="0"/>
                        <a:t>TP/(TP+FN)</a:t>
                      </a:r>
                    </a:p>
                  </a:txBody>
                  <a:tcPr/>
                </a:tc>
                <a:extLst>
                  <a:ext uri="{0D108BD9-81ED-4DB2-BD59-A6C34878D82A}">
                    <a16:rowId xmlns:a16="http://schemas.microsoft.com/office/drawing/2014/main" val="1539619447"/>
                  </a:ext>
                </a:extLst>
              </a:tr>
              <a:tr h="370840">
                <a:tc>
                  <a:txBody>
                    <a:bodyPr/>
                    <a:lstStyle/>
                    <a:p>
                      <a:r>
                        <a:rPr lang="en-US" sz="2600" dirty="0"/>
                        <a:t>False Positive Rate (FPR)</a:t>
                      </a:r>
                    </a:p>
                  </a:txBody>
                  <a:tcPr/>
                </a:tc>
                <a:tc>
                  <a:txBody>
                    <a:bodyPr/>
                    <a:lstStyle/>
                    <a:p>
                      <a:pPr algn="ctr"/>
                      <a:r>
                        <a:rPr lang="en-US" sz="2600" dirty="0"/>
                        <a:t>FP/(FP+TN)</a:t>
                      </a:r>
                    </a:p>
                  </a:txBody>
                  <a:tcPr/>
                </a:tc>
                <a:extLst>
                  <a:ext uri="{0D108BD9-81ED-4DB2-BD59-A6C34878D82A}">
                    <a16:rowId xmlns:a16="http://schemas.microsoft.com/office/drawing/2014/main" val="4055609962"/>
                  </a:ext>
                </a:extLst>
              </a:tr>
              <a:tr h="370840">
                <a:tc>
                  <a:txBody>
                    <a:bodyPr/>
                    <a:lstStyle/>
                    <a:p>
                      <a:r>
                        <a:rPr lang="en-US" sz="2600" dirty="0"/>
                        <a:t>Recall</a:t>
                      </a:r>
                    </a:p>
                  </a:txBody>
                  <a:tcPr/>
                </a:tc>
                <a:tc>
                  <a:txBody>
                    <a:bodyPr/>
                    <a:lstStyle/>
                    <a:p>
                      <a:pPr algn="ctr"/>
                      <a:r>
                        <a:rPr lang="en-US" sz="2600" dirty="0"/>
                        <a:t>TP/(TP+FN)</a:t>
                      </a:r>
                    </a:p>
                  </a:txBody>
                  <a:tcPr/>
                </a:tc>
                <a:extLst>
                  <a:ext uri="{0D108BD9-81ED-4DB2-BD59-A6C34878D82A}">
                    <a16:rowId xmlns:a16="http://schemas.microsoft.com/office/drawing/2014/main" val="1725503205"/>
                  </a:ext>
                </a:extLst>
              </a:tr>
              <a:tr h="370840">
                <a:tc>
                  <a:txBody>
                    <a:bodyPr/>
                    <a:lstStyle/>
                    <a:p>
                      <a:r>
                        <a:rPr lang="en-US" sz="2600" dirty="0"/>
                        <a:t>Precision</a:t>
                      </a:r>
                    </a:p>
                  </a:txBody>
                  <a:tcPr/>
                </a:tc>
                <a:tc>
                  <a:txBody>
                    <a:bodyPr/>
                    <a:lstStyle/>
                    <a:p>
                      <a:pPr algn="ctr"/>
                      <a:r>
                        <a:rPr lang="en-US" sz="2600" dirty="0"/>
                        <a:t>TP/(TP+FP)</a:t>
                      </a:r>
                    </a:p>
                  </a:txBody>
                  <a:tcPr/>
                </a:tc>
                <a:extLst>
                  <a:ext uri="{0D108BD9-81ED-4DB2-BD59-A6C34878D82A}">
                    <a16:rowId xmlns:a16="http://schemas.microsoft.com/office/drawing/2014/main" val="3840663488"/>
                  </a:ext>
                </a:extLst>
              </a:tr>
            </a:tbl>
          </a:graphicData>
        </a:graphic>
      </p:graphicFrame>
      <p:sp>
        <p:nvSpPr>
          <p:cNvPr id="3" name="TextBox 2">
            <a:extLst>
              <a:ext uri="{FF2B5EF4-FFF2-40B4-BE49-F238E27FC236}">
                <a16:creationId xmlns:a16="http://schemas.microsoft.com/office/drawing/2014/main" id="{6D615983-1C93-2746-875D-2C34EE1397E6}"/>
              </a:ext>
            </a:extLst>
          </p:cNvPr>
          <p:cNvSpPr txBox="1"/>
          <p:nvPr/>
        </p:nvSpPr>
        <p:spPr>
          <a:xfrm>
            <a:off x="9667162" y="5061856"/>
            <a:ext cx="2148320" cy="461665"/>
          </a:xfrm>
          <a:prstGeom prst="rect">
            <a:avLst/>
          </a:prstGeom>
          <a:noFill/>
          <a:ln>
            <a:solidFill>
              <a:schemeClr val="accent1">
                <a:lumMod val="20000"/>
                <a:lumOff val="80000"/>
              </a:schemeClr>
            </a:solidFill>
          </a:ln>
        </p:spPr>
        <p:txBody>
          <a:bodyPr wrap="square" rtlCol="0">
            <a:spAutoFit/>
          </a:bodyPr>
          <a:lstStyle/>
          <a:p>
            <a:r>
              <a:rPr lang="en-US" sz="2400" dirty="0"/>
              <a:t>FPR =1-TNR</a:t>
            </a:r>
          </a:p>
        </p:txBody>
      </p:sp>
    </p:spTree>
    <p:extLst>
      <p:ext uri="{BB962C8B-B14F-4D97-AF65-F5344CB8AC3E}">
        <p14:creationId xmlns:p14="http://schemas.microsoft.com/office/powerpoint/2010/main" val="89289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pic>
        <p:nvPicPr>
          <p:cNvPr id="7" name="Picture 6">
            <a:extLst>
              <a:ext uri="{FF2B5EF4-FFF2-40B4-BE49-F238E27FC236}">
                <a16:creationId xmlns:a16="http://schemas.microsoft.com/office/drawing/2014/main" id="{3052C93A-765E-F740-A05B-0FD03A2C1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903" y="1779814"/>
            <a:ext cx="6634529" cy="4805656"/>
          </a:xfrm>
          <a:prstGeom prst="rect">
            <a:avLst/>
          </a:prstGeom>
          <a:solidFill>
            <a:schemeClr val="accent1"/>
          </a:solidFill>
        </p:spPr>
      </p:pic>
      <p:sp>
        <p:nvSpPr>
          <p:cNvPr id="8" name="Rectangle 7">
            <a:extLst>
              <a:ext uri="{FF2B5EF4-FFF2-40B4-BE49-F238E27FC236}">
                <a16:creationId xmlns:a16="http://schemas.microsoft.com/office/drawing/2014/main" id="{479AE342-FA34-A14E-B525-6E3D87922558}"/>
              </a:ext>
            </a:extLst>
          </p:cNvPr>
          <p:cNvSpPr/>
          <p:nvPr/>
        </p:nvSpPr>
        <p:spPr>
          <a:xfrm>
            <a:off x="999854" y="1891897"/>
            <a:ext cx="1850185" cy="461665"/>
          </a:xfrm>
          <a:prstGeom prst="rect">
            <a:avLst/>
          </a:prstGeom>
        </p:spPr>
        <p:txBody>
          <a:bodyPr wrap="none">
            <a:spAutoFit/>
          </a:bodyPr>
          <a:lstStyle/>
          <a:p>
            <a:pPr algn="ctr"/>
            <a:r>
              <a:rPr lang="en-US" sz="2400" dirty="0"/>
              <a:t>TP/(TP+FN)</a:t>
            </a:r>
          </a:p>
        </p:txBody>
      </p:sp>
      <p:sp>
        <p:nvSpPr>
          <p:cNvPr id="9" name="Rectangle 8">
            <a:extLst>
              <a:ext uri="{FF2B5EF4-FFF2-40B4-BE49-F238E27FC236}">
                <a16:creationId xmlns:a16="http://schemas.microsoft.com/office/drawing/2014/main" id="{01CDA37B-85F5-8D42-900B-931E320A2E95}"/>
              </a:ext>
            </a:extLst>
          </p:cNvPr>
          <p:cNvSpPr/>
          <p:nvPr/>
        </p:nvSpPr>
        <p:spPr>
          <a:xfrm>
            <a:off x="5295856" y="5364208"/>
            <a:ext cx="1850186" cy="461665"/>
          </a:xfrm>
          <a:prstGeom prst="rect">
            <a:avLst/>
          </a:prstGeom>
        </p:spPr>
        <p:txBody>
          <a:bodyPr wrap="none">
            <a:spAutoFit/>
          </a:bodyPr>
          <a:lstStyle/>
          <a:p>
            <a:pPr algn="ctr"/>
            <a:r>
              <a:rPr lang="en-US" sz="2400" dirty="0"/>
              <a:t>FP/(FP+TN)</a:t>
            </a:r>
          </a:p>
        </p:txBody>
      </p:sp>
      <p:sp>
        <p:nvSpPr>
          <p:cNvPr id="10" name="Rectangle 9">
            <a:extLst>
              <a:ext uri="{FF2B5EF4-FFF2-40B4-BE49-F238E27FC236}">
                <a16:creationId xmlns:a16="http://schemas.microsoft.com/office/drawing/2014/main" id="{EC92C819-E8E5-6F49-951F-08459889E9AA}"/>
              </a:ext>
            </a:extLst>
          </p:cNvPr>
          <p:cNvSpPr/>
          <p:nvPr/>
        </p:nvSpPr>
        <p:spPr>
          <a:xfrm>
            <a:off x="1139315" y="3021179"/>
            <a:ext cx="1571264" cy="461665"/>
          </a:xfrm>
          <a:prstGeom prst="rect">
            <a:avLst/>
          </a:prstGeom>
        </p:spPr>
        <p:txBody>
          <a:bodyPr wrap="none">
            <a:spAutoFit/>
          </a:bodyPr>
          <a:lstStyle/>
          <a:p>
            <a:pPr algn="ctr"/>
            <a:r>
              <a:rPr lang="en-US" sz="2400" dirty="0"/>
              <a:t>Sensitivity</a:t>
            </a:r>
          </a:p>
        </p:txBody>
      </p:sp>
      <p:sp>
        <p:nvSpPr>
          <p:cNvPr id="11" name="Rectangle 10">
            <a:extLst>
              <a:ext uri="{FF2B5EF4-FFF2-40B4-BE49-F238E27FC236}">
                <a16:creationId xmlns:a16="http://schemas.microsoft.com/office/drawing/2014/main" id="{E808F721-613A-3A43-9FC6-287529D2EF1E}"/>
              </a:ext>
            </a:extLst>
          </p:cNvPr>
          <p:cNvSpPr/>
          <p:nvPr/>
        </p:nvSpPr>
        <p:spPr>
          <a:xfrm>
            <a:off x="7859543" y="5364207"/>
            <a:ext cx="1571264" cy="461665"/>
          </a:xfrm>
          <a:prstGeom prst="rect">
            <a:avLst/>
          </a:prstGeom>
        </p:spPr>
        <p:txBody>
          <a:bodyPr wrap="none">
            <a:spAutoFit/>
          </a:bodyPr>
          <a:lstStyle/>
          <a:p>
            <a:pPr algn="ctr"/>
            <a:r>
              <a:rPr lang="en-US" sz="2400" dirty="0"/>
              <a:t>Specificity</a:t>
            </a:r>
          </a:p>
        </p:txBody>
      </p:sp>
    </p:spTree>
    <p:extLst>
      <p:ext uri="{BB962C8B-B14F-4D97-AF65-F5344CB8AC3E}">
        <p14:creationId xmlns:p14="http://schemas.microsoft.com/office/powerpoint/2010/main" val="220905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417A-6FB7-DC4F-A74A-BB61ABD9F119}"/>
              </a:ext>
            </a:extLst>
          </p:cNvPr>
          <p:cNvSpPr>
            <a:spLocks noGrp="1"/>
          </p:cNvSpPr>
          <p:nvPr>
            <p:ph type="title"/>
          </p:nvPr>
        </p:nvSpPr>
        <p:spPr/>
        <p:txBody>
          <a:bodyPr/>
          <a:lstStyle/>
          <a:p>
            <a:r>
              <a:rPr lang="en-US" dirty="0"/>
              <a:t>Area Under the (ROC) Curve, AUC</a:t>
            </a:r>
          </a:p>
        </p:txBody>
      </p:sp>
      <p:pic>
        <p:nvPicPr>
          <p:cNvPr id="4" name="Picture 3">
            <a:extLst>
              <a:ext uri="{FF2B5EF4-FFF2-40B4-BE49-F238E27FC236}">
                <a16:creationId xmlns:a16="http://schemas.microsoft.com/office/drawing/2014/main" id="{8C3065A6-58E5-1D4B-B065-AA30F34D7D15}"/>
              </a:ext>
            </a:extLst>
          </p:cNvPr>
          <p:cNvPicPr>
            <a:picLocks noChangeAspect="1"/>
          </p:cNvPicPr>
          <p:nvPr/>
        </p:nvPicPr>
        <p:blipFill rotWithShape="1">
          <a:blip r:embed="rId2"/>
          <a:srcRect t="39820"/>
          <a:stretch/>
        </p:blipFill>
        <p:spPr>
          <a:xfrm>
            <a:off x="529771" y="3053444"/>
            <a:ext cx="11133583" cy="3314700"/>
          </a:xfrm>
          <a:prstGeom prst="rect">
            <a:avLst/>
          </a:prstGeom>
        </p:spPr>
      </p:pic>
      <p:sp>
        <p:nvSpPr>
          <p:cNvPr id="5" name="TextBox 4">
            <a:extLst>
              <a:ext uri="{FF2B5EF4-FFF2-40B4-BE49-F238E27FC236}">
                <a16:creationId xmlns:a16="http://schemas.microsoft.com/office/drawing/2014/main" id="{8451DE7F-3E30-0F40-9DFE-35F19115025A}"/>
              </a:ext>
            </a:extLst>
          </p:cNvPr>
          <p:cNvSpPr txBox="1"/>
          <p:nvPr/>
        </p:nvSpPr>
        <p:spPr>
          <a:xfrm>
            <a:off x="1066800" y="2269676"/>
            <a:ext cx="2803071" cy="523220"/>
          </a:xfrm>
          <a:prstGeom prst="rect">
            <a:avLst/>
          </a:prstGeom>
          <a:noFill/>
        </p:spPr>
        <p:txBody>
          <a:bodyPr wrap="square" rtlCol="0">
            <a:spAutoFit/>
          </a:bodyPr>
          <a:lstStyle/>
          <a:p>
            <a:pPr algn="ctr"/>
            <a:r>
              <a:rPr lang="en-US" sz="2800" dirty="0"/>
              <a:t>AUC=1.0</a:t>
            </a:r>
          </a:p>
        </p:txBody>
      </p:sp>
      <p:sp>
        <p:nvSpPr>
          <p:cNvPr id="6" name="TextBox 5">
            <a:extLst>
              <a:ext uri="{FF2B5EF4-FFF2-40B4-BE49-F238E27FC236}">
                <a16:creationId xmlns:a16="http://schemas.microsoft.com/office/drawing/2014/main" id="{1F730B11-A16A-FC4D-8B33-F3EE8D662C70}"/>
              </a:ext>
            </a:extLst>
          </p:cNvPr>
          <p:cNvSpPr txBox="1"/>
          <p:nvPr/>
        </p:nvSpPr>
        <p:spPr>
          <a:xfrm>
            <a:off x="4842782" y="2269676"/>
            <a:ext cx="2803071" cy="523220"/>
          </a:xfrm>
          <a:prstGeom prst="rect">
            <a:avLst/>
          </a:prstGeom>
          <a:noFill/>
        </p:spPr>
        <p:txBody>
          <a:bodyPr wrap="square" rtlCol="0">
            <a:spAutoFit/>
          </a:bodyPr>
          <a:lstStyle/>
          <a:p>
            <a:pPr algn="ctr"/>
            <a:r>
              <a:rPr lang="en-US" sz="2800" dirty="0"/>
              <a:t>AUC=.80</a:t>
            </a:r>
          </a:p>
        </p:txBody>
      </p:sp>
      <p:sp>
        <p:nvSpPr>
          <p:cNvPr id="7" name="TextBox 6">
            <a:extLst>
              <a:ext uri="{FF2B5EF4-FFF2-40B4-BE49-F238E27FC236}">
                <a16:creationId xmlns:a16="http://schemas.microsoft.com/office/drawing/2014/main" id="{9C693E0B-F32A-E14C-B8D4-EC44734F4985}"/>
              </a:ext>
            </a:extLst>
          </p:cNvPr>
          <p:cNvSpPr txBox="1"/>
          <p:nvPr/>
        </p:nvSpPr>
        <p:spPr>
          <a:xfrm>
            <a:off x="8618764" y="2269676"/>
            <a:ext cx="2803071" cy="523220"/>
          </a:xfrm>
          <a:prstGeom prst="rect">
            <a:avLst/>
          </a:prstGeom>
          <a:noFill/>
        </p:spPr>
        <p:txBody>
          <a:bodyPr wrap="square" rtlCol="0">
            <a:spAutoFit/>
          </a:bodyPr>
          <a:lstStyle/>
          <a:p>
            <a:pPr algn="ctr"/>
            <a:r>
              <a:rPr lang="en-US" sz="2800" dirty="0"/>
              <a:t>AUC=.50</a:t>
            </a:r>
          </a:p>
        </p:txBody>
      </p:sp>
      <p:sp>
        <p:nvSpPr>
          <p:cNvPr id="8" name="Rectangle 7">
            <a:extLst>
              <a:ext uri="{FF2B5EF4-FFF2-40B4-BE49-F238E27FC236}">
                <a16:creationId xmlns:a16="http://schemas.microsoft.com/office/drawing/2014/main" id="{C9BA2564-1A63-E64A-AD97-EFD8919DBA01}"/>
              </a:ext>
            </a:extLst>
          </p:cNvPr>
          <p:cNvSpPr/>
          <p:nvPr/>
        </p:nvSpPr>
        <p:spPr>
          <a:xfrm rot="16200000">
            <a:off x="7257" y="4213167"/>
            <a:ext cx="1571264" cy="461665"/>
          </a:xfrm>
          <a:prstGeom prst="rect">
            <a:avLst/>
          </a:prstGeom>
        </p:spPr>
        <p:txBody>
          <a:bodyPr wrap="none">
            <a:spAutoFit/>
          </a:bodyPr>
          <a:lstStyle/>
          <a:p>
            <a:pPr algn="ctr"/>
            <a:r>
              <a:rPr lang="en-US" sz="2400" dirty="0">
                <a:solidFill>
                  <a:schemeClr val="bg1"/>
                </a:solidFill>
              </a:rPr>
              <a:t>Sensitivity</a:t>
            </a:r>
          </a:p>
        </p:txBody>
      </p:sp>
      <p:sp>
        <p:nvSpPr>
          <p:cNvPr id="9" name="Rectangle 8">
            <a:extLst>
              <a:ext uri="{FF2B5EF4-FFF2-40B4-BE49-F238E27FC236}">
                <a16:creationId xmlns:a16="http://schemas.microsoft.com/office/drawing/2014/main" id="{EA0B45EB-A478-CA40-94DD-EF3C216DC41D}"/>
              </a:ext>
            </a:extLst>
          </p:cNvPr>
          <p:cNvSpPr/>
          <p:nvPr/>
        </p:nvSpPr>
        <p:spPr>
          <a:xfrm>
            <a:off x="1981261" y="5756096"/>
            <a:ext cx="1571264" cy="461665"/>
          </a:xfrm>
          <a:prstGeom prst="rect">
            <a:avLst/>
          </a:prstGeom>
        </p:spPr>
        <p:txBody>
          <a:bodyPr wrap="none">
            <a:spAutoFit/>
          </a:bodyPr>
          <a:lstStyle/>
          <a:p>
            <a:pPr algn="ctr"/>
            <a:r>
              <a:rPr lang="en-US" sz="2400" dirty="0">
                <a:solidFill>
                  <a:schemeClr val="bg1"/>
                </a:solidFill>
              </a:rPr>
              <a:t>Specificity</a:t>
            </a:r>
          </a:p>
        </p:txBody>
      </p:sp>
    </p:spTree>
    <p:extLst>
      <p:ext uri="{BB962C8B-B14F-4D97-AF65-F5344CB8AC3E}">
        <p14:creationId xmlns:p14="http://schemas.microsoft.com/office/powerpoint/2010/main" val="220576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can’t an ROC curve measure well?</a:t>
            </a:r>
          </a:p>
        </p:txBody>
      </p:sp>
      <p:sp>
        <p:nvSpPr>
          <p:cNvPr id="3" name="Text Placeholder 2"/>
          <p:cNvSpPr>
            <a:spLocks noGrp="1"/>
          </p:cNvSpPr>
          <p:nvPr>
            <p:ph type="body" idx="1"/>
          </p:nvPr>
        </p:nvSpPr>
        <p:spPr/>
        <p:txBody>
          <a:bodyPr/>
          <a:lstStyle/>
          <a:p>
            <a:r>
              <a:rPr lang="en-US" dirty="0">
                <a:solidFill>
                  <a:schemeClr val="tx1">
                    <a:lumMod val="95000"/>
                  </a:schemeClr>
                </a:solidFill>
              </a:rPr>
              <a:t>Statement of the problem</a:t>
            </a:r>
          </a:p>
        </p:txBody>
      </p:sp>
    </p:spTree>
    <p:extLst>
      <p:ext uri="{BB962C8B-B14F-4D97-AF65-F5344CB8AC3E}">
        <p14:creationId xmlns:p14="http://schemas.microsoft.com/office/powerpoint/2010/main" val="418508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sp>
        <p:nvSpPr>
          <p:cNvPr id="3" name="Content Placeholder 2"/>
          <p:cNvSpPr>
            <a:spLocks noGrp="1"/>
          </p:cNvSpPr>
          <p:nvPr>
            <p:ph idx="1"/>
          </p:nvPr>
        </p:nvSpPr>
        <p:spPr>
          <a:xfrm>
            <a:off x="556592" y="1714500"/>
            <a:ext cx="4234070" cy="4666422"/>
          </a:xfrm>
        </p:spPr>
        <p:txBody>
          <a:bodyPr>
            <a:noAutofit/>
          </a:bodyPr>
          <a:lstStyle/>
          <a:p>
            <a:r>
              <a:rPr lang="en-US" sz="2400" dirty="0"/>
              <a:t>Because TPR only depends on positives, ROC curves do not measure the effects of negatives. </a:t>
            </a:r>
          </a:p>
          <a:p>
            <a:r>
              <a:rPr lang="en-US" sz="2400" dirty="0"/>
              <a:t>The area under the curve (AUC) assesses overall classification performance. AUC does not place more emphasis on one class over the other, so it does not reflect the minority class well.</a:t>
            </a:r>
          </a:p>
        </p:txBody>
      </p:sp>
      <p:pic>
        <p:nvPicPr>
          <p:cNvPr id="7" name="Picture 6">
            <a:extLst>
              <a:ext uri="{FF2B5EF4-FFF2-40B4-BE49-F238E27FC236}">
                <a16:creationId xmlns:a16="http://schemas.microsoft.com/office/drawing/2014/main" id="{3052C93A-765E-F740-A05B-0FD03A2C1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645" y="1714500"/>
            <a:ext cx="6634529" cy="4805656"/>
          </a:xfrm>
          <a:prstGeom prst="rect">
            <a:avLst/>
          </a:prstGeom>
          <a:solidFill>
            <a:schemeClr val="accent1"/>
          </a:solidFill>
        </p:spPr>
      </p:pic>
      <p:sp>
        <p:nvSpPr>
          <p:cNvPr id="8" name="Rectangle 7">
            <a:extLst>
              <a:ext uri="{FF2B5EF4-FFF2-40B4-BE49-F238E27FC236}">
                <a16:creationId xmlns:a16="http://schemas.microsoft.com/office/drawing/2014/main" id="{479AE342-FA34-A14E-B525-6E3D87922558}"/>
              </a:ext>
            </a:extLst>
          </p:cNvPr>
          <p:cNvSpPr/>
          <p:nvPr/>
        </p:nvSpPr>
        <p:spPr>
          <a:xfrm>
            <a:off x="5093645" y="2528717"/>
            <a:ext cx="1435008" cy="369332"/>
          </a:xfrm>
          <a:prstGeom prst="rect">
            <a:avLst/>
          </a:prstGeom>
        </p:spPr>
        <p:txBody>
          <a:bodyPr wrap="none">
            <a:spAutoFit/>
          </a:bodyPr>
          <a:lstStyle/>
          <a:p>
            <a:pPr algn="ctr"/>
            <a:r>
              <a:rPr lang="en-US" dirty="0">
                <a:solidFill>
                  <a:schemeClr val="bg1"/>
                </a:solidFill>
              </a:rPr>
              <a:t>TP/(TP+FN)</a:t>
            </a:r>
          </a:p>
        </p:txBody>
      </p:sp>
      <p:sp>
        <p:nvSpPr>
          <p:cNvPr id="9" name="Rectangle 8">
            <a:extLst>
              <a:ext uri="{FF2B5EF4-FFF2-40B4-BE49-F238E27FC236}">
                <a16:creationId xmlns:a16="http://schemas.microsoft.com/office/drawing/2014/main" id="{01CDA37B-85F5-8D42-900B-931E320A2E95}"/>
              </a:ext>
            </a:extLst>
          </p:cNvPr>
          <p:cNvSpPr/>
          <p:nvPr/>
        </p:nvSpPr>
        <p:spPr>
          <a:xfrm>
            <a:off x="8181331" y="5331551"/>
            <a:ext cx="1435008" cy="369332"/>
          </a:xfrm>
          <a:prstGeom prst="rect">
            <a:avLst/>
          </a:prstGeom>
        </p:spPr>
        <p:txBody>
          <a:bodyPr wrap="none">
            <a:spAutoFit/>
          </a:bodyPr>
          <a:lstStyle/>
          <a:p>
            <a:pPr algn="ctr"/>
            <a:r>
              <a:rPr lang="en-US" dirty="0">
                <a:solidFill>
                  <a:schemeClr val="bg1"/>
                </a:solidFill>
              </a:rPr>
              <a:t>FP/(FP+TN)</a:t>
            </a:r>
          </a:p>
        </p:txBody>
      </p:sp>
    </p:spTree>
    <p:extLst>
      <p:ext uri="{BB962C8B-B14F-4D97-AF65-F5344CB8AC3E}">
        <p14:creationId xmlns:p14="http://schemas.microsoft.com/office/powerpoint/2010/main" val="161912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16x9</Template>
  <TotalTime>765</TotalTime>
  <Words>428</Words>
  <Application>Microsoft Macintosh PowerPoint</Application>
  <PresentationFormat>Widescreen</PresentationFormat>
  <Paragraphs>59</Paragraphs>
  <Slides>10</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Science Project 16x9</vt:lpstr>
      <vt:lpstr>Sampling Methods for Extremely Imbalanced Data</vt:lpstr>
      <vt:lpstr>What is imbalanced data?</vt:lpstr>
      <vt:lpstr>Imbalanced data</vt:lpstr>
      <vt:lpstr>The Receiver operating characteristic (ROC) curve </vt:lpstr>
      <vt:lpstr>The Receiver operating characteristic (ROC) curve </vt:lpstr>
      <vt:lpstr>The Receiver operating characteristic (ROC) curve </vt:lpstr>
      <vt:lpstr>Area Under the (ROC) Curve, AUC</vt:lpstr>
      <vt:lpstr>Why can’t an ROC curve measure well?</vt:lpstr>
      <vt:lpstr>The Receiver operating characteristic (ROC) curve </vt:lpstr>
      <vt:lpstr>Should use the Precision-Recall curve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Chris Kuo</dc:creator>
  <cp:lastModifiedBy>Chris Kuo</cp:lastModifiedBy>
  <cp:revision>99</cp:revision>
  <dcterms:created xsi:type="dcterms:W3CDTF">2018-03-24T21:31:47Z</dcterms:created>
  <dcterms:modified xsi:type="dcterms:W3CDTF">2018-07-17T01:44:52Z</dcterms:modified>
</cp:coreProperties>
</file>