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0" r:id="rId1"/>
  </p:sldMasterIdLst>
  <p:sldIdLst>
    <p:sldId id="256" r:id="rId2"/>
    <p:sldId id="257" r:id="rId3"/>
    <p:sldId id="258" r:id="rId4"/>
    <p:sldId id="259" r:id="rId5"/>
    <p:sldId id="267" r:id="rId6"/>
    <p:sldId id="260" r:id="rId7"/>
    <p:sldId id="268" r:id="rId8"/>
    <p:sldId id="261" r:id="rId9"/>
    <p:sldId id="269" r:id="rId10"/>
    <p:sldId id="271" r:id="rId11"/>
    <p:sldId id="272" r:id="rId12"/>
    <p:sldId id="270" r:id="rId13"/>
    <p:sldId id="262" r:id="rId14"/>
    <p:sldId id="263" r:id="rId15"/>
    <p:sldId id="264" r:id="rId16"/>
    <p:sldId id="265" r:id="rId17"/>
    <p:sldId id="266" r:id="rId1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995" autoAdjust="0"/>
    <p:restoredTop sz="94660"/>
  </p:normalViewPr>
  <p:slideViewPr>
    <p:cSldViewPr snapToGrid="0">
      <p:cViewPr varScale="1">
        <p:scale>
          <a:sx n="106" d="100"/>
          <a:sy n="106" d="100"/>
        </p:scale>
        <p:origin x="792" y="9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6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2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11" name="Group 10"/>
          <p:cNvGrpSpPr/>
          <p:nvPr/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2" name="Rectangle 5"/>
            <p:cNvSpPr>
              <a:spLocks noChangeArrowheads="1"/>
            </p:cNvSpPr>
            <p:nvPr/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3" name="Freeform 6"/>
            <p:cNvSpPr>
              <a:spLocks noEditPoints="1"/>
            </p:cNvSpPr>
            <p:nvPr/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4" name="Freeform 7"/>
            <p:cNvSpPr>
              <a:spLocks noEditPoints="1"/>
            </p:cNvSpPr>
            <p:nvPr/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5" name="Rectangle 8"/>
            <p:cNvSpPr>
              <a:spLocks noChangeArrowheads="1"/>
            </p:cNvSpPr>
            <p:nvPr/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16" name="Freeform 9"/>
            <p:cNvSpPr>
              <a:spLocks noEditPoints="1"/>
            </p:cNvSpPr>
            <p:nvPr/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7" name="Freeform 10"/>
            <p:cNvSpPr/>
            <p:nvPr/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8" name="Freeform 11"/>
            <p:cNvSpPr/>
            <p:nvPr/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19" name="Freeform 12"/>
            <p:cNvSpPr>
              <a:spLocks noEditPoints="1"/>
            </p:cNvSpPr>
            <p:nvPr/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0" name="Freeform 13"/>
            <p:cNvSpPr/>
            <p:nvPr/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1" name="Freeform 14"/>
            <p:cNvSpPr/>
            <p:nvPr/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2" name="Freeform 15"/>
            <p:cNvSpPr>
              <a:spLocks noEditPoints="1"/>
            </p:cNvSpPr>
            <p:nvPr/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3" name="Freeform 16"/>
            <p:cNvSpPr>
              <a:spLocks noEditPoints="1"/>
            </p:cNvSpPr>
            <p:nvPr/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4" name="Freeform 17"/>
            <p:cNvSpPr/>
            <p:nvPr/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5" name="Freeform 18"/>
            <p:cNvSpPr>
              <a:spLocks noEditPoints="1"/>
            </p:cNvSpPr>
            <p:nvPr/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6" name="Freeform 19"/>
            <p:cNvSpPr/>
            <p:nvPr/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7" name="Freeform 20"/>
            <p:cNvSpPr>
              <a:spLocks noEditPoints="1"/>
            </p:cNvSpPr>
            <p:nvPr/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8" name="Freeform 21"/>
            <p:cNvSpPr>
              <a:spLocks noEditPoints="1"/>
            </p:cNvSpPr>
            <p:nvPr/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29" name="Freeform 22"/>
            <p:cNvSpPr/>
            <p:nvPr/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0" name="Freeform 23"/>
            <p:cNvSpPr>
              <a:spLocks noEditPoints="1"/>
            </p:cNvSpPr>
            <p:nvPr/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1" name="Freeform 24"/>
            <p:cNvSpPr>
              <a:spLocks noEditPoints="1"/>
            </p:cNvSpPr>
            <p:nvPr/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2" name="Freeform 25"/>
            <p:cNvSpPr/>
            <p:nvPr/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3" name="Freeform 26"/>
            <p:cNvSpPr>
              <a:spLocks noEditPoints="1"/>
            </p:cNvSpPr>
            <p:nvPr/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4" name="Freeform 27"/>
            <p:cNvSpPr/>
            <p:nvPr/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5" name="Freeform 28"/>
            <p:cNvSpPr>
              <a:spLocks noEditPoints="1"/>
            </p:cNvSpPr>
            <p:nvPr/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6" name="Freeform 29"/>
            <p:cNvSpPr/>
            <p:nvPr/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7" name="Freeform 30"/>
            <p:cNvSpPr>
              <a:spLocks noEditPoints="1"/>
            </p:cNvSpPr>
            <p:nvPr/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8" name="Freeform 31"/>
            <p:cNvSpPr/>
            <p:nvPr/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39" name="Freeform 32"/>
            <p:cNvSpPr>
              <a:spLocks noEditPoints="1"/>
            </p:cNvSpPr>
            <p:nvPr/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0" name="Rectangle 33"/>
            <p:cNvSpPr>
              <a:spLocks noChangeArrowheads="1"/>
            </p:cNvSpPr>
            <p:nvPr/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41" name="Freeform 34"/>
            <p:cNvSpPr>
              <a:spLocks noEditPoints="1"/>
            </p:cNvSpPr>
            <p:nvPr/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2" name="Freeform 35"/>
            <p:cNvSpPr/>
            <p:nvPr/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3" name="Freeform 36"/>
            <p:cNvSpPr/>
            <p:nvPr/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4" name="Freeform 37"/>
            <p:cNvSpPr>
              <a:spLocks noEditPoints="1"/>
            </p:cNvSpPr>
            <p:nvPr/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5" name="Freeform 38"/>
            <p:cNvSpPr/>
            <p:nvPr/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6" name="Freeform 39"/>
            <p:cNvSpPr/>
            <p:nvPr/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7" name="Freeform 40"/>
            <p:cNvSpPr>
              <a:spLocks noEditPoints="1"/>
            </p:cNvSpPr>
            <p:nvPr/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8" name="Freeform 41"/>
            <p:cNvSpPr/>
            <p:nvPr/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49" name="Freeform 42"/>
            <p:cNvSpPr>
              <a:spLocks noEditPoints="1"/>
            </p:cNvSpPr>
            <p:nvPr/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0" name="Freeform 43"/>
            <p:cNvSpPr/>
            <p:nvPr/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1" name="Freeform 44"/>
            <p:cNvSpPr>
              <a:spLocks noEditPoints="1"/>
            </p:cNvSpPr>
            <p:nvPr/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2" name="Rectangle 45"/>
            <p:cNvSpPr>
              <a:spLocks noChangeArrowheads="1"/>
            </p:cNvSpPr>
            <p:nvPr/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</p:sp>
        <p:sp>
          <p:nvSpPr>
            <p:cNvPr id="53" name="Freeform 46"/>
            <p:cNvSpPr/>
            <p:nvPr/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4" name="Freeform 47"/>
            <p:cNvSpPr>
              <a:spLocks noEditPoints="1"/>
            </p:cNvSpPr>
            <p:nvPr/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5" name="Freeform 48"/>
            <p:cNvSpPr/>
            <p:nvPr/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6" name="Freeform 49"/>
            <p:cNvSpPr>
              <a:spLocks noEditPoints="1"/>
            </p:cNvSpPr>
            <p:nvPr/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7" name="Freeform 50"/>
            <p:cNvSpPr>
              <a:spLocks noEditPoints="1"/>
            </p:cNvSpPr>
            <p:nvPr/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8" name="Freeform 51"/>
            <p:cNvSpPr/>
            <p:nvPr/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59" name="Freeform 52"/>
            <p:cNvSpPr/>
            <p:nvPr/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0" name="Freeform 53"/>
            <p:cNvSpPr>
              <a:spLocks noEditPoints="1"/>
            </p:cNvSpPr>
            <p:nvPr/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1" name="Freeform 54"/>
            <p:cNvSpPr>
              <a:spLocks noEditPoints="1"/>
            </p:cNvSpPr>
            <p:nvPr/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2" name="Freeform 55"/>
            <p:cNvSpPr/>
            <p:nvPr/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3" name="Freeform 56"/>
            <p:cNvSpPr>
              <a:spLocks noEditPoints="1"/>
            </p:cNvSpPr>
            <p:nvPr/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4" name="Freeform 57"/>
            <p:cNvSpPr/>
            <p:nvPr/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  <p:sp>
          <p:nvSpPr>
            <p:cNvPr id="65" name="Freeform 58"/>
            <p:cNvSpPr>
              <a:spLocks noEditPoints="1"/>
            </p:cNvSpPr>
            <p:nvPr/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=""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</p: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876424" y="1122363"/>
            <a:ext cx="8791575" cy="2387600"/>
          </a:xfrm>
        </p:spPr>
        <p:txBody>
          <a:bodyPr anchor="b">
            <a:normAutofit/>
          </a:bodyPr>
          <a:lstStyle>
            <a:lvl1pPr algn="l">
              <a:defRPr sz="48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76424" y="3602038"/>
            <a:ext cx="8791575" cy="1655762"/>
          </a:xfrm>
        </p:spPr>
        <p:txBody>
          <a:bodyPr>
            <a:normAutofit/>
          </a:bodyPr>
          <a:lstStyle>
            <a:lvl1pPr marL="0" indent="0" algn="l">
              <a:buNone/>
              <a:defRPr sz="2000" cap="all" baseline="0">
                <a:solidFill>
                  <a:schemeClr val="tx2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077511" y="5410201"/>
            <a:ext cx="2743200" cy="365125"/>
          </a:xfrm>
        </p:spPr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876424" y="5410201"/>
            <a:ext cx="5124886" cy="365125"/>
          </a:xfr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96911" y="5410199"/>
            <a:ext cx="771089" cy="365125"/>
          </a:xfrm>
        </p:spPr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41128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anoramic 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4304664"/>
            <a:ext cx="9912355" cy="819355"/>
          </a:xfrm>
        </p:spPr>
        <p:txBody>
          <a:bodyPr anchor="b">
            <a:normAutofit/>
          </a:bodyPr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1141411" y="606426"/>
            <a:ext cx="9912354" cy="3299778"/>
          </a:xfrm>
          <a:prstGeom prst="round2DiagRect">
            <a:avLst>
              <a:gd name="adj1" fmla="val 4860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320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5124020"/>
            <a:ext cx="9910859" cy="682472"/>
          </a:xfrm>
        </p:spPr>
        <p:txBody>
          <a:bodyPr>
            <a:normAutofit/>
          </a:bodyPr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5481365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56" y="609600"/>
            <a:ext cx="9905955" cy="3429000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4419599"/>
            <a:ext cx="9904459" cy="1371599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7475670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Quot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46212" y="609599"/>
            <a:ext cx="9302752" cy="2748429"/>
          </a:xfrm>
        </p:spPr>
        <p:txBody>
          <a:bodyPr anchor="ctr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3"/>
          </p:nvPr>
        </p:nvSpPr>
        <p:spPr>
          <a:xfrm>
            <a:off x="1720644" y="3365557"/>
            <a:ext cx="8752299" cy="548968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1" y="4309919"/>
            <a:ext cx="9906002" cy="1489496"/>
          </a:xfrm>
        </p:spPr>
        <p:txBody>
          <a:bodyPr anchor="ctr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  <p:sp>
        <p:nvSpPr>
          <p:cNvPr id="60" name="TextBox 59"/>
          <p:cNvSpPr txBox="1"/>
          <p:nvPr/>
        </p:nvSpPr>
        <p:spPr>
          <a:xfrm>
            <a:off x="903512" y="732394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“</a:t>
            </a:r>
          </a:p>
        </p:txBody>
      </p:sp>
      <p:sp>
        <p:nvSpPr>
          <p:cNvPr id="61" name="TextBox 60"/>
          <p:cNvSpPr txBox="1"/>
          <p:nvPr/>
        </p:nvSpPr>
        <p:spPr>
          <a:xfrm>
            <a:off x="10537370" y="2764972"/>
            <a:ext cx="609600" cy="584776"/>
          </a:xfrm>
          <a:prstGeom prst="rect">
            <a:avLst/>
          </a:prstGeom>
        </p:spPr>
        <p:txBody>
          <a:bodyPr vert="horz" lIns="91440" tIns="45720" rIns="91440" bIns="45720" rtlCol="0" anchor="ctr">
            <a:noAutofit/>
          </a:bodyPr>
          <a:lstStyle>
            <a:lvl1pPr>
              <a:spcBef>
                <a:spcPct val="0"/>
              </a:spcBef>
              <a:buNone/>
              <a:defRPr sz="3200" b="0" cap="all">
                <a:ln w="3175" cmpd="sng">
                  <a:noFill/>
                </a:ln>
                <a:effectLst>
                  <a:glow rad="38100">
                    <a:schemeClr val="bg1">
                      <a:lumMod val="65000"/>
                      <a:lumOff val="35000"/>
                      <a:alpha val="40000"/>
                    </a:schemeClr>
                  </a:glow>
                  <a:outerShdw blurRad="28575" dist="38100" dir="14040000" algn="tl" rotWithShape="0">
                    <a:srgbClr val="000000">
                      <a:alpha val="25000"/>
                    </a:srgbClr>
                  </a:outerShdw>
                </a:effectLst>
                <a:latin typeface="+mj-lt"/>
                <a:ea typeface="+mj-ea"/>
                <a:cs typeface="Trebuchet MS"/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  <a:lvl6pPr>
              <a:defRPr>
                <a:solidFill>
                  <a:schemeClr val="tx2"/>
                </a:solidFill>
              </a:defRPr>
            </a:lvl6pPr>
            <a:lvl7pPr>
              <a:defRPr>
                <a:solidFill>
                  <a:schemeClr val="tx2"/>
                </a:solidFill>
              </a:defRPr>
            </a:lvl7pPr>
            <a:lvl8pPr>
              <a:defRPr>
                <a:solidFill>
                  <a:schemeClr val="tx2"/>
                </a:solidFill>
              </a:defRPr>
            </a:lvl8pPr>
            <a:lvl9pPr>
              <a:defRPr>
                <a:solidFill>
                  <a:schemeClr val="tx2"/>
                </a:solidFill>
              </a:defRPr>
            </a:lvl9pPr>
          </a:lstStyle>
          <a:p>
            <a:pPr lvl="0" algn="r"/>
            <a:r>
              <a:rPr lang="en-US" sz="8000" dirty="0">
                <a:solidFill>
                  <a:schemeClr val="tx1"/>
                </a:solidFill>
                <a:effectLst/>
              </a:rPr>
              <a:t>”</a:t>
            </a:r>
          </a:p>
        </p:txBody>
      </p:sp>
    </p:spTree>
    <p:extLst>
      <p:ext uri="{BB962C8B-B14F-4D97-AF65-F5344CB8AC3E}">
        <p14:creationId xmlns:p14="http://schemas.microsoft.com/office/powerpoint/2010/main" val="768117176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Name Card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0" y="2134041"/>
            <a:ext cx="9906001" cy="2511835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364" y="4657655"/>
            <a:ext cx="9904505" cy="1140644"/>
          </a:xfrm>
        </p:spPr>
        <p:txBody>
          <a:bodyPr anchor="t">
            <a:normAutofit/>
          </a:bodyPr>
          <a:lstStyle>
            <a:lvl1pPr marL="0" indent="0">
              <a:buNone/>
              <a:defRPr sz="18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9063956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9905998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7" name="Text Placeholder 2"/>
          <p:cNvSpPr>
            <a:spLocks noGrp="1"/>
          </p:cNvSpPr>
          <p:nvPr>
            <p:ph type="body" idx="1"/>
          </p:nvPr>
        </p:nvSpPr>
        <p:spPr>
          <a:xfrm>
            <a:off x="1141410" y="2674463"/>
            <a:ext cx="3196899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8" name="Text Placeholder 3"/>
          <p:cNvSpPr>
            <a:spLocks noGrp="1"/>
          </p:cNvSpPr>
          <p:nvPr>
            <p:ph type="body" sz="half" idx="15"/>
          </p:nvPr>
        </p:nvSpPr>
        <p:spPr>
          <a:xfrm>
            <a:off x="1127918" y="3360263"/>
            <a:ext cx="3208735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9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514766" y="2677635"/>
            <a:ext cx="3184385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0" name="Text Placeholder 3"/>
          <p:cNvSpPr>
            <a:spLocks noGrp="1"/>
          </p:cNvSpPr>
          <p:nvPr>
            <p:ph type="body" sz="half" idx="16"/>
          </p:nvPr>
        </p:nvSpPr>
        <p:spPr>
          <a:xfrm>
            <a:off x="4504213" y="3363435"/>
            <a:ext cx="3195830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442" y="2674463"/>
            <a:ext cx="3194968" cy="685800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12" name="Text Placeholder 3"/>
          <p:cNvSpPr>
            <a:spLocks noGrp="1"/>
          </p:cNvSpPr>
          <p:nvPr>
            <p:ph type="body" sz="half" idx="17"/>
          </p:nvPr>
        </p:nvSpPr>
        <p:spPr>
          <a:xfrm>
            <a:off x="7852442" y="3360263"/>
            <a:ext cx="3194968" cy="2430936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44956322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3 Picture Colum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" name="Title 1"/>
          <p:cNvSpPr>
            <a:spLocks noGrp="1"/>
          </p:cNvSpPr>
          <p:nvPr>
            <p:ph type="title"/>
          </p:nvPr>
        </p:nvSpPr>
        <p:spPr>
          <a:xfrm>
            <a:off x="1141411" y="609600"/>
            <a:ext cx="9905999" cy="1905000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19" name="Text Placeholder 2"/>
          <p:cNvSpPr>
            <a:spLocks noGrp="1"/>
          </p:cNvSpPr>
          <p:nvPr>
            <p:ph type="body" idx="1"/>
          </p:nvPr>
        </p:nvSpPr>
        <p:spPr>
          <a:xfrm>
            <a:off x="1141413" y="4404596"/>
            <a:ext cx="319524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0" name="Picture Placeholder 2"/>
          <p:cNvSpPr>
            <a:spLocks noGrp="1" noChangeAspect="1"/>
          </p:cNvSpPr>
          <p:nvPr>
            <p:ph type="pic" idx="15"/>
          </p:nvPr>
        </p:nvSpPr>
        <p:spPr>
          <a:xfrm>
            <a:off x="1141413" y="2666998"/>
            <a:ext cx="31952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1" name="Text Placeholder 3"/>
          <p:cNvSpPr>
            <a:spLocks noGrp="1"/>
          </p:cNvSpPr>
          <p:nvPr>
            <p:ph type="body" sz="half" idx="18"/>
          </p:nvPr>
        </p:nvSpPr>
        <p:spPr>
          <a:xfrm>
            <a:off x="1141413" y="4980858"/>
            <a:ext cx="3195240" cy="817843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2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489053" y="4404596"/>
            <a:ext cx="3200400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3" name="Picture Placeholder 2"/>
          <p:cNvSpPr>
            <a:spLocks noGrp="1" noChangeAspect="1"/>
          </p:cNvSpPr>
          <p:nvPr>
            <p:ph type="pic" idx="21"/>
          </p:nvPr>
        </p:nvSpPr>
        <p:spPr>
          <a:xfrm>
            <a:off x="4489053" y="2666998"/>
            <a:ext cx="3198940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4" name="Text Placeholder 3"/>
          <p:cNvSpPr>
            <a:spLocks noGrp="1"/>
          </p:cNvSpPr>
          <p:nvPr>
            <p:ph type="body" sz="half" idx="19"/>
          </p:nvPr>
        </p:nvSpPr>
        <p:spPr>
          <a:xfrm>
            <a:off x="4487593" y="4980857"/>
            <a:ext cx="3200400" cy="810342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5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7852567" y="4404595"/>
            <a:ext cx="3190741" cy="576262"/>
          </a:xfrm>
        </p:spPr>
        <p:txBody>
          <a:bodyPr anchor="b">
            <a:noAutofit/>
          </a:bodyPr>
          <a:lstStyle>
            <a:lvl1pPr marL="0" indent="0">
              <a:lnSpc>
                <a:spcPct val="90000"/>
              </a:lnSpc>
              <a:buNone/>
              <a:defRPr sz="20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26" name="Picture Placeholder 2"/>
          <p:cNvSpPr>
            <a:spLocks noGrp="1" noChangeAspect="1"/>
          </p:cNvSpPr>
          <p:nvPr>
            <p:ph type="pic" idx="22"/>
          </p:nvPr>
        </p:nvSpPr>
        <p:spPr>
          <a:xfrm>
            <a:off x="7852442" y="2666998"/>
            <a:ext cx="3194969" cy="1524000"/>
          </a:xfrm>
          <a:prstGeom prst="round2DiagRect">
            <a:avLst/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vert="horz" lIns="91440" tIns="45720" rIns="91440" bIns="45720" rtlCol="0" anchor="t">
            <a:normAutofit/>
          </a:bodyPr>
          <a:lstStyle>
            <a:lvl1pPr>
              <a:buNone/>
              <a:defRPr lang="en-US" sz="2000" dirty="0"/>
            </a:lvl1pPr>
          </a:lstStyle>
          <a:p>
            <a:pPr marL="0" lvl="0" indent="0">
              <a:buNone/>
            </a:pPr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27" name="Text Placeholder 3"/>
          <p:cNvSpPr>
            <a:spLocks noGrp="1"/>
          </p:cNvSpPr>
          <p:nvPr>
            <p:ph type="body" sz="half" idx="20"/>
          </p:nvPr>
        </p:nvSpPr>
        <p:spPr>
          <a:xfrm>
            <a:off x="7852442" y="4980854"/>
            <a:ext cx="3194968" cy="810345"/>
          </a:xfrm>
        </p:spPr>
        <p:txBody>
          <a:bodyPr anchor="t">
            <a:normAutofit/>
          </a:bodyPr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13901255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 anchor="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02433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042400" y="609599"/>
            <a:ext cx="2005011" cy="5181601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141410" y="609599"/>
            <a:ext cx="7748590" cy="5181601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24613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6541159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1419226"/>
            <a:ext cx="9906000" cy="2852737"/>
          </a:xfrm>
        </p:spPr>
        <p:txBody>
          <a:bodyPr anchor="b">
            <a:normAutofit/>
          </a:bodyPr>
          <a:lstStyle>
            <a:lvl1pPr>
              <a:defRPr sz="36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1" y="4424362"/>
            <a:ext cx="9906000" cy="1374776"/>
          </a:xfrm>
        </p:spPr>
        <p:txBody>
          <a:bodyPr>
            <a:normAutofit/>
          </a:bodyPr>
          <a:lstStyle>
            <a:lvl1pPr marL="0" indent="0">
              <a:buNone/>
              <a:defRPr sz="1800" cap="all" baseline="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00588278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141410" y="2249486"/>
            <a:ext cx="4878389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2249486"/>
            <a:ext cx="4875211" cy="3541714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9066622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1" y="619126"/>
            <a:ext cx="9906000" cy="1477961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0019" y="2249486"/>
            <a:ext cx="4649783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141410" y="3073397"/>
            <a:ext cx="4878391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400808" y="2249485"/>
            <a:ext cx="4646602" cy="823912"/>
          </a:xfrm>
        </p:spPr>
        <p:txBody>
          <a:bodyPr anchor="b"/>
          <a:lstStyle>
            <a:lvl1pPr marL="0" indent="0">
              <a:lnSpc>
                <a:spcPct val="90000"/>
              </a:lnSpc>
              <a:buNone/>
              <a:defRPr sz="2400" b="0" cap="all" baseline="0">
                <a:solidFill>
                  <a:schemeClr val="tx1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3073397"/>
            <a:ext cx="4875210" cy="2717801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9414601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7404310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5462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6705" y="609601"/>
            <a:ext cx="3856037" cy="1639884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56200" y="592666"/>
            <a:ext cx="5891209" cy="5198534"/>
          </a:xfrm>
        </p:spPr>
        <p:txBody>
          <a:bodyPr anchor="ctr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6705" y="2249486"/>
            <a:ext cx="3856037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53165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141413" y="609600"/>
            <a:ext cx="5934508" cy="1639886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7380721" y="609601"/>
            <a:ext cx="3666690" cy="5181599"/>
          </a:xfrm>
          <a:prstGeom prst="round2DiagRect">
            <a:avLst>
              <a:gd name="adj1" fmla="val 5608"/>
              <a:gd name="adj2" fmla="val 0"/>
            </a:avLst>
          </a:pr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41410" y="2249486"/>
            <a:ext cx="5934511" cy="3541714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12302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18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17" Type="http://schemas.openxmlformats.org/officeDocument/2006/relationships/slideLayout" Target="../slideLayouts/slideLayout17.xml"/><Relationship Id="rId2" Type="http://schemas.openxmlformats.org/officeDocument/2006/relationships/slideLayout" Target="../slideLayouts/slideLayout2.xml"/><Relationship Id="rId16" Type="http://schemas.openxmlformats.org/officeDocument/2006/relationships/slideLayout" Target="../slideLayouts/slideLayout16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5" Type="http://schemas.openxmlformats.org/officeDocument/2006/relationships/slideLayout" Target="../slideLayouts/slideLayout15.xml"/><Relationship Id="rId10" Type="http://schemas.openxmlformats.org/officeDocument/2006/relationships/slideLayout" Target="../slideLayouts/slideLayout10.xml"/><Relationship Id="rId19" Type="http://schemas.openxmlformats.org/officeDocument/2006/relationships/image" Target="../media/image2.png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slideLayout" Target="../slideLayouts/slideLayout1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\\DROBO-FS\QuickDrops\JB\PPTX NG\Droplets\LightingOverlay.png"/>
          <p:cNvPicPr>
            <a:picLocks noChangeAspect="1" noChangeArrowheads="1"/>
          </p:cNvPicPr>
          <p:nvPr/>
        </p:nvPicPr>
        <p:blipFill>
          <a:blip r:embed="rId19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=""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grpSp>
        <p:nvGrpSpPr>
          <p:cNvPr id="8" name="Group 7"/>
          <p:cNvGrpSpPr/>
          <p:nvPr/>
        </p:nvGrpSpPr>
        <p:grpSpPr>
          <a:xfrm>
            <a:off x="-14288" y="0"/>
            <a:ext cx="12053888" cy="6858001"/>
            <a:chOff x="-14288" y="0"/>
            <a:chExt cx="12053888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grpSp>
          <p:nvGrpSpPr>
            <p:cNvPr id="9" name="Group 8"/>
            <p:cNvGrpSpPr/>
            <p:nvPr/>
          </p:nvGrpSpPr>
          <p:grpSpPr>
            <a:xfrm>
              <a:off x="-14288" y="0"/>
              <a:ext cx="1220788" cy="6858001"/>
              <a:chOff x="-14288" y="0"/>
              <a:chExt cx="1220788" cy="6858001"/>
            </a:xfrm>
            <a:grpFill/>
          </p:grpSpPr>
          <p:sp>
            <p:nvSpPr>
              <p:cNvPr id="21" name="Rectangle 5"/>
              <p:cNvSpPr>
                <a:spLocks noChangeArrowheads="1"/>
              </p:cNvSpPr>
              <p:nvPr/>
            </p:nvSpPr>
            <p:spPr bwMode="auto">
              <a:xfrm>
                <a:off x="114300" y="4763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22" name="Freeform 6"/>
              <p:cNvSpPr>
                <a:spLocks noEditPoints="1"/>
              </p:cNvSpPr>
              <p:nvPr/>
            </p:nvSpPr>
            <p:spPr bwMode="auto">
              <a:xfrm>
                <a:off x="33337" y="217646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3" name="Freeform 7"/>
              <p:cNvSpPr>
                <a:spLocks noEditPoints="1"/>
              </p:cNvSpPr>
              <p:nvPr/>
            </p:nvSpPr>
            <p:spPr bwMode="auto">
              <a:xfrm>
                <a:off x="28575" y="4021138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4" name="Freeform 8"/>
              <p:cNvSpPr/>
              <p:nvPr/>
            </p:nvSpPr>
            <p:spPr bwMode="auto">
              <a:xfrm>
                <a:off x="200025" y="4763"/>
                <a:ext cx="369888" cy="1811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41">
                    <a:moveTo>
                      <a:pt x="218" y="1141"/>
                    </a:moveTo>
                    <a:lnTo>
                      <a:pt x="0" y="626"/>
                    </a:lnTo>
                    <a:lnTo>
                      <a:pt x="0" y="0"/>
                    </a:lnTo>
                    <a:lnTo>
                      <a:pt x="15" y="0"/>
                    </a:lnTo>
                    <a:lnTo>
                      <a:pt x="15" y="623"/>
                    </a:lnTo>
                    <a:lnTo>
                      <a:pt x="233" y="1135"/>
                    </a:lnTo>
                    <a:lnTo>
                      <a:pt x="218" y="114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5" name="Freeform 9"/>
              <p:cNvSpPr>
                <a:spLocks noEditPoints="1"/>
              </p:cNvSpPr>
              <p:nvPr/>
            </p:nvSpPr>
            <p:spPr bwMode="auto">
              <a:xfrm>
                <a:off x="503237" y="1801813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6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6" name="Freeform 10"/>
              <p:cNvSpPr/>
              <p:nvPr/>
            </p:nvSpPr>
            <p:spPr bwMode="auto">
              <a:xfrm>
                <a:off x="285750" y="4763"/>
                <a:ext cx="369888" cy="1430338"/>
              </a:xfrm>
              <a:custGeom>
                <a:avLst/>
                <a:gdLst/>
                <a:ahLst/>
                <a:cxnLst/>
                <a:rect l="0" t="0" r="r" b="b"/>
                <a:pathLst>
                  <a:path w="233" h="901">
                    <a:moveTo>
                      <a:pt x="221" y="901"/>
                    </a:moveTo>
                    <a:lnTo>
                      <a:pt x="0" y="383"/>
                    </a:lnTo>
                    <a:lnTo>
                      <a:pt x="0" y="0"/>
                    </a:lnTo>
                    <a:lnTo>
                      <a:pt x="18" y="0"/>
                    </a:lnTo>
                    <a:lnTo>
                      <a:pt x="18" y="380"/>
                    </a:lnTo>
                    <a:lnTo>
                      <a:pt x="233" y="895"/>
                    </a:lnTo>
                    <a:lnTo>
                      <a:pt x="221" y="901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7" name="Freeform 11"/>
              <p:cNvSpPr/>
              <p:nvPr/>
            </p:nvSpPr>
            <p:spPr bwMode="auto">
              <a:xfrm>
                <a:off x="546100" y="0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96" y="575"/>
                    </a:moveTo>
                    <a:lnTo>
                      <a:pt x="78" y="575"/>
                    </a:lnTo>
                    <a:lnTo>
                      <a:pt x="78" y="192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96" y="189"/>
                    </a:lnTo>
                    <a:lnTo>
                      <a:pt x="96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8" name="Freeform 12"/>
              <p:cNvSpPr>
                <a:spLocks noEditPoints="1"/>
              </p:cNvSpPr>
              <p:nvPr/>
            </p:nvSpPr>
            <p:spPr bwMode="auto">
              <a:xfrm>
                <a:off x="588962" y="14208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3" y="0"/>
                      <a:pt x="40" y="7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9"/>
                      <a:pt x="31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9" name="Freeform 13"/>
              <p:cNvSpPr>
                <a:spLocks noEditPoints="1"/>
              </p:cNvSpPr>
              <p:nvPr/>
            </p:nvSpPr>
            <p:spPr bwMode="auto">
              <a:xfrm>
                <a:off x="588962" y="9032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0" name="Freeform 14"/>
              <p:cNvSpPr/>
              <p:nvPr/>
            </p:nvSpPr>
            <p:spPr bwMode="auto">
              <a:xfrm>
                <a:off x="641350" y="0"/>
                <a:ext cx="422275" cy="527050"/>
              </a:xfrm>
              <a:custGeom>
                <a:avLst/>
                <a:gdLst/>
                <a:ahLst/>
                <a:cxnLst/>
                <a:rect l="0" t="0" r="r" b="b"/>
                <a:pathLst>
                  <a:path w="266" h="332">
                    <a:moveTo>
                      <a:pt x="257" y="332"/>
                    </a:moveTo>
                    <a:lnTo>
                      <a:pt x="48" y="123"/>
                    </a:lnTo>
                    <a:lnTo>
                      <a:pt x="0" y="6"/>
                    </a:lnTo>
                    <a:lnTo>
                      <a:pt x="15" y="0"/>
                    </a:lnTo>
                    <a:lnTo>
                      <a:pt x="63" y="114"/>
                    </a:lnTo>
                    <a:lnTo>
                      <a:pt x="266" y="320"/>
                    </a:lnTo>
                    <a:lnTo>
                      <a:pt x="257" y="332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1" name="Freeform 15"/>
              <p:cNvSpPr>
                <a:spLocks noEditPoints="1"/>
              </p:cNvSpPr>
              <p:nvPr/>
            </p:nvSpPr>
            <p:spPr bwMode="auto">
              <a:xfrm>
                <a:off x="1020762" y="488950"/>
                <a:ext cx="161925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4" h="31">
                    <a:moveTo>
                      <a:pt x="17" y="31"/>
                    </a:moveTo>
                    <a:cubicBezTo>
                      <a:pt x="13" y="31"/>
                      <a:pt x="9" y="30"/>
                      <a:pt x="6" y="27"/>
                    </a:cubicBezTo>
                    <a:cubicBezTo>
                      <a:pt x="0" y="20"/>
                      <a:pt x="0" y="10"/>
                      <a:pt x="6" y="4"/>
                    </a:cubicBezTo>
                    <a:cubicBezTo>
                      <a:pt x="9" y="1"/>
                      <a:pt x="13" y="0"/>
                      <a:pt x="17" y="0"/>
                    </a:cubicBezTo>
                    <a:cubicBezTo>
                      <a:pt x="21" y="0"/>
                      <a:pt x="25" y="1"/>
                      <a:pt x="28" y="4"/>
                    </a:cubicBezTo>
                    <a:cubicBezTo>
                      <a:pt x="34" y="10"/>
                      <a:pt x="34" y="20"/>
                      <a:pt x="28" y="27"/>
                    </a:cubicBezTo>
                    <a:cubicBezTo>
                      <a:pt x="25" y="30"/>
                      <a:pt x="21" y="31"/>
                      <a:pt x="17" y="31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5"/>
                      <a:pt x="9" y="7"/>
                    </a:cubicBezTo>
                    <a:cubicBezTo>
                      <a:pt x="4" y="12"/>
                      <a:pt x="4" y="19"/>
                      <a:pt x="9" y="24"/>
                    </a:cubicBezTo>
                    <a:cubicBezTo>
                      <a:pt x="11" y="26"/>
                      <a:pt x="14" y="27"/>
                      <a:pt x="17" y="27"/>
                    </a:cubicBezTo>
                    <a:cubicBezTo>
                      <a:pt x="20" y="27"/>
                      <a:pt x="23" y="26"/>
                      <a:pt x="25" y="24"/>
                    </a:cubicBezTo>
                    <a:cubicBezTo>
                      <a:pt x="30" y="19"/>
                      <a:pt x="30" y="12"/>
                      <a:pt x="25" y="7"/>
                    </a:cubicBezTo>
                    <a:cubicBezTo>
                      <a:pt x="23" y="5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2" name="Line 16"/>
              <p:cNvSpPr>
                <a:spLocks noChangeShapeType="1"/>
              </p:cNvSpPr>
              <p:nvPr/>
            </p:nvSpPr>
            <p:spPr bwMode="auto">
              <a:xfrm>
                <a:off x="-4763" y="9525"/>
                <a:ext cx="0" cy="0"/>
              </a:xfrm>
              <a:prstGeom prst="line">
                <a:avLst/>
              </a:prstGeom>
              <a:grpFill/>
              <a:ln w="15" cap="flat">
                <a:solidFill>
                  <a:srgbClr val="FFFFFF"/>
                </a:solidFill>
                <a:prstDash val="solid"/>
                <a:miter lim="800000"/>
                <a:headEnd/>
                <a:tailEnd/>
              </a:ln>
            </p:spPr>
          </p:sp>
          <p:sp>
            <p:nvSpPr>
              <p:cNvPr id="33" name="Freeform 17"/>
              <p:cNvSpPr/>
              <p:nvPr/>
            </p:nvSpPr>
            <p:spPr bwMode="auto">
              <a:xfrm>
                <a:off x="9525" y="1801813"/>
                <a:ext cx="123825" cy="127000"/>
              </a:xfrm>
              <a:custGeom>
                <a:avLst/>
                <a:gdLst/>
                <a:ahLst/>
                <a:cxnLst/>
                <a:rect l="0" t="0" r="r" b="b"/>
                <a:pathLst>
                  <a:path w="78" h="80">
                    <a:moveTo>
                      <a:pt x="6" y="80"/>
                    </a:moveTo>
                    <a:lnTo>
                      <a:pt x="0" y="71"/>
                    </a:lnTo>
                    <a:lnTo>
                      <a:pt x="69" y="0"/>
                    </a:lnTo>
                    <a:lnTo>
                      <a:pt x="78" y="9"/>
                    </a:lnTo>
                    <a:lnTo>
                      <a:pt x="6" y="8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4" name="Freeform 18"/>
              <p:cNvSpPr/>
              <p:nvPr/>
            </p:nvSpPr>
            <p:spPr bwMode="auto">
              <a:xfrm>
                <a:off x="-9525" y="3549650"/>
                <a:ext cx="147638" cy="481013"/>
              </a:xfrm>
              <a:custGeom>
                <a:avLst/>
                <a:gdLst/>
                <a:ahLst/>
                <a:cxnLst/>
                <a:rect l="0" t="0" r="r" b="b"/>
                <a:pathLst>
                  <a:path w="93" h="303">
                    <a:moveTo>
                      <a:pt x="93" y="303"/>
                    </a:moveTo>
                    <a:lnTo>
                      <a:pt x="78" y="303"/>
                    </a:lnTo>
                    <a:lnTo>
                      <a:pt x="78" y="78"/>
                    </a:lnTo>
                    <a:lnTo>
                      <a:pt x="0" y="12"/>
                    </a:lnTo>
                    <a:lnTo>
                      <a:pt x="12" y="0"/>
                    </a:lnTo>
                    <a:lnTo>
                      <a:pt x="93" y="69"/>
                    </a:lnTo>
                    <a:lnTo>
                      <a:pt x="93" y="30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5" name="Freeform 19"/>
              <p:cNvSpPr/>
              <p:nvPr/>
            </p:nvSpPr>
            <p:spPr bwMode="auto">
              <a:xfrm>
                <a:off x="128587" y="1382713"/>
                <a:ext cx="142875" cy="476250"/>
              </a:xfrm>
              <a:custGeom>
                <a:avLst/>
                <a:gdLst/>
                <a:ahLst/>
                <a:cxnLst/>
                <a:rect l="0" t="0" r="r" b="b"/>
                <a:pathLst>
                  <a:path w="90" h="300">
                    <a:moveTo>
                      <a:pt x="90" y="300"/>
                    </a:moveTo>
                    <a:lnTo>
                      <a:pt x="78" y="300"/>
                    </a:lnTo>
                    <a:lnTo>
                      <a:pt x="78" y="84"/>
                    </a:lnTo>
                    <a:lnTo>
                      <a:pt x="0" y="9"/>
                    </a:lnTo>
                    <a:lnTo>
                      <a:pt x="9" y="0"/>
                    </a:lnTo>
                    <a:lnTo>
                      <a:pt x="90" y="81"/>
                    </a:lnTo>
                    <a:lnTo>
                      <a:pt x="90" y="300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6" name="Freeform 20"/>
              <p:cNvSpPr>
                <a:spLocks noEditPoints="1"/>
              </p:cNvSpPr>
              <p:nvPr/>
            </p:nvSpPr>
            <p:spPr bwMode="auto">
              <a:xfrm>
                <a:off x="204787" y="1849438"/>
                <a:ext cx="114300" cy="107950"/>
              </a:xfrm>
              <a:custGeom>
                <a:avLst/>
                <a:gdLst/>
                <a:ahLst/>
                <a:cxnLst/>
                <a:rect l="0" t="0" r="r" b="b"/>
                <a:pathLst>
                  <a:path w="24" h="23">
                    <a:moveTo>
                      <a:pt x="12" y="23"/>
                    </a:moveTo>
                    <a:cubicBezTo>
                      <a:pt x="6" y="23"/>
                      <a:pt x="0" y="18"/>
                      <a:pt x="0" y="12"/>
                    </a:cubicBezTo>
                    <a:cubicBezTo>
                      <a:pt x="0" y="5"/>
                      <a:pt x="6" y="0"/>
                      <a:pt x="12" y="0"/>
                    </a:cubicBezTo>
                    <a:cubicBezTo>
                      <a:pt x="18" y="0"/>
                      <a:pt x="24" y="5"/>
                      <a:pt x="24" y="12"/>
                    </a:cubicBezTo>
                    <a:cubicBezTo>
                      <a:pt x="24" y="18"/>
                      <a:pt x="18" y="23"/>
                      <a:pt x="12" y="23"/>
                    </a:cubicBezTo>
                    <a:close/>
                    <a:moveTo>
                      <a:pt x="12" y="4"/>
                    </a:moveTo>
                    <a:cubicBezTo>
                      <a:pt x="8" y="4"/>
                      <a:pt x="4" y="8"/>
                      <a:pt x="4" y="12"/>
                    </a:cubicBezTo>
                    <a:cubicBezTo>
                      <a:pt x="4" y="16"/>
                      <a:pt x="8" y="19"/>
                      <a:pt x="12" y="19"/>
                    </a:cubicBezTo>
                    <a:cubicBezTo>
                      <a:pt x="16" y="19"/>
                      <a:pt x="20" y="16"/>
                      <a:pt x="20" y="12"/>
                    </a:cubicBezTo>
                    <a:cubicBezTo>
                      <a:pt x="20" y="8"/>
                      <a:pt x="16" y="4"/>
                      <a:pt x="12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7" name="Rectangle 21"/>
              <p:cNvSpPr>
                <a:spLocks noChangeArrowheads="1"/>
              </p:cNvSpPr>
              <p:nvPr/>
            </p:nvSpPr>
            <p:spPr bwMode="auto">
              <a:xfrm>
                <a:off x="133350" y="4662488"/>
                <a:ext cx="23813" cy="2181225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  <p:sp>
            <p:nvSpPr>
              <p:cNvPr id="38" name="Freeform 22"/>
              <p:cNvSpPr/>
              <p:nvPr/>
            </p:nvSpPr>
            <p:spPr bwMode="auto">
              <a:xfrm>
                <a:off x="223837" y="5041900"/>
                <a:ext cx="369888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233" h="1135">
                    <a:moveTo>
                      <a:pt x="15" y="1135"/>
                    </a:moveTo>
                    <a:lnTo>
                      <a:pt x="0" y="1135"/>
                    </a:lnTo>
                    <a:lnTo>
                      <a:pt x="0" y="515"/>
                    </a:lnTo>
                    <a:lnTo>
                      <a:pt x="0" y="512"/>
                    </a:lnTo>
                    <a:lnTo>
                      <a:pt x="218" y="0"/>
                    </a:lnTo>
                    <a:lnTo>
                      <a:pt x="233" y="6"/>
                    </a:lnTo>
                    <a:lnTo>
                      <a:pt x="15" y="518"/>
                    </a:lnTo>
                    <a:lnTo>
                      <a:pt x="15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39" name="Freeform 23"/>
              <p:cNvSpPr>
                <a:spLocks noEditPoints="1"/>
              </p:cNvSpPr>
              <p:nvPr/>
            </p:nvSpPr>
            <p:spPr bwMode="auto">
              <a:xfrm>
                <a:off x="52387" y="44815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8" y="36"/>
                      <a:pt x="36" y="29"/>
                      <a:pt x="36" y="20"/>
                    </a:cubicBezTo>
                    <a:cubicBezTo>
                      <a:pt x="36" y="11"/>
                      <a:pt x="28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0" name="Freeform 24"/>
              <p:cNvSpPr/>
              <p:nvPr/>
            </p:nvSpPr>
            <p:spPr bwMode="auto">
              <a:xfrm>
                <a:off x="-14288" y="5627688"/>
                <a:ext cx="85725" cy="1216025"/>
              </a:xfrm>
              <a:custGeom>
                <a:avLst/>
                <a:gdLst/>
                <a:ahLst/>
                <a:cxnLst/>
                <a:rect l="0" t="0" r="r" b="b"/>
                <a:pathLst>
                  <a:path w="54" h="766">
                    <a:moveTo>
                      <a:pt x="54" y="766"/>
                    </a:moveTo>
                    <a:lnTo>
                      <a:pt x="36" y="766"/>
                    </a:lnTo>
                    <a:lnTo>
                      <a:pt x="36" y="149"/>
                    </a:lnTo>
                    <a:lnTo>
                      <a:pt x="0" y="3"/>
                    </a:lnTo>
                    <a:lnTo>
                      <a:pt x="18" y="0"/>
                    </a:lnTo>
                    <a:lnTo>
                      <a:pt x="54" y="146"/>
                    </a:lnTo>
                    <a:lnTo>
                      <a:pt x="54" y="76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1" name="Freeform 25"/>
              <p:cNvSpPr>
                <a:spLocks noEditPoints="1"/>
              </p:cNvSpPr>
              <p:nvPr/>
            </p:nvSpPr>
            <p:spPr bwMode="auto">
              <a:xfrm>
                <a:off x="527050" y="48672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2" name="Freeform 26"/>
              <p:cNvSpPr/>
              <p:nvPr/>
            </p:nvSpPr>
            <p:spPr bwMode="auto">
              <a:xfrm>
                <a:off x="309562" y="5422900"/>
                <a:ext cx="374650" cy="1425575"/>
              </a:xfrm>
              <a:custGeom>
                <a:avLst/>
                <a:gdLst/>
                <a:ahLst/>
                <a:cxnLst/>
                <a:rect l="0" t="0" r="r" b="b"/>
                <a:pathLst>
                  <a:path w="236" h="898">
                    <a:moveTo>
                      <a:pt x="18" y="898"/>
                    </a:moveTo>
                    <a:lnTo>
                      <a:pt x="0" y="898"/>
                    </a:lnTo>
                    <a:lnTo>
                      <a:pt x="0" y="515"/>
                    </a:lnTo>
                    <a:lnTo>
                      <a:pt x="3" y="512"/>
                    </a:lnTo>
                    <a:lnTo>
                      <a:pt x="221" y="0"/>
                    </a:lnTo>
                    <a:lnTo>
                      <a:pt x="236" y="6"/>
                    </a:lnTo>
                    <a:lnTo>
                      <a:pt x="18" y="518"/>
                    </a:lnTo>
                    <a:lnTo>
                      <a:pt x="18" y="898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3" name="Freeform 27"/>
              <p:cNvSpPr/>
              <p:nvPr/>
            </p:nvSpPr>
            <p:spPr bwMode="auto">
              <a:xfrm>
                <a:off x="569912" y="5945188"/>
                <a:ext cx="152400" cy="912813"/>
              </a:xfrm>
              <a:custGeom>
                <a:avLst/>
                <a:gdLst/>
                <a:ahLst/>
                <a:cxnLst/>
                <a:rect l="0" t="0" r="r" b="b"/>
                <a:pathLst>
                  <a:path w="96" h="575">
                    <a:moveTo>
                      <a:pt x="15" y="575"/>
                    </a:moveTo>
                    <a:lnTo>
                      <a:pt x="0" y="569"/>
                    </a:lnTo>
                    <a:lnTo>
                      <a:pt x="81" y="383"/>
                    </a:lnTo>
                    <a:lnTo>
                      <a:pt x="81" y="0"/>
                    </a:lnTo>
                    <a:lnTo>
                      <a:pt x="96" y="0"/>
                    </a:lnTo>
                    <a:lnTo>
                      <a:pt x="96" y="386"/>
                    </a:lnTo>
                    <a:lnTo>
                      <a:pt x="15" y="57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4" name="Freeform 28"/>
              <p:cNvSpPr>
                <a:spLocks noEditPoints="1"/>
              </p:cNvSpPr>
              <p:nvPr/>
            </p:nvSpPr>
            <p:spPr bwMode="auto">
              <a:xfrm>
                <a:off x="612775" y="5246688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5" name="Freeform 29"/>
              <p:cNvSpPr>
                <a:spLocks noEditPoints="1"/>
              </p:cNvSpPr>
              <p:nvPr/>
            </p:nvSpPr>
            <p:spPr bwMode="auto">
              <a:xfrm>
                <a:off x="612775" y="5764213"/>
                <a:ext cx="190500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6" name="Freeform 30"/>
              <p:cNvSpPr/>
              <p:nvPr/>
            </p:nvSpPr>
            <p:spPr bwMode="auto">
              <a:xfrm>
                <a:off x="669925" y="6330950"/>
                <a:ext cx="417513" cy="517525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6">
                    <a:moveTo>
                      <a:pt x="15" y="326"/>
                    </a:moveTo>
                    <a:lnTo>
                      <a:pt x="0" y="320"/>
                    </a:lnTo>
                    <a:lnTo>
                      <a:pt x="45" y="206"/>
                    </a:lnTo>
                    <a:lnTo>
                      <a:pt x="48" y="206"/>
                    </a:lnTo>
                    <a:lnTo>
                      <a:pt x="254" y="0"/>
                    </a:lnTo>
                    <a:lnTo>
                      <a:pt x="263" y="12"/>
                    </a:lnTo>
                    <a:lnTo>
                      <a:pt x="60" y="215"/>
                    </a:lnTo>
                    <a:lnTo>
                      <a:pt x="15" y="326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47" name="Freeform 31"/>
              <p:cNvSpPr>
                <a:spLocks noEditPoints="1"/>
              </p:cNvSpPr>
              <p:nvPr/>
            </p:nvSpPr>
            <p:spPr bwMode="auto">
              <a:xfrm>
                <a:off x="1049337" y="6221413"/>
                <a:ext cx="157163" cy="147638"/>
              </a:xfrm>
              <a:custGeom>
                <a:avLst/>
                <a:gdLst/>
                <a:ahLst/>
                <a:cxnLst/>
                <a:rect l="0" t="0" r="r" b="b"/>
                <a:pathLst>
                  <a:path w="33" h="31">
                    <a:moveTo>
                      <a:pt x="16" y="31"/>
                    </a:moveTo>
                    <a:cubicBezTo>
                      <a:pt x="12" y="31"/>
                      <a:pt x="8" y="29"/>
                      <a:pt x="5" y="26"/>
                    </a:cubicBezTo>
                    <a:cubicBezTo>
                      <a:pt x="2" y="24"/>
                      <a:pt x="0" y="20"/>
                      <a:pt x="0" y="15"/>
                    </a:cubicBezTo>
                    <a:cubicBezTo>
                      <a:pt x="0" y="11"/>
                      <a:pt x="2" y="7"/>
                      <a:pt x="5" y="4"/>
                    </a:cubicBezTo>
                    <a:cubicBezTo>
                      <a:pt x="8" y="1"/>
                      <a:pt x="12" y="0"/>
                      <a:pt x="16" y="0"/>
                    </a:cubicBezTo>
                    <a:cubicBezTo>
                      <a:pt x="20" y="0"/>
                      <a:pt x="24" y="1"/>
                      <a:pt x="27" y="4"/>
                    </a:cubicBezTo>
                    <a:cubicBezTo>
                      <a:pt x="33" y="10"/>
                      <a:pt x="33" y="20"/>
                      <a:pt x="27" y="26"/>
                    </a:cubicBezTo>
                    <a:cubicBezTo>
                      <a:pt x="24" y="29"/>
                      <a:pt x="20" y="31"/>
                      <a:pt x="16" y="31"/>
                    </a:cubicBezTo>
                    <a:close/>
                    <a:moveTo>
                      <a:pt x="16" y="4"/>
                    </a:moveTo>
                    <a:cubicBezTo>
                      <a:pt x="13" y="4"/>
                      <a:pt x="10" y="5"/>
                      <a:pt x="8" y="7"/>
                    </a:cubicBezTo>
                    <a:cubicBezTo>
                      <a:pt x="6" y="9"/>
                      <a:pt x="4" y="12"/>
                      <a:pt x="4" y="15"/>
                    </a:cubicBezTo>
                    <a:cubicBezTo>
                      <a:pt x="4" y="19"/>
                      <a:pt x="6" y="21"/>
                      <a:pt x="8" y="24"/>
                    </a:cubicBezTo>
                    <a:cubicBezTo>
                      <a:pt x="10" y="26"/>
                      <a:pt x="13" y="27"/>
                      <a:pt x="16" y="27"/>
                    </a:cubicBezTo>
                    <a:cubicBezTo>
                      <a:pt x="19" y="27"/>
                      <a:pt x="22" y="26"/>
                      <a:pt x="24" y="24"/>
                    </a:cubicBezTo>
                    <a:cubicBezTo>
                      <a:pt x="29" y="19"/>
                      <a:pt x="29" y="12"/>
                      <a:pt x="24" y="7"/>
                    </a:cubicBezTo>
                    <a:cubicBezTo>
                      <a:pt x="22" y="5"/>
                      <a:pt x="19" y="4"/>
                      <a:pt x="16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</p:grpSp>
        <p:grpSp>
          <p:nvGrpSpPr>
            <p:cNvPr id="10" name="Group 9"/>
            <p:cNvGrpSpPr/>
            <p:nvPr/>
          </p:nvGrpSpPr>
          <p:grpSpPr>
            <a:xfrm>
              <a:off x="11364912" y="0"/>
              <a:ext cx="674688" cy="6848476"/>
              <a:chOff x="11364912" y="0"/>
              <a:chExt cx="674688" cy="6848476"/>
            </a:xfrm>
            <a:grpFill/>
          </p:grpSpPr>
          <p:sp>
            <p:nvSpPr>
              <p:cNvPr id="11" name="Freeform 32"/>
              <p:cNvSpPr/>
              <p:nvPr/>
            </p:nvSpPr>
            <p:spPr bwMode="auto">
              <a:xfrm>
                <a:off x="11483975" y="0"/>
                <a:ext cx="417513" cy="512763"/>
              </a:xfrm>
              <a:custGeom>
                <a:avLst/>
                <a:gdLst/>
                <a:ahLst/>
                <a:cxnLst/>
                <a:rect l="0" t="0" r="r" b="b"/>
                <a:pathLst>
                  <a:path w="263" h="323">
                    <a:moveTo>
                      <a:pt x="12" y="323"/>
                    </a:moveTo>
                    <a:lnTo>
                      <a:pt x="0" y="314"/>
                    </a:lnTo>
                    <a:lnTo>
                      <a:pt x="203" y="108"/>
                    </a:lnTo>
                    <a:lnTo>
                      <a:pt x="248" y="0"/>
                    </a:lnTo>
                    <a:lnTo>
                      <a:pt x="263" y="6"/>
                    </a:lnTo>
                    <a:lnTo>
                      <a:pt x="218" y="117"/>
                    </a:lnTo>
                    <a:lnTo>
                      <a:pt x="218" y="117"/>
                    </a:lnTo>
                    <a:lnTo>
                      <a:pt x="12" y="32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2" name="Freeform 33"/>
              <p:cNvSpPr>
                <a:spLocks noEditPoints="1"/>
              </p:cNvSpPr>
              <p:nvPr/>
            </p:nvSpPr>
            <p:spPr bwMode="auto">
              <a:xfrm>
                <a:off x="11364912" y="474663"/>
                <a:ext cx="157163" cy="152400"/>
              </a:xfrm>
              <a:custGeom>
                <a:avLst/>
                <a:gdLst/>
                <a:ahLst/>
                <a:cxnLst/>
                <a:rect l="0" t="0" r="r" b="b"/>
                <a:pathLst>
                  <a:path w="33" h="32">
                    <a:moveTo>
                      <a:pt x="17" y="32"/>
                    </a:moveTo>
                    <a:cubicBezTo>
                      <a:pt x="13" y="32"/>
                      <a:pt x="9" y="30"/>
                      <a:pt x="6" y="27"/>
                    </a:cubicBezTo>
                    <a:cubicBezTo>
                      <a:pt x="0" y="21"/>
                      <a:pt x="0" y="11"/>
                      <a:pt x="6" y="5"/>
                    </a:cubicBezTo>
                    <a:cubicBezTo>
                      <a:pt x="9" y="2"/>
                      <a:pt x="13" y="0"/>
                      <a:pt x="17" y="0"/>
                    </a:cubicBezTo>
                    <a:cubicBezTo>
                      <a:pt x="21" y="0"/>
                      <a:pt x="25" y="2"/>
                      <a:pt x="28" y="5"/>
                    </a:cubicBezTo>
                    <a:cubicBezTo>
                      <a:pt x="31" y="8"/>
                      <a:pt x="33" y="12"/>
                      <a:pt x="33" y="16"/>
                    </a:cubicBezTo>
                    <a:cubicBezTo>
                      <a:pt x="33" y="20"/>
                      <a:pt x="31" y="24"/>
                      <a:pt x="28" y="27"/>
                    </a:cubicBezTo>
                    <a:cubicBezTo>
                      <a:pt x="25" y="30"/>
                      <a:pt x="21" y="32"/>
                      <a:pt x="17" y="32"/>
                    </a:cubicBezTo>
                    <a:close/>
                    <a:moveTo>
                      <a:pt x="17" y="4"/>
                    </a:moveTo>
                    <a:cubicBezTo>
                      <a:pt x="14" y="4"/>
                      <a:pt x="11" y="6"/>
                      <a:pt x="9" y="8"/>
                    </a:cubicBezTo>
                    <a:cubicBezTo>
                      <a:pt x="4" y="12"/>
                      <a:pt x="4" y="20"/>
                      <a:pt x="9" y="24"/>
                    </a:cubicBezTo>
                    <a:cubicBezTo>
                      <a:pt x="11" y="27"/>
                      <a:pt x="14" y="28"/>
                      <a:pt x="17" y="28"/>
                    </a:cubicBezTo>
                    <a:cubicBezTo>
                      <a:pt x="20" y="28"/>
                      <a:pt x="23" y="27"/>
                      <a:pt x="26" y="24"/>
                    </a:cubicBezTo>
                    <a:cubicBezTo>
                      <a:pt x="30" y="20"/>
                      <a:pt x="30" y="12"/>
                      <a:pt x="26" y="8"/>
                    </a:cubicBezTo>
                    <a:cubicBezTo>
                      <a:pt x="23" y="6"/>
                      <a:pt x="20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3" name="Freeform 34"/>
              <p:cNvSpPr>
                <a:spLocks noEditPoints="1"/>
              </p:cNvSpPr>
              <p:nvPr/>
            </p:nvSpPr>
            <p:spPr bwMode="auto">
              <a:xfrm>
                <a:off x="11631612" y="1539875"/>
                <a:ext cx="188913" cy="190500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4" name="Freeform 35"/>
              <p:cNvSpPr/>
              <p:nvPr/>
            </p:nvSpPr>
            <p:spPr bwMode="auto">
              <a:xfrm>
                <a:off x="11531600" y="5694363"/>
                <a:ext cx="298450" cy="1154113"/>
              </a:xfrm>
              <a:custGeom>
                <a:avLst/>
                <a:gdLst/>
                <a:ahLst/>
                <a:cxnLst/>
                <a:rect l="0" t="0" r="r" b="b"/>
                <a:pathLst>
                  <a:path w="188" h="727">
                    <a:moveTo>
                      <a:pt x="15" y="727"/>
                    </a:moveTo>
                    <a:lnTo>
                      <a:pt x="0" y="727"/>
                    </a:lnTo>
                    <a:lnTo>
                      <a:pt x="0" y="407"/>
                    </a:lnTo>
                    <a:lnTo>
                      <a:pt x="0" y="407"/>
                    </a:lnTo>
                    <a:lnTo>
                      <a:pt x="176" y="0"/>
                    </a:lnTo>
                    <a:lnTo>
                      <a:pt x="188" y="6"/>
                    </a:lnTo>
                    <a:lnTo>
                      <a:pt x="15" y="410"/>
                    </a:lnTo>
                    <a:lnTo>
                      <a:pt x="15" y="727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5" name="Freeform 36"/>
              <p:cNvSpPr>
                <a:spLocks noEditPoints="1"/>
              </p:cNvSpPr>
              <p:nvPr/>
            </p:nvSpPr>
            <p:spPr bwMode="auto">
              <a:xfrm>
                <a:off x="11772900" y="5551488"/>
                <a:ext cx="157163" cy="155575"/>
              </a:xfrm>
              <a:custGeom>
                <a:avLst/>
                <a:gdLst/>
                <a:ahLst/>
                <a:cxnLst/>
                <a:rect l="0" t="0" r="r" b="b"/>
                <a:pathLst>
                  <a:path w="33" h="33">
                    <a:moveTo>
                      <a:pt x="17" y="33"/>
                    </a:moveTo>
                    <a:cubicBezTo>
                      <a:pt x="8" y="33"/>
                      <a:pt x="0" y="25"/>
                      <a:pt x="0" y="16"/>
                    </a:cubicBezTo>
                    <a:cubicBezTo>
                      <a:pt x="0" y="7"/>
                      <a:pt x="8" y="0"/>
                      <a:pt x="17" y="0"/>
                    </a:cubicBezTo>
                    <a:cubicBezTo>
                      <a:pt x="26" y="0"/>
                      <a:pt x="33" y="7"/>
                      <a:pt x="33" y="16"/>
                    </a:cubicBezTo>
                    <a:cubicBezTo>
                      <a:pt x="33" y="25"/>
                      <a:pt x="26" y="33"/>
                      <a:pt x="17" y="33"/>
                    </a:cubicBezTo>
                    <a:close/>
                    <a:moveTo>
                      <a:pt x="17" y="4"/>
                    </a:moveTo>
                    <a:cubicBezTo>
                      <a:pt x="10" y="4"/>
                      <a:pt x="4" y="9"/>
                      <a:pt x="4" y="16"/>
                    </a:cubicBezTo>
                    <a:cubicBezTo>
                      <a:pt x="4" y="23"/>
                      <a:pt x="10" y="29"/>
                      <a:pt x="17" y="29"/>
                    </a:cubicBezTo>
                    <a:cubicBezTo>
                      <a:pt x="23" y="29"/>
                      <a:pt x="29" y="23"/>
                      <a:pt x="29" y="16"/>
                    </a:cubicBezTo>
                    <a:cubicBezTo>
                      <a:pt x="29" y="9"/>
                      <a:pt x="23" y="4"/>
                      <a:pt x="17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6" name="Freeform 37"/>
              <p:cNvSpPr/>
              <p:nvPr/>
            </p:nvSpPr>
            <p:spPr bwMode="auto">
              <a:xfrm>
                <a:off x="11710987" y="4763"/>
                <a:ext cx="304800" cy="1544638"/>
              </a:xfrm>
              <a:custGeom>
                <a:avLst/>
                <a:gdLst/>
                <a:ahLst/>
                <a:cxnLst/>
                <a:rect l="0" t="0" r="r" b="b"/>
                <a:pathLst>
                  <a:path w="192" h="973">
                    <a:moveTo>
                      <a:pt x="15" y="973"/>
                    </a:moveTo>
                    <a:lnTo>
                      <a:pt x="0" y="973"/>
                    </a:lnTo>
                    <a:lnTo>
                      <a:pt x="0" y="790"/>
                    </a:lnTo>
                    <a:lnTo>
                      <a:pt x="174" y="614"/>
                    </a:lnTo>
                    <a:lnTo>
                      <a:pt x="174" y="0"/>
                    </a:lnTo>
                    <a:lnTo>
                      <a:pt x="192" y="0"/>
                    </a:lnTo>
                    <a:lnTo>
                      <a:pt x="192" y="620"/>
                    </a:lnTo>
                    <a:lnTo>
                      <a:pt x="15" y="796"/>
                    </a:lnTo>
                    <a:lnTo>
                      <a:pt x="15" y="973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7" name="Freeform 38"/>
              <p:cNvSpPr>
                <a:spLocks noEditPoints="1"/>
              </p:cNvSpPr>
              <p:nvPr/>
            </p:nvSpPr>
            <p:spPr bwMode="auto">
              <a:xfrm>
                <a:off x="11636375" y="4867275"/>
                <a:ext cx="188913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1" y="4"/>
                      <a:pt x="4" y="11"/>
                      <a:pt x="4" y="20"/>
                    </a:cubicBezTo>
                    <a:cubicBezTo>
                      <a:pt x="4" y="29"/>
                      <a:pt x="11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8" name="Freeform 39"/>
              <p:cNvSpPr/>
              <p:nvPr/>
            </p:nvSpPr>
            <p:spPr bwMode="auto">
              <a:xfrm>
                <a:off x="11441112" y="5046663"/>
                <a:ext cx="307975" cy="1801813"/>
              </a:xfrm>
              <a:custGeom>
                <a:avLst/>
                <a:gdLst/>
                <a:ahLst/>
                <a:cxnLst/>
                <a:rect l="0" t="0" r="r" b="b"/>
                <a:pathLst>
                  <a:path w="194" h="1135">
                    <a:moveTo>
                      <a:pt x="18" y="1135"/>
                    </a:moveTo>
                    <a:lnTo>
                      <a:pt x="0" y="1135"/>
                    </a:lnTo>
                    <a:lnTo>
                      <a:pt x="0" y="354"/>
                    </a:lnTo>
                    <a:lnTo>
                      <a:pt x="176" y="177"/>
                    </a:lnTo>
                    <a:lnTo>
                      <a:pt x="176" y="0"/>
                    </a:lnTo>
                    <a:lnTo>
                      <a:pt x="194" y="0"/>
                    </a:lnTo>
                    <a:lnTo>
                      <a:pt x="194" y="183"/>
                    </a:lnTo>
                    <a:lnTo>
                      <a:pt x="18" y="360"/>
                    </a:lnTo>
                    <a:lnTo>
                      <a:pt x="18" y="1135"/>
                    </a:ln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19" name="Freeform 40"/>
              <p:cNvSpPr>
                <a:spLocks noEditPoints="1"/>
              </p:cNvSpPr>
              <p:nvPr/>
            </p:nvSpPr>
            <p:spPr bwMode="auto">
              <a:xfrm>
                <a:off x="11849100" y="6416675"/>
                <a:ext cx="190500" cy="188913"/>
              </a:xfrm>
              <a:custGeom>
                <a:avLst/>
                <a:gdLst/>
                <a:ahLst/>
                <a:cxnLst/>
                <a:rect l="0" t="0" r="r" b="b"/>
                <a:pathLst>
                  <a:path w="40" h="40">
                    <a:moveTo>
                      <a:pt x="20" y="40"/>
                    </a:moveTo>
                    <a:cubicBezTo>
                      <a:pt x="9" y="40"/>
                      <a:pt x="0" y="31"/>
                      <a:pt x="0" y="20"/>
                    </a:cubicBezTo>
                    <a:cubicBezTo>
                      <a:pt x="0" y="9"/>
                      <a:pt x="9" y="0"/>
                      <a:pt x="20" y="0"/>
                    </a:cubicBezTo>
                    <a:cubicBezTo>
                      <a:pt x="31" y="0"/>
                      <a:pt x="40" y="9"/>
                      <a:pt x="40" y="20"/>
                    </a:cubicBezTo>
                    <a:cubicBezTo>
                      <a:pt x="40" y="31"/>
                      <a:pt x="31" y="40"/>
                      <a:pt x="20" y="40"/>
                    </a:cubicBezTo>
                    <a:close/>
                    <a:moveTo>
                      <a:pt x="20" y="4"/>
                    </a:moveTo>
                    <a:cubicBezTo>
                      <a:pt x="12" y="4"/>
                      <a:pt x="4" y="11"/>
                      <a:pt x="4" y="20"/>
                    </a:cubicBezTo>
                    <a:cubicBezTo>
                      <a:pt x="4" y="29"/>
                      <a:pt x="12" y="36"/>
                      <a:pt x="20" y="36"/>
                    </a:cubicBezTo>
                    <a:cubicBezTo>
                      <a:pt x="29" y="36"/>
                      <a:pt x="36" y="29"/>
                      <a:pt x="36" y="20"/>
                    </a:cubicBezTo>
                    <a:cubicBezTo>
                      <a:pt x="36" y="11"/>
                      <a:pt x="29" y="4"/>
                      <a:pt x="20" y="4"/>
                    </a:cubicBezTo>
                    <a:close/>
                  </a:path>
                </a:pathLst>
              </a:cu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round/>
                    <a:headEnd/>
                    <a:tailEnd/>
                  </a14:hiddenLine>
                </a:ext>
              </a:extLst>
            </p:spPr>
          </p:sp>
          <p:sp>
            <p:nvSpPr>
              <p:cNvPr id="20" name="Rectangle 41"/>
              <p:cNvSpPr>
                <a:spLocks noChangeArrowheads="1"/>
              </p:cNvSpPr>
              <p:nvPr/>
            </p:nvSpPr>
            <p:spPr bwMode="auto">
              <a:xfrm>
                <a:off x="11939587" y="6596063"/>
                <a:ext cx="23813" cy="252413"/>
              </a:xfrm>
              <a:prstGeom prst="rect">
                <a:avLst/>
              </a:prstGeom>
              <a:grpFill/>
              <a:ln>
                <a:noFill/>
              </a:ln>
              <a:extLst>
                <a:ext uri="{91240B29-F687-4f45-9708-019B960494DF}">
                  <a14:hiddenLine xmlns="" xmlns:a14="http://schemas.microsoft.com/office/drawing/2010/main" w="9525">
                    <a:solidFill>
                      <a:srgbClr val="000000"/>
                    </a:solidFill>
                    <a:miter lim="800000"/>
                    <a:headEnd/>
                    <a:tailEnd/>
                  </a14:hiddenLine>
                </a:ext>
              </a:extLst>
            </p:spPr>
          </p:sp>
        </p:grpSp>
      </p:grp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141412" y="2249487"/>
            <a:ext cx="9905999" cy="354171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456921" y="588327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F4A76-6D31-4E3F-82B7-C5D4294CCFB7}" type="datetimeFigureOut">
              <a:rPr lang="en-US" smtClean="0"/>
              <a:t>2/24/2025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141411" y="5883275"/>
            <a:ext cx="623930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 cap="all" baseline="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276321" y="5883274"/>
            <a:ext cx="771089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6CCB0C8-4C75-4277-9F88-DD386292DD06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14619987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691" r:id="rId1"/>
    <p:sldLayoutId id="2147483692" r:id="rId2"/>
    <p:sldLayoutId id="2147483693" r:id="rId3"/>
    <p:sldLayoutId id="2147483694" r:id="rId4"/>
    <p:sldLayoutId id="2147483695" r:id="rId5"/>
    <p:sldLayoutId id="2147483696" r:id="rId6"/>
    <p:sldLayoutId id="2147483697" r:id="rId7"/>
    <p:sldLayoutId id="2147483698" r:id="rId8"/>
    <p:sldLayoutId id="2147483699" r:id="rId9"/>
    <p:sldLayoutId id="2147483700" r:id="rId10"/>
    <p:sldLayoutId id="2147483701" r:id="rId11"/>
    <p:sldLayoutId id="2147483702" r:id="rId12"/>
    <p:sldLayoutId id="2147483703" r:id="rId13"/>
    <p:sldLayoutId id="2147483704" r:id="rId14"/>
    <p:sldLayoutId id="2147483705" r:id="rId15"/>
    <p:sldLayoutId id="2147483706" r:id="rId16"/>
    <p:sldLayoutId id="2147483707" r:id="rId17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20000"/>
        </a:lnSpc>
        <a:spcBef>
          <a:spcPts val="1000"/>
        </a:spcBef>
        <a:buSzPct val="125000"/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120000"/>
        </a:lnSpc>
        <a:spcBef>
          <a:spcPts val="500"/>
        </a:spcBef>
        <a:buSzPct val="125000"/>
        <a:buFont typeface="Arial" panose="020B0604020202020204" pitchFamily="34" charset="0"/>
        <a:buChar char="•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3.jpeg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hyperlink" Target="https://www.kaggle.com/datasets/shivamb/real-or-fake-fake-jobposting-prediction" TargetMode="Externa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879B0B-7CBC-FD64-ADB9-B028F045C61F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314824" y="735106"/>
            <a:ext cx="10053763" cy="2928470"/>
          </a:xfrm>
        </p:spPr>
        <p:txBody>
          <a:bodyPr anchor="b">
            <a:normAutofit/>
          </a:bodyPr>
          <a:lstStyle/>
          <a:p>
            <a:pPr algn="l"/>
            <a:r>
              <a:rPr lang="en-US" sz="4800">
                <a:solidFill>
                  <a:srgbClr val="FFFFFF"/>
                </a:solidFill>
              </a:rPr>
              <a:t>CS777 Final Project 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1218A0-31F8-5610-354C-908F74CB4F09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350682" y="4870824"/>
            <a:ext cx="10005951" cy="1458258"/>
          </a:xfrm>
        </p:spPr>
        <p:txBody>
          <a:bodyPr anchor="ctr">
            <a:normAutofit/>
          </a:bodyPr>
          <a:lstStyle/>
          <a:p>
            <a:pPr algn="l"/>
            <a:r>
              <a:rPr lang="en-US" dirty="0"/>
              <a:t>Christopher Liu </a:t>
            </a:r>
          </a:p>
        </p:txBody>
      </p:sp>
    </p:spTree>
    <p:extLst>
      <p:ext uri="{BB962C8B-B14F-4D97-AF65-F5344CB8AC3E}">
        <p14:creationId xmlns:p14="http://schemas.microsoft.com/office/powerpoint/2010/main" val="35556816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grpId="0" nodeType="withEffect">
                                  <p:stCondLst>
                                    <p:cond delay="500"/>
                                  </p:stCondLst>
                                  <p:iterate>
                                    <p:tmPct val="10000"/>
                                  </p:iterate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7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/>
    </p:bld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D5E6DE-CD64-C6BE-9009-E2F98EEE506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TF-IDF</a:t>
            </a:r>
            <a:r>
              <a:rPr lang="en-US" sz="1600" dirty="0"/>
              <a:t>(</a:t>
            </a:r>
            <a:r>
              <a:rPr lang="en-US" sz="1600" b="0" i="0" dirty="0">
                <a:solidFill>
                  <a:srgbClr val="EEF0FF"/>
                </a:solidFill>
                <a:effectLst/>
                <a:latin typeface="Google Sans"/>
              </a:rPr>
              <a:t>Term frequency-inverse document frequency</a:t>
            </a:r>
            <a:r>
              <a:rPr lang="en-US" sz="1600" dirty="0"/>
              <a:t>)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7E58E26-C448-242D-9E70-627DD41A4E2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Why use TF-IDF?</a:t>
            </a:r>
          </a:p>
          <a:p>
            <a:pPr lvl="1"/>
            <a:r>
              <a:rPr lang="en-US" dirty="0"/>
              <a:t>Job descriptions are often tell-tale signs of fraudulent postings, certain grammar choices and words can give away whether a job is real.</a:t>
            </a:r>
          </a:p>
          <a:p>
            <a:pPr lvl="2"/>
            <a:r>
              <a:rPr lang="en-US" dirty="0"/>
              <a:t>This can come as exaggerated claims, vague wording or unusual phrasing.</a:t>
            </a:r>
          </a:p>
          <a:p>
            <a:pPr lvl="2"/>
            <a:r>
              <a:rPr lang="en-US" dirty="0"/>
              <a:t>Some job postings can be “too good to be true”, such as “Earn 3000 a week from your home!” or “no experienced required!”</a:t>
            </a:r>
          </a:p>
          <a:p>
            <a:pPr lvl="1"/>
            <a:r>
              <a:rPr lang="en-US" dirty="0"/>
              <a:t>TF-IDF is used in spam detection and fake review detection as well. </a:t>
            </a:r>
          </a:p>
          <a:p>
            <a:pPr lvl="1"/>
            <a:r>
              <a:rPr lang="en-US" dirty="0"/>
              <a:t>Utilizing Text Features, we can see if TF-IDF can help identify fraudulent postings from job descriptions</a:t>
            </a:r>
          </a:p>
        </p:txBody>
      </p:sp>
    </p:spTree>
    <p:extLst>
      <p:ext uri="{BB962C8B-B14F-4D97-AF65-F5344CB8AC3E}">
        <p14:creationId xmlns:p14="http://schemas.microsoft.com/office/powerpoint/2010/main" val="14197140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D5EC64F-A4E2-8100-A9DF-DC7393AB0B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TF-IDF considerations	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CD2CE33-50D7-1099-E4A0-5D245683BCF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may backfire as TF-IDF may not detect strong differences between legitimate and fraudulent postings.</a:t>
            </a:r>
          </a:p>
          <a:p>
            <a:r>
              <a:rPr lang="en-US" dirty="0"/>
              <a:t>Other features present may already do a better job.</a:t>
            </a:r>
          </a:p>
          <a:p>
            <a:pPr lvl="1"/>
            <a:r>
              <a:rPr lang="en-US" dirty="0"/>
              <a:t>Some structured features such as has_company_logo or  telecommunicating may be better at prediction.</a:t>
            </a:r>
          </a:p>
          <a:p>
            <a:r>
              <a:rPr lang="en-US" dirty="0"/>
              <a:t>TF-IDF suffers in comparison to Word2Vec as it doesn’t understand context of said word.</a:t>
            </a:r>
          </a:p>
          <a:p>
            <a:pPr lvl="1"/>
            <a:r>
              <a:rPr lang="en-US" dirty="0"/>
              <a:t>However, Word2Vec’s implementation later will prove to be difficult in my case.</a:t>
            </a:r>
          </a:p>
        </p:txBody>
      </p:sp>
    </p:spTree>
    <p:extLst>
      <p:ext uri="{BB962C8B-B14F-4D97-AF65-F5344CB8AC3E}">
        <p14:creationId xmlns:p14="http://schemas.microsoft.com/office/powerpoint/2010/main" val="317522251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4EADC4-3BEC-E7FF-22E5-E73666024D3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Results with TF-IDF Cont.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F28AB46-85D0-2AE8-35E5-F2D1312443E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74737" y="2249487"/>
            <a:ext cx="5021263" cy="3541714"/>
          </a:xfrm>
        </p:spPr>
        <p:txBody>
          <a:bodyPr>
            <a:normAutofit fontScale="92500" lnSpcReduction="10000"/>
          </a:bodyPr>
          <a:lstStyle/>
          <a:p>
            <a:r>
              <a:rPr lang="en-US" sz="1800" dirty="0"/>
              <a:t>This is using the balanced dataset with TF-IDF features. </a:t>
            </a:r>
          </a:p>
          <a:p>
            <a:r>
              <a:rPr lang="en-US" sz="1800" dirty="0"/>
              <a:t>We do not see a significant change when incorporating these features.</a:t>
            </a:r>
          </a:p>
          <a:p>
            <a:r>
              <a:rPr lang="en-US" sz="1800" dirty="0"/>
              <a:t>This tells us that textual features do not add to each model's performance.</a:t>
            </a:r>
          </a:p>
          <a:p>
            <a:r>
              <a:rPr lang="en-US" sz="1800" dirty="0"/>
              <a:t>This can be a result of how as mentioned earlier, textual features between legitimate and fraudulent job postings may be similar. </a:t>
            </a:r>
          </a:p>
          <a:p>
            <a:pPr lvl="1"/>
            <a:r>
              <a:rPr lang="en-US" sz="1400" dirty="0"/>
              <a:t>And that our previous features do a good job at prediction already.</a:t>
            </a:r>
          </a:p>
          <a:p>
            <a:endParaRPr lang="en-US" dirty="0"/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9500C3D7-69DF-A27A-3CD5-57BA8F6272A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91250" y="2142523"/>
            <a:ext cx="2407442" cy="2572954"/>
          </a:xfrm>
          <a:prstGeom prst="rect">
            <a:avLst/>
          </a:prstGeom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5CB7326-2762-C18C-39EB-1FD878A13BCE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74892" y="1109359"/>
            <a:ext cx="2736390" cy="46392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6669335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F137256-F1BC-71A8-CA33-88CBC3A467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implementation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A214906-AD9D-DA01-0224-971AD72210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/>
              <a:t>This project would be scalable and can be used with big data. </a:t>
            </a:r>
          </a:p>
          <a:p>
            <a:pPr lvl="1"/>
            <a:r>
              <a:rPr lang="en-US" dirty="0"/>
              <a:t>By utilizing </a:t>
            </a:r>
            <a:r>
              <a:rPr lang="en-US" dirty="0" err="1"/>
              <a:t>Pyspark</a:t>
            </a:r>
            <a:r>
              <a:rPr lang="en-US" dirty="0"/>
              <a:t> this script can be run on Google Cloud or AWS if needed.</a:t>
            </a:r>
          </a:p>
          <a:p>
            <a:r>
              <a:rPr lang="en-US" dirty="0"/>
              <a:t>This script an be used with Apache Kafka for data streaming.</a:t>
            </a:r>
          </a:p>
          <a:p>
            <a:pPr lvl="1"/>
            <a:r>
              <a:rPr lang="en-US" dirty="0"/>
              <a:t>This means when integrated into job posting sites, jobs can be preemptively scanned to flag against fraudulent postings.</a:t>
            </a:r>
          </a:p>
          <a:p>
            <a:r>
              <a:rPr lang="en-US" dirty="0"/>
              <a:t>A real-world use case would be to integrate this into job posting sites, so that moderators have tools to periodically scan for fraudulent listings, protecting job seekers and verifying legitimate employers.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152585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5D0C109-1EAE-E102-4DD3-9CBDC205D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Errors and Issues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F0717BA-D2D6-8EE4-FCF1-138A8774970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Plenty</a:t>
            </a:r>
          </a:p>
          <a:p>
            <a:pPr lvl="1"/>
            <a:r>
              <a:rPr lang="en-US" dirty="0"/>
              <a:t>From the beginning the dataset was highly imbalanced.</a:t>
            </a:r>
          </a:p>
          <a:p>
            <a:pPr lvl="1"/>
            <a:r>
              <a:rPr lang="en-US" dirty="0"/>
              <a:t>Preprocessing was a must</a:t>
            </a:r>
          </a:p>
          <a:p>
            <a:pPr lvl="2"/>
            <a:r>
              <a:rPr lang="en-US" dirty="0"/>
              <a:t>However, there were several high cardinality features, this made binning difficult and time consuming</a:t>
            </a:r>
          </a:p>
          <a:p>
            <a:pPr lvl="1"/>
            <a:r>
              <a:rPr lang="en-US" dirty="0"/>
              <a:t>Word2Vec implementation failed.</a:t>
            </a:r>
          </a:p>
          <a:p>
            <a:pPr lvl="2"/>
            <a:r>
              <a:rPr lang="en-US" dirty="0"/>
              <a:t>Had issues with assembling features, as my features couldn’t be flattened properly, I was unable to implement this in time.</a:t>
            </a:r>
          </a:p>
          <a:p>
            <a:pPr lvl="2"/>
            <a:r>
              <a:rPr lang="en-US" dirty="0"/>
              <a:t>Word2Vec would’ve given us different results, as word context would’ve been considered as well, leading to better analysis. </a:t>
            </a:r>
          </a:p>
        </p:txBody>
      </p:sp>
    </p:spTree>
    <p:extLst>
      <p:ext uri="{BB962C8B-B14F-4D97-AF65-F5344CB8AC3E}">
        <p14:creationId xmlns:p14="http://schemas.microsoft.com/office/powerpoint/2010/main" val="2841009206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31" name="Picture 2">
            <a:extLst>
              <a:ext uri="{FF2B5EF4-FFF2-40B4-BE49-F238E27FC236}">
                <a16:creationId xmlns:a16="http://schemas.microsoft.com/office/drawing/2014/main" id="{38BFA449-4933-478B-B27D-ACCC557FF97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PicPr>
            <a:picLocks noGrp="1" noRot="1" noChangeAspect="1" noMove="1" noResize="1" noEditPoints="1" noAdjustHandles="1" noChangeArrowheads="1" noChangeShapeType="1" noCrop="1"/>
          </p:cNvPic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PicPr>
        <p:blipFill>
          <a:blip r:embed="rId3">
            <a:alphaModFix amt="30000"/>
            <a:duotone>
              <a:prstClr val="black"/>
              <a:schemeClr val="tx2">
                <a:tint val="45000"/>
                <a:satMod val="400000"/>
              </a:schemeClr>
            </a:duotone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-1"/>
            <a:ext cx="12192003" cy="6858001"/>
          </a:xfrm>
          <a:prstGeom prst="rect">
            <a:avLst/>
          </a:prstGeom>
          <a:noFill/>
          <a:extLst>
            <a:ext uri="{909E8E84-426E-40dd-AFC4-6F175D3DCCD1}">
              <a14:hiddenFill xmlns:p14="http://schemas.microsoft.com/office/powerpoint/2010/main" xmlns:a14="http://schemas.microsoft.com/office/drawing/2010/main" xmlns:a16="http://schemas.microsoft.com/office/drawing/2014/main" xmlns="">
                <a:solidFill>
                  <a:srgbClr val="FFFFFF"/>
                </a:solidFill>
              </a14:hiddenFill>
            </a:ext>
          </a:extLst>
        </p:spPr>
      </p:pic>
      <p:grpSp>
        <p:nvGrpSpPr>
          <p:cNvPr id="1033" name="Group 1032">
            <a:extLst>
              <a:ext uri="{FF2B5EF4-FFF2-40B4-BE49-F238E27FC236}">
                <a16:creationId xmlns:a16="http://schemas.microsoft.com/office/drawing/2014/main" id="{F21A37DB-EDD2-4025-A254-7FE5E4C7AE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0" y="0"/>
            <a:ext cx="2305051" cy="6858001"/>
            <a:chOff x="0" y="0"/>
            <a:chExt cx="2305051" cy="6858001"/>
          </a:xfrm>
          <a:gradFill flip="none" rotWithShape="1">
            <a:gsLst>
              <a:gs pos="0">
                <a:schemeClr val="tx2"/>
              </a:gs>
              <a:gs pos="100000">
                <a:schemeClr val="tx2">
                  <a:lumMod val="50000"/>
                </a:schemeClr>
              </a:gs>
            </a:gsLst>
            <a:lin ang="5400000" scaled="0"/>
            <a:tileRect/>
          </a:gradFill>
        </p:grpSpPr>
        <p:sp>
          <p:nvSpPr>
            <p:cNvPr id="1034" name="Rectangle 5">
              <a:extLst>
                <a:ext uri="{FF2B5EF4-FFF2-40B4-BE49-F238E27FC236}">
                  <a16:creationId xmlns:a16="http://schemas.microsoft.com/office/drawing/2014/main" id="{708D40D6-935E-4579-ABE6-A99C7E33FCF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09675" y="4763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5" name="Freeform 6">
              <a:extLst>
                <a:ext uri="{FF2B5EF4-FFF2-40B4-BE49-F238E27FC236}">
                  <a16:creationId xmlns:a16="http://schemas.microsoft.com/office/drawing/2014/main" id="{F9775315-32FD-4BD8-BB73-F51CD2C6860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8713" y="21764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6" name="Freeform 7">
              <a:extLst>
                <a:ext uri="{FF2B5EF4-FFF2-40B4-BE49-F238E27FC236}">
                  <a16:creationId xmlns:a16="http://schemas.microsoft.com/office/drawing/2014/main" id="{336A6870-9B40-41FF-B9F4-A6BA3B29879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23950" y="4021138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7" name="Rectangle 8">
              <a:extLst>
                <a:ext uri="{FF2B5EF4-FFF2-40B4-BE49-F238E27FC236}">
                  <a16:creationId xmlns:a16="http://schemas.microsoft.com/office/drawing/2014/main" id="{C710122E-DD96-4794-A7E0-04B497DA5D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14338" y="9525"/>
              <a:ext cx="28575" cy="4481513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8" name="Freeform 9">
              <a:extLst>
                <a:ext uri="{FF2B5EF4-FFF2-40B4-BE49-F238E27FC236}">
                  <a16:creationId xmlns:a16="http://schemas.microsoft.com/office/drawing/2014/main" id="{4F4CBCBE-E77B-4F77-A0FC-8E53E822273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333375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39" name="Freeform 10">
              <a:extLst>
                <a:ext uri="{FF2B5EF4-FFF2-40B4-BE49-F238E27FC236}">
                  <a16:creationId xmlns:a16="http://schemas.microsoft.com/office/drawing/2014/main" id="{3AADEE32-46BC-4B55-9FB4-EC09FF4B70E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90500" y="9525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66"/>
                  </a:lnTo>
                  <a:lnTo>
                    <a:pt x="81" y="380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3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0" name="Freeform 11">
              <a:extLst>
                <a:ext uri="{FF2B5EF4-FFF2-40B4-BE49-F238E27FC236}">
                  <a16:creationId xmlns:a16="http://schemas.microsoft.com/office/drawing/2014/main" id="{49C2E1A9-8937-452C-B9FC-E735928819B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90638" y="14288"/>
              <a:ext cx="376238" cy="1801813"/>
            </a:xfrm>
            <a:custGeom>
              <a:avLst/>
              <a:gdLst/>
              <a:ahLst/>
              <a:cxnLst/>
              <a:rect l="0" t="0" r="r" b="b"/>
              <a:pathLst>
                <a:path w="237" h="1135">
                  <a:moveTo>
                    <a:pt x="222" y="1135"/>
                  </a:moveTo>
                  <a:lnTo>
                    <a:pt x="0" y="620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17"/>
                  </a:lnTo>
                  <a:lnTo>
                    <a:pt x="237" y="1129"/>
                  </a:lnTo>
                  <a:lnTo>
                    <a:pt x="222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1" name="Freeform 12">
              <a:extLst>
                <a:ext uri="{FF2B5EF4-FFF2-40B4-BE49-F238E27FC236}">
                  <a16:creationId xmlns:a16="http://schemas.microsoft.com/office/drawing/2014/main" id="{52F0D79A-B92A-42F1-9DC4-3768BB84C7DA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00200" y="180181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2" name="Freeform 13">
              <a:extLst>
                <a:ext uri="{FF2B5EF4-FFF2-40B4-BE49-F238E27FC236}">
                  <a16:creationId xmlns:a16="http://schemas.microsoft.com/office/drawing/2014/main" id="{DF9A7FE6-2AA9-4245-A3FD-2B1E9B419EF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25" y="9525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219" y="898"/>
                  </a:moveTo>
                  <a:lnTo>
                    <a:pt x="0" y="3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380"/>
                  </a:lnTo>
                  <a:lnTo>
                    <a:pt x="234" y="892"/>
                  </a:lnTo>
                  <a:lnTo>
                    <a:pt x="219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3" name="Freeform 14">
              <a:extLst>
                <a:ext uri="{FF2B5EF4-FFF2-40B4-BE49-F238E27FC236}">
                  <a16:creationId xmlns:a16="http://schemas.microsoft.com/office/drawing/2014/main" id="{5DBCDEBC-5990-40B3-B01F-0901475F58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43063" y="0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96" y="575"/>
                  </a:moveTo>
                  <a:lnTo>
                    <a:pt x="78" y="575"/>
                  </a:lnTo>
                  <a:lnTo>
                    <a:pt x="78" y="192"/>
                  </a:lnTo>
                  <a:lnTo>
                    <a:pt x="0" y="6"/>
                  </a:lnTo>
                  <a:lnTo>
                    <a:pt x="15" y="0"/>
                  </a:lnTo>
                  <a:lnTo>
                    <a:pt x="96" y="189"/>
                  </a:lnTo>
                  <a:lnTo>
                    <a:pt x="96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4" name="Freeform 15">
              <a:extLst>
                <a:ext uri="{FF2B5EF4-FFF2-40B4-BE49-F238E27FC236}">
                  <a16:creationId xmlns:a16="http://schemas.microsoft.com/office/drawing/2014/main" id="{4F679A7F-49B5-4FB8-8861-39C0B1A780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14208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5" name="Freeform 16">
              <a:extLst>
                <a:ext uri="{FF2B5EF4-FFF2-40B4-BE49-F238E27FC236}">
                  <a16:creationId xmlns:a16="http://schemas.microsoft.com/office/drawing/2014/main" id="{25A941BD-9824-47D0-835E-824412568C6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8592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6" name="Freeform 17">
              <a:extLst>
                <a:ext uri="{FF2B5EF4-FFF2-40B4-BE49-F238E27FC236}">
                  <a16:creationId xmlns:a16="http://schemas.microsoft.com/office/drawing/2014/main" id="{9788DF14-5749-40F7-9AFC-400AB2F61D8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43075" y="4763"/>
              <a:ext cx="419100" cy="522288"/>
            </a:xfrm>
            <a:custGeom>
              <a:avLst/>
              <a:gdLst/>
              <a:ahLst/>
              <a:cxnLst/>
              <a:rect l="0" t="0" r="r" b="b"/>
              <a:pathLst>
                <a:path w="264" h="329">
                  <a:moveTo>
                    <a:pt x="252" y="329"/>
                  </a:moveTo>
                  <a:lnTo>
                    <a:pt x="45" y="120"/>
                  </a:lnTo>
                  <a:lnTo>
                    <a:pt x="0" y="6"/>
                  </a:lnTo>
                  <a:lnTo>
                    <a:pt x="15" y="0"/>
                  </a:lnTo>
                  <a:lnTo>
                    <a:pt x="60" y="111"/>
                  </a:lnTo>
                  <a:lnTo>
                    <a:pt x="264" y="317"/>
                  </a:lnTo>
                  <a:lnTo>
                    <a:pt x="252" y="32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7" name="Freeform 18">
              <a:extLst>
                <a:ext uri="{FF2B5EF4-FFF2-40B4-BE49-F238E27FC236}">
                  <a16:creationId xmlns:a16="http://schemas.microsoft.com/office/drawing/2014/main" id="{E1032387-9F5C-4637-A5BC-43C8FDFF3AD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19313" y="488950"/>
              <a:ext cx="161925" cy="147638"/>
            </a:xfrm>
            <a:custGeom>
              <a:avLst/>
              <a:gdLst/>
              <a:ahLst/>
              <a:cxnLst/>
              <a:rect l="0" t="0" r="r" b="b"/>
              <a:pathLst>
                <a:path w="34" h="31">
                  <a:moveTo>
                    <a:pt x="17" y="31"/>
                  </a:moveTo>
                  <a:cubicBezTo>
                    <a:pt x="13" y="31"/>
                    <a:pt x="9" y="30"/>
                    <a:pt x="6" y="27"/>
                  </a:cubicBezTo>
                  <a:cubicBezTo>
                    <a:pt x="0" y="20"/>
                    <a:pt x="0" y="10"/>
                    <a:pt x="6" y="4"/>
                  </a:cubicBezTo>
                  <a:cubicBezTo>
                    <a:pt x="9" y="1"/>
                    <a:pt x="13" y="0"/>
                    <a:pt x="17" y="0"/>
                  </a:cubicBezTo>
                  <a:cubicBezTo>
                    <a:pt x="21" y="0"/>
                    <a:pt x="25" y="1"/>
                    <a:pt x="28" y="4"/>
                  </a:cubicBezTo>
                  <a:cubicBezTo>
                    <a:pt x="34" y="10"/>
                    <a:pt x="34" y="20"/>
                    <a:pt x="28" y="27"/>
                  </a:cubicBezTo>
                  <a:cubicBezTo>
                    <a:pt x="25" y="30"/>
                    <a:pt x="21" y="31"/>
                    <a:pt x="17" y="31"/>
                  </a:cubicBezTo>
                  <a:close/>
                  <a:moveTo>
                    <a:pt x="17" y="4"/>
                  </a:moveTo>
                  <a:cubicBezTo>
                    <a:pt x="14" y="4"/>
                    <a:pt x="11" y="5"/>
                    <a:pt x="9" y="7"/>
                  </a:cubicBezTo>
                  <a:cubicBezTo>
                    <a:pt x="4" y="12"/>
                    <a:pt x="4" y="19"/>
                    <a:pt x="9" y="24"/>
                  </a:cubicBezTo>
                  <a:cubicBezTo>
                    <a:pt x="11" y="26"/>
                    <a:pt x="14" y="27"/>
                    <a:pt x="17" y="27"/>
                  </a:cubicBezTo>
                  <a:cubicBezTo>
                    <a:pt x="20" y="27"/>
                    <a:pt x="23" y="26"/>
                    <a:pt x="25" y="24"/>
                  </a:cubicBezTo>
                  <a:cubicBezTo>
                    <a:pt x="30" y="19"/>
                    <a:pt x="30" y="12"/>
                    <a:pt x="25" y="7"/>
                  </a:cubicBezTo>
                  <a:cubicBezTo>
                    <a:pt x="23" y="5"/>
                    <a:pt x="20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8" name="Freeform 19">
              <a:extLst>
                <a:ext uri="{FF2B5EF4-FFF2-40B4-BE49-F238E27FC236}">
                  <a16:creationId xmlns:a16="http://schemas.microsoft.com/office/drawing/2014/main" id="{E0AE6232-915A-4EDB-BC6C-546E772D2AB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52500" y="4763"/>
              <a:ext cx="152400" cy="908050"/>
            </a:xfrm>
            <a:custGeom>
              <a:avLst/>
              <a:gdLst/>
              <a:ahLst/>
              <a:cxnLst/>
              <a:rect l="0" t="0" r="r" b="b"/>
              <a:pathLst>
                <a:path w="96" h="572">
                  <a:moveTo>
                    <a:pt x="15" y="572"/>
                  </a:moveTo>
                  <a:lnTo>
                    <a:pt x="0" y="572"/>
                  </a:lnTo>
                  <a:lnTo>
                    <a:pt x="0" y="189"/>
                  </a:lnTo>
                  <a:lnTo>
                    <a:pt x="81" y="0"/>
                  </a:lnTo>
                  <a:lnTo>
                    <a:pt x="96" y="6"/>
                  </a:lnTo>
                  <a:lnTo>
                    <a:pt x="15" y="192"/>
                  </a:lnTo>
                  <a:lnTo>
                    <a:pt x="15" y="57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49" name="Freeform 20">
              <a:extLst>
                <a:ext uri="{FF2B5EF4-FFF2-40B4-BE49-F238E27FC236}">
                  <a16:creationId xmlns:a16="http://schemas.microsoft.com/office/drawing/2014/main" id="{4B47A13E-CFFB-493F-8C53-266B8A9D140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667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2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0" name="Freeform 21">
              <a:extLst>
                <a:ext uri="{FF2B5EF4-FFF2-40B4-BE49-F238E27FC236}">
                  <a16:creationId xmlns:a16="http://schemas.microsoft.com/office/drawing/2014/main" id="{CFD722CE-8752-4A08-B23F-764AB47DDA8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90588" y="155416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1" name="Freeform 22">
              <a:extLst>
                <a:ext uri="{FF2B5EF4-FFF2-40B4-BE49-F238E27FC236}">
                  <a16:creationId xmlns:a16="http://schemas.microsoft.com/office/drawing/2014/main" id="{042C13BD-E9AE-4C85-B32E-8913F9B2705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38188" y="5622925"/>
              <a:ext cx="338138" cy="1216025"/>
            </a:xfrm>
            <a:custGeom>
              <a:avLst/>
              <a:gdLst/>
              <a:ahLst/>
              <a:cxnLst/>
              <a:rect l="0" t="0" r="r" b="b"/>
              <a:pathLst>
                <a:path w="213" h="766">
                  <a:moveTo>
                    <a:pt x="213" y="766"/>
                  </a:moveTo>
                  <a:lnTo>
                    <a:pt x="195" y="766"/>
                  </a:lnTo>
                  <a:lnTo>
                    <a:pt x="195" y="464"/>
                  </a:lnTo>
                  <a:lnTo>
                    <a:pt x="0" y="6"/>
                  </a:lnTo>
                  <a:lnTo>
                    <a:pt x="12" y="0"/>
                  </a:lnTo>
                  <a:lnTo>
                    <a:pt x="213" y="461"/>
                  </a:lnTo>
                  <a:lnTo>
                    <a:pt x="213" y="76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2" name="Freeform 23">
              <a:extLst>
                <a:ext uri="{FF2B5EF4-FFF2-40B4-BE49-F238E27FC236}">
                  <a16:creationId xmlns:a16="http://schemas.microsoft.com/office/drawing/2014/main" id="{4598BDC2-ABB1-475A-89A7-29713D01C86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7700" y="5480050"/>
              <a:ext cx="157163" cy="157163"/>
            </a:xfrm>
            <a:custGeom>
              <a:avLst/>
              <a:gdLst/>
              <a:ahLst/>
              <a:cxnLst/>
              <a:rect l="0" t="0" r="r" b="b"/>
              <a:pathLst>
                <a:path w="33" h="33">
                  <a:moveTo>
                    <a:pt x="17" y="33"/>
                  </a:moveTo>
                  <a:cubicBezTo>
                    <a:pt x="8" y="33"/>
                    <a:pt x="0" y="26"/>
                    <a:pt x="0" y="17"/>
                  </a:cubicBezTo>
                  <a:cubicBezTo>
                    <a:pt x="0" y="8"/>
                    <a:pt x="8" y="0"/>
                    <a:pt x="17" y="0"/>
                  </a:cubicBezTo>
                  <a:cubicBezTo>
                    <a:pt x="26" y="0"/>
                    <a:pt x="33" y="8"/>
                    <a:pt x="33" y="17"/>
                  </a:cubicBezTo>
                  <a:cubicBezTo>
                    <a:pt x="33" y="26"/>
                    <a:pt x="26" y="33"/>
                    <a:pt x="17" y="33"/>
                  </a:cubicBezTo>
                  <a:close/>
                  <a:moveTo>
                    <a:pt x="17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29"/>
                    <a:pt x="17" y="29"/>
                  </a:cubicBezTo>
                  <a:cubicBezTo>
                    <a:pt x="23" y="29"/>
                    <a:pt x="29" y="24"/>
                    <a:pt x="29" y="17"/>
                  </a:cubicBezTo>
                  <a:cubicBezTo>
                    <a:pt x="29" y="10"/>
                    <a:pt x="23" y="4"/>
                    <a:pt x="17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3" name="Freeform 24">
              <a:extLst>
                <a:ext uri="{FF2B5EF4-FFF2-40B4-BE49-F238E27FC236}">
                  <a16:creationId xmlns:a16="http://schemas.microsoft.com/office/drawing/2014/main" id="{2B080B8C-F78B-4171-A1BC-CA5BE0F5690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9032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2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2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4" name="Freeform 25">
              <a:extLst>
                <a:ext uri="{FF2B5EF4-FFF2-40B4-BE49-F238E27FC236}">
                  <a16:creationId xmlns:a16="http://schemas.microsoft.com/office/drawing/2014/main" id="{71741891-D8A9-46B8-B264-5459DCF9E2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3897313"/>
              <a:ext cx="133350" cy="266700"/>
            </a:xfrm>
            <a:custGeom>
              <a:avLst/>
              <a:gdLst/>
              <a:ahLst/>
              <a:cxnLst/>
              <a:rect l="0" t="0" r="r" b="b"/>
              <a:pathLst>
                <a:path w="84" h="168">
                  <a:moveTo>
                    <a:pt x="69" y="168"/>
                  </a:moveTo>
                  <a:lnTo>
                    <a:pt x="0" y="6"/>
                  </a:lnTo>
                  <a:lnTo>
                    <a:pt x="12" y="0"/>
                  </a:lnTo>
                  <a:lnTo>
                    <a:pt x="84" y="162"/>
                  </a:lnTo>
                  <a:lnTo>
                    <a:pt x="69" y="16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5" name="Freeform 26">
              <a:extLst>
                <a:ext uri="{FF2B5EF4-FFF2-40B4-BE49-F238E27FC236}">
                  <a16:creationId xmlns:a16="http://schemas.microsoft.com/office/drawing/2014/main" id="{A109E82B-1D08-4B6E-9B6C-FE2EC6D5330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414972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6" name="Freeform 27">
              <a:extLst>
                <a:ext uri="{FF2B5EF4-FFF2-40B4-BE49-F238E27FC236}">
                  <a16:creationId xmlns:a16="http://schemas.microsoft.com/office/drawing/2014/main" id="{F35E73B8-CFFA-479A-9DE0-5300299D27B8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1644650"/>
              <a:ext cx="133350" cy="269875"/>
            </a:xfrm>
            <a:custGeom>
              <a:avLst/>
              <a:gdLst/>
              <a:ahLst/>
              <a:cxnLst/>
              <a:rect l="0" t="0" r="r" b="b"/>
              <a:pathLst>
                <a:path w="84" h="170">
                  <a:moveTo>
                    <a:pt x="12" y="170"/>
                  </a:moveTo>
                  <a:lnTo>
                    <a:pt x="0" y="164"/>
                  </a:lnTo>
                  <a:lnTo>
                    <a:pt x="69" y="0"/>
                  </a:lnTo>
                  <a:lnTo>
                    <a:pt x="84" y="6"/>
                  </a:lnTo>
                  <a:lnTo>
                    <a:pt x="12" y="17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7" name="Freeform 28">
              <a:extLst>
                <a:ext uri="{FF2B5EF4-FFF2-40B4-BE49-F238E27FC236}">
                  <a16:creationId xmlns:a16="http://schemas.microsoft.com/office/drawing/2014/main" id="{B0B910CE-9CED-4630-9203-347D1B6D12F4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6675" y="146843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8" name="Freeform 29">
              <a:extLst>
                <a:ext uri="{FF2B5EF4-FFF2-40B4-BE49-F238E27FC236}">
                  <a16:creationId xmlns:a16="http://schemas.microsoft.com/office/drawing/2014/main" id="{D06A4D8D-E038-4ED6-9E80-4E91BA84A5F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95325" y="4763"/>
              <a:ext cx="309563" cy="1558925"/>
            </a:xfrm>
            <a:custGeom>
              <a:avLst/>
              <a:gdLst/>
              <a:ahLst/>
              <a:cxnLst/>
              <a:rect l="0" t="0" r="r" b="b"/>
              <a:pathLst>
                <a:path w="195" h="982">
                  <a:moveTo>
                    <a:pt x="195" y="982"/>
                  </a:moveTo>
                  <a:lnTo>
                    <a:pt x="177" y="982"/>
                  </a:lnTo>
                  <a:lnTo>
                    <a:pt x="177" y="805"/>
                  </a:lnTo>
                  <a:lnTo>
                    <a:pt x="0" y="629"/>
                  </a:lnTo>
                  <a:lnTo>
                    <a:pt x="0" y="0"/>
                  </a:lnTo>
                  <a:lnTo>
                    <a:pt x="18" y="0"/>
                  </a:lnTo>
                  <a:lnTo>
                    <a:pt x="18" y="623"/>
                  </a:lnTo>
                  <a:lnTo>
                    <a:pt x="195" y="796"/>
                  </a:lnTo>
                  <a:lnTo>
                    <a:pt x="195" y="98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59" name="Freeform 30">
              <a:extLst>
                <a:ext uri="{FF2B5EF4-FFF2-40B4-BE49-F238E27FC236}">
                  <a16:creationId xmlns:a16="http://schemas.microsoft.com/office/drawing/2014/main" id="{5EC8C817-4C9E-45E8-B74C-729F1C3FB09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7150" y="48815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0" name="Freeform 31">
              <a:extLst>
                <a:ext uri="{FF2B5EF4-FFF2-40B4-BE49-F238E27FC236}">
                  <a16:creationId xmlns:a16="http://schemas.microsoft.com/office/drawing/2014/main" id="{226556E8-E6A7-4D81-9C6C-A69A8B611B9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8113" y="5060950"/>
              <a:ext cx="304800" cy="1778000"/>
            </a:xfrm>
            <a:custGeom>
              <a:avLst/>
              <a:gdLst/>
              <a:ahLst/>
              <a:cxnLst/>
              <a:rect l="0" t="0" r="r" b="b"/>
              <a:pathLst>
                <a:path w="192" h="1120">
                  <a:moveTo>
                    <a:pt x="192" y="1120"/>
                  </a:moveTo>
                  <a:lnTo>
                    <a:pt x="177" y="1120"/>
                  </a:lnTo>
                  <a:lnTo>
                    <a:pt x="177" y="360"/>
                  </a:lnTo>
                  <a:lnTo>
                    <a:pt x="0" y="183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77"/>
                  </a:lnTo>
                  <a:lnTo>
                    <a:pt x="192" y="354"/>
                  </a:lnTo>
                  <a:lnTo>
                    <a:pt x="192" y="112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1" name="Freeform 32">
              <a:extLst>
                <a:ext uri="{FF2B5EF4-FFF2-40B4-BE49-F238E27FC236}">
                  <a16:creationId xmlns:a16="http://schemas.microsoft.com/office/drawing/2014/main" id="{BF75F646-19BF-4436-97C0-BE3EBEEF941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61975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2" name="Rectangle 33">
              <a:extLst>
                <a:ext uri="{FF2B5EF4-FFF2-40B4-BE49-F238E27FC236}">
                  <a16:creationId xmlns:a16="http://schemas.microsoft.com/office/drawing/2014/main" id="{222B076E-642A-4E93-8143-3A8D8897532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42938" y="6610350"/>
              <a:ext cx="23813" cy="242888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3" name="Freeform 34">
              <a:extLst>
                <a:ext uri="{FF2B5EF4-FFF2-40B4-BE49-F238E27FC236}">
                  <a16:creationId xmlns:a16="http://schemas.microsoft.com/office/drawing/2014/main" id="{569DC54F-1DCD-40F9-B756-A79C3170C2C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6200" y="6430963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2" y="0"/>
                    <a:pt x="40" y="9"/>
                    <a:pt x="40" y="20"/>
                  </a:cubicBezTo>
                  <a:cubicBezTo>
                    <a:pt x="40" y="31"/>
                    <a:pt x="32" y="40"/>
                    <a:pt x="20" y="40"/>
                  </a:cubicBezTo>
                  <a:close/>
                  <a:moveTo>
                    <a:pt x="20" y="4"/>
                  </a:moveTo>
                  <a:cubicBezTo>
                    <a:pt x="12" y="4"/>
                    <a:pt x="4" y="11"/>
                    <a:pt x="4" y="20"/>
                  </a:cubicBezTo>
                  <a:cubicBezTo>
                    <a:pt x="4" y="29"/>
                    <a:pt x="12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4" name="Freeform 35">
              <a:extLst>
                <a:ext uri="{FF2B5EF4-FFF2-40B4-BE49-F238E27FC236}">
                  <a16:creationId xmlns:a16="http://schemas.microsoft.com/office/drawing/2014/main" id="{D6F49EF9-430E-4A1B-9A18-6C247E71E64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0" y="5978525"/>
              <a:ext cx="190500" cy="461963"/>
            </a:xfrm>
            <a:custGeom>
              <a:avLst/>
              <a:gdLst/>
              <a:ahLst/>
              <a:cxnLst/>
              <a:rect l="0" t="0" r="r" b="b"/>
              <a:pathLst>
                <a:path w="120" h="291">
                  <a:moveTo>
                    <a:pt x="120" y="291"/>
                  </a:moveTo>
                  <a:lnTo>
                    <a:pt x="105" y="291"/>
                  </a:lnTo>
                  <a:lnTo>
                    <a:pt x="105" y="114"/>
                  </a:lnTo>
                  <a:lnTo>
                    <a:pt x="0" y="9"/>
                  </a:lnTo>
                  <a:lnTo>
                    <a:pt x="12" y="0"/>
                  </a:lnTo>
                  <a:lnTo>
                    <a:pt x="120" y="108"/>
                  </a:lnTo>
                  <a:lnTo>
                    <a:pt x="120" y="291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5" name="Freeform 36">
              <a:extLst>
                <a:ext uri="{FF2B5EF4-FFF2-40B4-BE49-F238E27FC236}">
                  <a16:creationId xmlns:a16="http://schemas.microsoft.com/office/drawing/2014/main" id="{C94C2930-C094-4CF9-8449-60C7BAE989E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014413" y="1801813"/>
              <a:ext cx="214313" cy="755650"/>
            </a:xfrm>
            <a:custGeom>
              <a:avLst/>
              <a:gdLst/>
              <a:ahLst/>
              <a:cxnLst/>
              <a:rect l="0" t="0" r="r" b="b"/>
              <a:pathLst>
                <a:path w="135" h="476">
                  <a:moveTo>
                    <a:pt x="12" y="476"/>
                  </a:moveTo>
                  <a:lnTo>
                    <a:pt x="0" y="476"/>
                  </a:lnTo>
                  <a:lnTo>
                    <a:pt x="0" y="128"/>
                  </a:lnTo>
                  <a:lnTo>
                    <a:pt x="126" y="0"/>
                  </a:lnTo>
                  <a:lnTo>
                    <a:pt x="135" y="9"/>
                  </a:lnTo>
                  <a:lnTo>
                    <a:pt x="12" y="131"/>
                  </a:lnTo>
                  <a:lnTo>
                    <a:pt x="12" y="47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6" name="Freeform 37">
              <a:extLst>
                <a:ext uri="{FF2B5EF4-FFF2-40B4-BE49-F238E27FC236}">
                  <a16:creationId xmlns:a16="http://schemas.microsoft.com/office/drawing/2014/main" id="{B4FF864C-97F2-40BD-95D1-E47527BCB2D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38213" y="2547938"/>
              <a:ext cx="166688" cy="160338"/>
            </a:xfrm>
            <a:custGeom>
              <a:avLst/>
              <a:gdLst/>
              <a:ahLst/>
              <a:cxnLst/>
              <a:rect l="0" t="0" r="r" b="b"/>
              <a:pathLst>
                <a:path w="35" h="34">
                  <a:moveTo>
                    <a:pt x="18" y="34"/>
                  </a:moveTo>
                  <a:cubicBezTo>
                    <a:pt x="8" y="34"/>
                    <a:pt x="0" y="26"/>
                    <a:pt x="0" y="17"/>
                  </a:cubicBezTo>
                  <a:cubicBezTo>
                    <a:pt x="0" y="7"/>
                    <a:pt x="8" y="0"/>
                    <a:pt x="18" y="0"/>
                  </a:cubicBezTo>
                  <a:cubicBezTo>
                    <a:pt x="27" y="0"/>
                    <a:pt x="35" y="7"/>
                    <a:pt x="35" y="17"/>
                  </a:cubicBezTo>
                  <a:cubicBezTo>
                    <a:pt x="35" y="26"/>
                    <a:pt x="27" y="34"/>
                    <a:pt x="18" y="34"/>
                  </a:cubicBezTo>
                  <a:close/>
                  <a:moveTo>
                    <a:pt x="18" y="4"/>
                  </a:moveTo>
                  <a:cubicBezTo>
                    <a:pt x="10" y="4"/>
                    <a:pt x="4" y="10"/>
                    <a:pt x="4" y="17"/>
                  </a:cubicBezTo>
                  <a:cubicBezTo>
                    <a:pt x="4" y="24"/>
                    <a:pt x="10" y="30"/>
                    <a:pt x="18" y="30"/>
                  </a:cubicBezTo>
                  <a:cubicBezTo>
                    <a:pt x="25" y="30"/>
                    <a:pt x="31" y="24"/>
                    <a:pt x="31" y="17"/>
                  </a:cubicBezTo>
                  <a:cubicBezTo>
                    <a:pt x="31" y="10"/>
                    <a:pt x="25" y="4"/>
                    <a:pt x="18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7" name="Freeform 38">
              <a:extLst>
                <a:ext uri="{FF2B5EF4-FFF2-40B4-BE49-F238E27FC236}">
                  <a16:creationId xmlns:a16="http://schemas.microsoft.com/office/drawing/2014/main" id="{E8804833-F6BB-4F88-BA24-F59429C710F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95313" y="4763"/>
              <a:ext cx="638175" cy="4025900"/>
            </a:xfrm>
            <a:custGeom>
              <a:avLst/>
              <a:gdLst/>
              <a:ahLst/>
              <a:cxnLst/>
              <a:rect l="0" t="0" r="r" b="b"/>
              <a:pathLst>
                <a:path w="402" h="2536">
                  <a:moveTo>
                    <a:pt x="402" y="2536"/>
                  </a:moveTo>
                  <a:lnTo>
                    <a:pt x="387" y="2536"/>
                  </a:lnTo>
                  <a:lnTo>
                    <a:pt x="387" y="2311"/>
                  </a:lnTo>
                  <a:lnTo>
                    <a:pt x="0" y="1925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916"/>
                  </a:lnTo>
                  <a:lnTo>
                    <a:pt x="402" y="2302"/>
                  </a:lnTo>
                  <a:lnTo>
                    <a:pt x="402" y="2536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8" name="Freeform 39">
              <a:extLst>
                <a:ext uri="{FF2B5EF4-FFF2-40B4-BE49-F238E27FC236}">
                  <a16:creationId xmlns:a16="http://schemas.microsoft.com/office/drawing/2014/main" id="{29A4A3B0-4E15-432A-92DB-7B9E576010F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3963" y="1382713"/>
              <a:ext cx="142875" cy="476250"/>
            </a:xfrm>
            <a:custGeom>
              <a:avLst/>
              <a:gdLst/>
              <a:ahLst/>
              <a:cxnLst/>
              <a:rect l="0" t="0" r="r" b="b"/>
              <a:pathLst>
                <a:path w="90" h="300">
                  <a:moveTo>
                    <a:pt x="90" y="300"/>
                  </a:moveTo>
                  <a:lnTo>
                    <a:pt x="78" y="300"/>
                  </a:lnTo>
                  <a:lnTo>
                    <a:pt x="78" y="84"/>
                  </a:lnTo>
                  <a:lnTo>
                    <a:pt x="0" y="9"/>
                  </a:lnTo>
                  <a:lnTo>
                    <a:pt x="9" y="0"/>
                  </a:lnTo>
                  <a:lnTo>
                    <a:pt x="90" y="81"/>
                  </a:lnTo>
                  <a:lnTo>
                    <a:pt x="90" y="300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69" name="Freeform 40">
              <a:extLst>
                <a:ext uri="{FF2B5EF4-FFF2-40B4-BE49-F238E27FC236}">
                  <a16:creationId xmlns:a16="http://schemas.microsoft.com/office/drawing/2014/main" id="{3CAB34B1-2BFA-44A9-AC3E-D300B30B75A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00163" y="1849438"/>
              <a:ext cx="109538" cy="107950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0" name="Freeform 41">
              <a:extLst>
                <a:ext uri="{FF2B5EF4-FFF2-40B4-BE49-F238E27FC236}">
                  <a16:creationId xmlns:a16="http://schemas.microsoft.com/office/drawing/2014/main" id="{F92527C9-EADB-4C47-BA6A-E70AC9FEC67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80988" y="3417888"/>
              <a:ext cx="142875" cy="474663"/>
            </a:xfrm>
            <a:custGeom>
              <a:avLst/>
              <a:gdLst/>
              <a:ahLst/>
              <a:cxnLst/>
              <a:rect l="0" t="0" r="r" b="b"/>
              <a:pathLst>
                <a:path w="90" h="299">
                  <a:moveTo>
                    <a:pt x="12" y="299"/>
                  </a:moveTo>
                  <a:lnTo>
                    <a:pt x="0" y="299"/>
                  </a:lnTo>
                  <a:lnTo>
                    <a:pt x="0" y="80"/>
                  </a:lnTo>
                  <a:lnTo>
                    <a:pt x="81" y="0"/>
                  </a:lnTo>
                  <a:lnTo>
                    <a:pt x="90" y="8"/>
                  </a:lnTo>
                  <a:lnTo>
                    <a:pt x="12" y="83"/>
                  </a:lnTo>
                  <a:lnTo>
                    <a:pt x="12" y="299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1" name="Freeform 42">
              <a:extLst>
                <a:ext uri="{FF2B5EF4-FFF2-40B4-BE49-F238E27FC236}">
                  <a16:creationId xmlns:a16="http://schemas.microsoft.com/office/drawing/2014/main" id="{B9808241-C113-44CB-810B-CCBA189552C1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38125" y="38830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1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1" y="0"/>
                  </a:cubicBezTo>
                  <a:cubicBezTo>
                    <a:pt x="17" y="0"/>
                    <a:pt x="23" y="5"/>
                    <a:pt x="23" y="12"/>
                  </a:cubicBezTo>
                  <a:cubicBezTo>
                    <a:pt x="23" y="18"/>
                    <a:pt x="17" y="23"/>
                    <a:pt x="11" y="23"/>
                  </a:cubicBezTo>
                  <a:close/>
                  <a:moveTo>
                    <a:pt x="11" y="4"/>
                  </a:moveTo>
                  <a:cubicBezTo>
                    <a:pt x="7" y="4"/>
                    <a:pt x="4" y="8"/>
                    <a:pt x="4" y="12"/>
                  </a:cubicBezTo>
                  <a:cubicBezTo>
                    <a:pt x="4" y="16"/>
                    <a:pt x="7" y="19"/>
                    <a:pt x="11" y="19"/>
                  </a:cubicBezTo>
                  <a:cubicBezTo>
                    <a:pt x="15" y="19"/>
                    <a:pt x="19" y="16"/>
                    <a:pt x="19" y="12"/>
                  </a:cubicBezTo>
                  <a:cubicBezTo>
                    <a:pt x="19" y="8"/>
                    <a:pt x="15" y="4"/>
                    <a:pt x="11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2" name="Freeform 43">
              <a:extLst>
                <a:ext uri="{FF2B5EF4-FFF2-40B4-BE49-F238E27FC236}">
                  <a16:creationId xmlns:a16="http://schemas.microsoft.com/office/drawing/2014/main" id="{67AEC938-B302-4DA0-9A63-39F2BC34A7B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4763" y="2166938"/>
              <a:ext cx="114300" cy="452438"/>
            </a:xfrm>
            <a:custGeom>
              <a:avLst/>
              <a:gdLst/>
              <a:ahLst/>
              <a:cxnLst/>
              <a:rect l="0" t="0" r="r" b="b"/>
              <a:pathLst>
                <a:path w="72" h="285">
                  <a:moveTo>
                    <a:pt x="6" y="285"/>
                  </a:moveTo>
                  <a:lnTo>
                    <a:pt x="0" y="276"/>
                  </a:lnTo>
                  <a:lnTo>
                    <a:pt x="60" y="216"/>
                  </a:lnTo>
                  <a:lnTo>
                    <a:pt x="60" y="0"/>
                  </a:lnTo>
                  <a:lnTo>
                    <a:pt x="72" y="0"/>
                  </a:lnTo>
                  <a:lnTo>
                    <a:pt x="72" y="222"/>
                  </a:lnTo>
                  <a:lnTo>
                    <a:pt x="6" y="28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3" name="Freeform 44">
              <a:extLst>
                <a:ext uri="{FF2B5EF4-FFF2-40B4-BE49-F238E27FC236}">
                  <a16:creationId xmlns:a16="http://schemas.microsoft.com/office/drawing/2014/main" id="{4A1D4FCF-06B8-4AD3-A750-2B6C298C2E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2388" y="2066925"/>
              <a:ext cx="109538" cy="109538"/>
            </a:xfrm>
            <a:custGeom>
              <a:avLst/>
              <a:gdLst/>
              <a:ahLst/>
              <a:cxnLst/>
              <a:rect l="0" t="0" r="r" b="b"/>
              <a:pathLst>
                <a:path w="23" h="23">
                  <a:moveTo>
                    <a:pt x="12" y="23"/>
                  </a:moveTo>
                  <a:cubicBezTo>
                    <a:pt x="5" y="23"/>
                    <a:pt x="0" y="18"/>
                    <a:pt x="0" y="12"/>
                  </a:cubicBezTo>
                  <a:cubicBezTo>
                    <a:pt x="0" y="5"/>
                    <a:pt x="5" y="0"/>
                    <a:pt x="12" y="0"/>
                  </a:cubicBezTo>
                  <a:cubicBezTo>
                    <a:pt x="18" y="0"/>
                    <a:pt x="23" y="5"/>
                    <a:pt x="23" y="12"/>
                  </a:cubicBezTo>
                  <a:cubicBezTo>
                    <a:pt x="23" y="18"/>
                    <a:pt x="18" y="23"/>
                    <a:pt x="12" y="23"/>
                  </a:cubicBezTo>
                  <a:close/>
                  <a:moveTo>
                    <a:pt x="12" y="4"/>
                  </a:moveTo>
                  <a:cubicBezTo>
                    <a:pt x="8" y="4"/>
                    <a:pt x="4" y="8"/>
                    <a:pt x="4" y="12"/>
                  </a:cubicBezTo>
                  <a:cubicBezTo>
                    <a:pt x="4" y="16"/>
                    <a:pt x="8" y="19"/>
                    <a:pt x="12" y="19"/>
                  </a:cubicBezTo>
                  <a:cubicBezTo>
                    <a:pt x="16" y="19"/>
                    <a:pt x="19" y="16"/>
                    <a:pt x="19" y="12"/>
                  </a:cubicBezTo>
                  <a:cubicBezTo>
                    <a:pt x="19" y="8"/>
                    <a:pt x="16" y="4"/>
                    <a:pt x="12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4" name="Rectangle 45">
              <a:extLst>
                <a:ext uri="{FF2B5EF4-FFF2-40B4-BE49-F238E27FC236}">
                  <a16:creationId xmlns:a16="http://schemas.microsoft.com/office/drawing/2014/main" id="{B99F5A7E-1A7F-43C2-AC7A-A1B877D0ADEE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ChangeArrowhead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228725" y="4662488"/>
              <a:ext cx="23813" cy="2181225"/>
            </a:xfrm>
            <a:prstGeom prst="rect">
              <a:avLst/>
            </a:pr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miter lim="800000"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5" name="Freeform 46">
              <a:extLst>
                <a:ext uri="{FF2B5EF4-FFF2-40B4-BE49-F238E27FC236}">
                  <a16:creationId xmlns:a16="http://schemas.microsoft.com/office/drawing/2014/main" id="{5B2DDAA2-7B26-47EF-B7D6-B00B653B368C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319213" y="5041900"/>
              <a:ext cx="371475" cy="1801813"/>
            </a:xfrm>
            <a:custGeom>
              <a:avLst/>
              <a:gdLst/>
              <a:ahLst/>
              <a:cxnLst/>
              <a:rect l="0" t="0" r="r" b="b"/>
              <a:pathLst>
                <a:path w="234" h="1135">
                  <a:moveTo>
                    <a:pt x="15" y="1135"/>
                  </a:moveTo>
                  <a:lnTo>
                    <a:pt x="0" y="1135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19" y="0"/>
                  </a:lnTo>
                  <a:lnTo>
                    <a:pt x="234" y="6"/>
                  </a:lnTo>
                  <a:lnTo>
                    <a:pt x="15" y="518"/>
                  </a:lnTo>
                  <a:lnTo>
                    <a:pt x="15" y="113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6" name="Freeform 47">
              <a:extLst>
                <a:ext uri="{FF2B5EF4-FFF2-40B4-BE49-F238E27FC236}">
                  <a16:creationId xmlns:a16="http://schemas.microsoft.com/office/drawing/2014/main" id="{7050BAA0-A0C9-4670-B76F-CC87679BC88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147763" y="44815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7" name="Freeform 48">
              <a:extLst>
                <a:ext uri="{FF2B5EF4-FFF2-40B4-BE49-F238E27FC236}">
                  <a16:creationId xmlns:a16="http://schemas.microsoft.com/office/drawing/2014/main" id="{296F765D-D9A6-4D73-88D8-0DCC5012BF3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819150" y="3983038"/>
              <a:ext cx="347663" cy="2860675"/>
            </a:xfrm>
            <a:custGeom>
              <a:avLst/>
              <a:gdLst/>
              <a:ahLst/>
              <a:cxnLst/>
              <a:rect l="0" t="0" r="r" b="b"/>
              <a:pathLst>
                <a:path w="219" h="1802">
                  <a:moveTo>
                    <a:pt x="219" y="1802"/>
                  </a:moveTo>
                  <a:lnTo>
                    <a:pt x="201" y="1802"/>
                  </a:lnTo>
                  <a:lnTo>
                    <a:pt x="201" y="1185"/>
                  </a:lnTo>
                  <a:lnTo>
                    <a:pt x="0" y="3"/>
                  </a:lnTo>
                  <a:lnTo>
                    <a:pt x="15" y="0"/>
                  </a:lnTo>
                  <a:lnTo>
                    <a:pt x="219" y="1185"/>
                  </a:lnTo>
                  <a:lnTo>
                    <a:pt x="219" y="180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8" name="Freeform 49">
              <a:extLst>
                <a:ext uri="{FF2B5EF4-FFF2-40B4-BE49-F238E27FC236}">
                  <a16:creationId xmlns:a16="http://schemas.microsoft.com/office/drawing/2014/main" id="{30C0F78F-AC50-4DFA-B5A8-A68422EC0B0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728663" y="3806825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8"/>
                    <a:pt x="11" y="36"/>
                    <a:pt x="20" y="36"/>
                  </a:cubicBezTo>
                  <a:cubicBezTo>
                    <a:pt x="29" y="36"/>
                    <a:pt x="36" y="28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79" name="Freeform 50">
              <a:extLst>
                <a:ext uri="{FF2B5EF4-FFF2-40B4-BE49-F238E27FC236}">
                  <a16:creationId xmlns:a16="http://schemas.microsoft.com/office/drawing/2014/main" id="{E8AD708C-6C0A-458D-A623-7669B917864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24013" y="4867275"/>
              <a:ext cx="190500" cy="188913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8" y="36"/>
                    <a:pt x="36" y="29"/>
                    <a:pt x="36" y="20"/>
                  </a:cubicBezTo>
                  <a:cubicBezTo>
                    <a:pt x="36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0" name="Freeform 51">
              <a:extLst>
                <a:ext uri="{FF2B5EF4-FFF2-40B4-BE49-F238E27FC236}">
                  <a16:creationId xmlns:a16="http://schemas.microsoft.com/office/drawing/2014/main" id="{2F29497E-2528-4481-99BB-8336C16E41C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404938" y="5422900"/>
              <a:ext cx="371475" cy="1425575"/>
            </a:xfrm>
            <a:custGeom>
              <a:avLst/>
              <a:gdLst/>
              <a:ahLst/>
              <a:cxnLst/>
              <a:rect l="0" t="0" r="r" b="b"/>
              <a:pathLst>
                <a:path w="234" h="898">
                  <a:moveTo>
                    <a:pt x="18" y="898"/>
                  </a:moveTo>
                  <a:lnTo>
                    <a:pt x="0" y="898"/>
                  </a:lnTo>
                  <a:lnTo>
                    <a:pt x="0" y="515"/>
                  </a:lnTo>
                  <a:lnTo>
                    <a:pt x="0" y="512"/>
                  </a:lnTo>
                  <a:lnTo>
                    <a:pt x="222" y="0"/>
                  </a:lnTo>
                  <a:lnTo>
                    <a:pt x="234" y="6"/>
                  </a:lnTo>
                  <a:lnTo>
                    <a:pt x="18" y="518"/>
                  </a:lnTo>
                  <a:lnTo>
                    <a:pt x="18" y="898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1" name="Freeform 52">
              <a:extLst>
                <a:ext uri="{FF2B5EF4-FFF2-40B4-BE49-F238E27FC236}">
                  <a16:creationId xmlns:a16="http://schemas.microsoft.com/office/drawing/2014/main" id="{30DD109A-0A1F-4554-A865-B1062C525DA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666875" y="5945188"/>
              <a:ext cx="152400" cy="912813"/>
            </a:xfrm>
            <a:custGeom>
              <a:avLst/>
              <a:gdLst/>
              <a:ahLst/>
              <a:cxnLst/>
              <a:rect l="0" t="0" r="r" b="b"/>
              <a:pathLst>
                <a:path w="96" h="575">
                  <a:moveTo>
                    <a:pt x="15" y="575"/>
                  </a:moveTo>
                  <a:lnTo>
                    <a:pt x="0" y="569"/>
                  </a:lnTo>
                  <a:lnTo>
                    <a:pt x="81" y="383"/>
                  </a:lnTo>
                  <a:lnTo>
                    <a:pt x="81" y="0"/>
                  </a:lnTo>
                  <a:lnTo>
                    <a:pt x="96" y="0"/>
                  </a:lnTo>
                  <a:lnTo>
                    <a:pt x="96" y="386"/>
                  </a:lnTo>
                  <a:lnTo>
                    <a:pt x="15" y="57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2" name="Freeform 53">
              <a:extLst>
                <a:ext uri="{FF2B5EF4-FFF2-40B4-BE49-F238E27FC236}">
                  <a16:creationId xmlns:a16="http://schemas.microsoft.com/office/drawing/2014/main" id="{39A1957F-65F0-4D6E-9F75-09614FFAC4D6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246688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3" name="Freeform 54">
              <a:extLst>
                <a:ext uri="{FF2B5EF4-FFF2-40B4-BE49-F238E27FC236}">
                  <a16:creationId xmlns:a16="http://schemas.microsoft.com/office/drawing/2014/main" id="{B4F4BB93-11B2-400C-9549-C7FB7BF7117D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09738" y="5764213"/>
              <a:ext cx="190500" cy="190500"/>
            </a:xfrm>
            <a:custGeom>
              <a:avLst/>
              <a:gdLst/>
              <a:ahLst/>
              <a:cxnLst/>
              <a:rect l="0" t="0" r="r" b="b"/>
              <a:pathLst>
                <a:path w="40" h="40">
                  <a:moveTo>
                    <a:pt x="20" y="40"/>
                  </a:moveTo>
                  <a:cubicBezTo>
                    <a:pt x="9" y="40"/>
                    <a:pt x="0" y="31"/>
                    <a:pt x="0" y="20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1" y="0"/>
                    <a:pt x="40" y="9"/>
                    <a:pt x="40" y="20"/>
                  </a:cubicBezTo>
                  <a:cubicBezTo>
                    <a:pt x="40" y="31"/>
                    <a:pt x="31" y="40"/>
                    <a:pt x="20" y="40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20"/>
                  </a:cubicBezTo>
                  <a:cubicBezTo>
                    <a:pt x="4" y="29"/>
                    <a:pt x="11" y="36"/>
                    <a:pt x="20" y="36"/>
                  </a:cubicBezTo>
                  <a:cubicBezTo>
                    <a:pt x="29" y="36"/>
                    <a:pt x="36" y="29"/>
                    <a:pt x="36" y="20"/>
                  </a:cubicBezTo>
                  <a:cubicBezTo>
                    <a:pt x="36" y="11"/>
                    <a:pt x="29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4" name="Freeform 55">
              <a:extLst>
                <a:ext uri="{FF2B5EF4-FFF2-40B4-BE49-F238E27FC236}">
                  <a16:creationId xmlns:a16="http://schemas.microsoft.com/office/drawing/2014/main" id="{04B086A3-C06F-4862-A8A0-DB01FF3DDEB9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1766888" y="6330950"/>
              <a:ext cx="419100" cy="527050"/>
            </a:xfrm>
            <a:custGeom>
              <a:avLst/>
              <a:gdLst/>
              <a:ahLst/>
              <a:cxnLst/>
              <a:rect l="0" t="0" r="r" b="b"/>
              <a:pathLst>
                <a:path w="264" h="332">
                  <a:moveTo>
                    <a:pt x="12" y="332"/>
                  </a:moveTo>
                  <a:lnTo>
                    <a:pt x="0" y="326"/>
                  </a:lnTo>
                  <a:lnTo>
                    <a:pt x="45" y="206"/>
                  </a:lnTo>
                  <a:lnTo>
                    <a:pt x="255" y="0"/>
                  </a:lnTo>
                  <a:lnTo>
                    <a:pt x="264" y="12"/>
                  </a:lnTo>
                  <a:lnTo>
                    <a:pt x="60" y="215"/>
                  </a:lnTo>
                  <a:lnTo>
                    <a:pt x="12" y="332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5" name="Freeform 56">
              <a:extLst>
                <a:ext uri="{FF2B5EF4-FFF2-40B4-BE49-F238E27FC236}">
                  <a16:creationId xmlns:a16="http://schemas.microsoft.com/office/drawing/2014/main" id="{9202F0E1-86CF-4652-AA29-E284146476F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2147888" y="6221413"/>
              <a:ext cx="157163" cy="147638"/>
            </a:xfrm>
            <a:custGeom>
              <a:avLst/>
              <a:gdLst/>
              <a:ahLst/>
              <a:cxnLst/>
              <a:rect l="0" t="0" r="r" b="b"/>
              <a:pathLst>
                <a:path w="33" h="31">
                  <a:moveTo>
                    <a:pt x="16" y="31"/>
                  </a:moveTo>
                  <a:cubicBezTo>
                    <a:pt x="12" y="31"/>
                    <a:pt x="8" y="29"/>
                    <a:pt x="5" y="26"/>
                  </a:cubicBezTo>
                  <a:cubicBezTo>
                    <a:pt x="2" y="24"/>
                    <a:pt x="0" y="20"/>
                    <a:pt x="0" y="15"/>
                  </a:cubicBezTo>
                  <a:cubicBezTo>
                    <a:pt x="0" y="11"/>
                    <a:pt x="2" y="7"/>
                    <a:pt x="5" y="4"/>
                  </a:cubicBezTo>
                  <a:cubicBezTo>
                    <a:pt x="8" y="1"/>
                    <a:pt x="12" y="0"/>
                    <a:pt x="16" y="0"/>
                  </a:cubicBezTo>
                  <a:cubicBezTo>
                    <a:pt x="20" y="0"/>
                    <a:pt x="24" y="1"/>
                    <a:pt x="27" y="4"/>
                  </a:cubicBezTo>
                  <a:cubicBezTo>
                    <a:pt x="33" y="10"/>
                    <a:pt x="33" y="20"/>
                    <a:pt x="27" y="26"/>
                  </a:cubicBezTo>
                  <a:cubicBezTo>
                    <a:pt x="24" y="29"/>
                    <a:pt x="20" y="31"/>
                    <a:pt x="16" y="31"/>
                  </a:cubicBezTo>
                  <a:close/>
                  <a:moveTo>
                    <a:pt x="16" y="4"/>
                  </a:moveTo>
                  <a:cubicBezTo>
                    <a:pt x="13" y="4"/>
                    <a:pt x="10" y="5"/>
                    <a:pt x="8" y="7"/>
                  </a:cubicBezTo>
                  <a:cubicBezTo>
                    <a:pt x="6" y="9"/>
                    <a:pt x="4" y="12"/>
                    <a:pt x="4" y="15"/>
                  </a:cubicBezTo>
                  <a:cubicBezTo>
                    <a:pt x="4" y="19"/>
                    <a:pt x="6" y="21"/>
                    <a:pt x="8" y="24"/>
                  </a:cubicBezTo>
                  <a:cubicBezTo>
                    <a:pt x="10" y="26"/>
                    <a:pt x="13" y="27"/>
                    <a:pt x="16" y="27"/>
                  </a:cubicBezTo>
                  <a:cubicBezTo>
                    <a:pt x="19" y="27"/>
                    <a:pt x="22" y="26"/>
                    <a:pt x="24" y="24"/>
                  </a:cubicBezTo>
                  <a:cubicBezTo>
                    <a:pt x="29" y="19"/>
                    <a:pt x="29" y="12"/>
                    <a:pt x="24" y="7"/>
                  </a:cubicBezTo>
                  <a:cubicBezTo>
                    <a:pt x="22" y="5"/>
                    <a:pt x="19" y="4"/>
                    <a:pt x="16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6" name="Freeform 57">
              <a:extLst>
                <a:ext uri="{FF2B5EF4-FFF2-40B4-BE49-F238E27FC236}">
                  <a16:creationId xmlns:a16="http://schemas.microsoft.com/office/drawing/2014/main" id="{8887D0AB-0624-47E1-906E-6686FA7DEBC3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504825" y="9525"/>
              <a:ext cx="233363" cy="5103813"/>
            </a:xfrm>
            <a:custGeom>
              <a:avLst/>
              <a:gdLst/>
              <a:ahLst/>
              <a:cxnLst/>
              <a:rect l="0" t="0" r="r" b="b"/>
              <a:pathLst>
                <a:path w="147" h="3215">
                  <a:moveTo>
                    <a:pt x="132" y="3215"/>
                  </a:moveTo>
                  <a:lnTo>
                    <a:pt x="129" y="2754"/>
                  </a:lnTo>
                  <a:lnTo>
                    <a:pt x="0" y="1901"/>
                  </a:lnTo>
                  <a:lnTo>
                    <a:pt x="0" y="0"/>
                  </a:lnTo>
                  <a:lnTo>
                    <a:pt x="15" y="0"/>
                  </a:lnTo>
                  <a:lnTo>
                    <a:pt x="15" y="1898"/>
                  </a:lnTo>
                  <a:lnTo>
                    <a:pt x="144" y="2754"/>
                  </a:lnTo>
                  <a:lnTo>
                    <a:pt x="147" y="3215"/>
                  </a:lnTo>
                  <a:lnTo>
                    <a:pt x="132" y="3215"/>
                  </a:ln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  <p:sp>
          <p:nvSpPr>
            <p:cNvPr id="1087" name="Freeform 58">
              <a:extLst>
                <a:ext uri="{FF2B5EF4-FFF2-40B4-BE49-F238E27FC236}">
                  <a16:creationId xmlns:a16="http://schemas.microsoft.com/office/drawing/2014/main" id="{F54439EF-914B-4744-A1D7-FBD89813CB2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 noEditPoints="1"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633413" y="5103813"/>
              <a:ext cx="185738" cy="185738"/>
            </a:xfrm>
            <a:custGeom>
              <a:avLst/>
              <a:gdLst/>
              <a:ahLst/>
              <a:cxnLst/>
              <a:rect l="0" t="0" r="r" b="b"/>
              <a:pathLst>
                <a:path w="39" h="39">
                  <a:moveTo>
                    <a:pt x="20" y="39"/>
                  </a:moveTo>
                  <a:cubicBezTo>
                    <a:pt x="9" y="39"/>
                    <a:pt x="0" y="30"/>
                    <a:pt x="0" y="19"/>
                  </a:cubicBezTo>
                  <a:cubicBezTo>
                    <a:pt x="0" y="9"/>
                    <a:pt x="9" y="0"/>
                    <a:pt x="20" y="0"/>
                  </a:cubicBezTo>
                  <a:cubicBezTo>
                    <a:pt x="30" y="0"/>
                    <a:pt x="39" y="9"/>
                    <a:pt x="39" y="19"/>
                  </a:cubicBezTo>
                  <a:cubicBezTo>
                    <a:pt x="39" y="30"/>
                    <a:pt x="30" y="39"/>
                    <a:pt x="20" y="39"/>
                  </a:cubicBezTo>
                  <a:close/>
                  <a:moveTo>
                    <a:pt x="20" y="4"/>
                  </a:moveTo>
                  <a:cubicBezTo>
                    <a:pt x="11" y="4"/>
                    <a:pt x="4" y="11"/>
                    <a:pt x="4" y="19"/>
                  </a:cubicBezTo>
                  <a:cubicBezTo>
                    <a:pt x="4" y="28"/>
                    <a:pt x="11" y="35"/>
                    <a:pt x="20" y="35"/>
                  </a:cubicBezTo>
                  <a:cubicBezTo>
                    <a:pt x="28" y="35"/>
                    <a:pt x="35" y="28"/>
                    <a:pt x="35" y="19"/>
                  </a:cubicBezTo>
                  <a:cubicBezTo>
                    <a:pt x="35" y="11"/>
                    <a:pt x="28" y="4"/>
                    <a:pt x="20" y="4"/>
                  </a:cubicBezTo>
                  <a:close/>
                </a:path>
              </a:pathLst>
            </a:custGeom>
            <a:grpFill/>
            <a:ln>
              <a:noFill/>
            </a:ln>
            <a:extLst>
              <a:ext uri="{91240B29-F687-4f45-9708-019B960494DF}">
                <a14:hiddenLine xmlns:p14="http://schemas.microsoft.com/office/powerpoint/2010/main" xmlns:a14="http://schemas.microsoft.com/office/drawing/2010/main" xmlns:a16="http://schemas.microsoft.com/office/drawing/2014/main" xmlns="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/>
            <a:lstStyle/>
            <a:p>
              <a:endParaRPr lang="en-US"/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0F6F683-0097-C465-E139-E9A0EF3BD26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057397" y="1113282"/>
            <a:ext cx="3489569" cy="2396681"/>
          </a:xfrm>
        </p:spPr>
        <p:txBody>
          <a:bodyPr vert="horz" lIns="91440" tIns="45720" rIns="91440" bIns="45720" rtlCol="0" anchor="b">
            <a:normAutofit/>
          </a:bodyPr>
          <a:lstStyle/>
          <a:p>
            <a:r>
              <a:rPr lang="en-US" sz="4400"/>
              <a:t>Final Thoughts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3763131-F439-7611-C800-3CB423AF82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046666" y="3602038"/>
            <a:ext cx="3500301" cy="2052720"/>
          </a:xfrm>
        </p:spPr>
        <p:txBody>
          <a:bodyPr vert="horz" lIns="91440" tIns="45720" rIns="91440" bIns="45720" rtlCol="0">
            <a:normAutofit/>
          </a:bodyPr>
          <a:lstStyle/>
          <a:p>
            <a:pPr marL="0" indent="0">
              <a:buNone/>
            </a:pPr>
            <a:r>
              <a:rPr lang="en-US" sz="1800" cap="all">
                <a:solidFill>
                  <a:schemeClr val="tx2"/>
                </a:solidFill>
              </a:rPr>
              <a:t>This was quite a fun little project to do. </a:t>
            </a:r>
          </a:p>
        </p:txBody>
      </p:sp>
      <p:sp>
        <p:nvSpPr>
          <p:cNvPr id="1089" name="Round Diagonal Corner Rectangle 6">
            <a:extLst>
              <a:ext uri="{FF2B5EF4-FFF2-40B4-BE49-F238E27FC236}">
                <a16:creationId xmlns:a16="http://schemas.microsoft.com/office/drawing/2014/main" id="{EA9B643B-B316-4296-9F79-F2E0850804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98949" y="808057"/>
            <a:ext cx="6752461" cy="5234394"/>
          </a:xfrm>
          <a:prstGeom prst="round2DiagRect">
            <a:avLst>
              <a:gd name="adj1" fmla="val 7418"/>
              <a:gd name="adj2" fmla="val 0"/>
            </a:avLst>
          </a:prstGeom>
          <a:solidFill>
            <a:srgbClr val="FFFFFF"/>
          </a:solidFill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Current Title: Professional Job Seeker">
            <a:extLst>
              <a:ext uri="{FF2B5EF4-FFF2-40B4-BE49-F238E27FC236}">
                <a16:creationId xmlns:a16="http://schemas.microsoft.com/office/drawing/2014/main" id="{0B6FF2FA-0141-60E0-4E45-B68CA19821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4216" r="6646" b="-3"/>
          <a:stretch/>
        </p:blipFill>
        <p:spPr bwMode="auto">
          <a:xfrm>
            <a:off x="1118988" y="1136606"/>
            <a:ext cx="6112382" cy="45772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319077675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A7B340F2-8CEC-FEE4-C6C8-908D618D016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Thank You </a:t>
            </a:r>
          </a:p>
        </p:txBody>
      </p:sp>
      <p:sp>
        <p:nvSpPr>
          <p:cNvPr id="5" name="Subtitle 4">
            <a:extLst>
              <a:ext uri="{FF2B5EF4-FFF2-40B4-BE49-F238E27FC236}">
                <a16:creationId xmlns:a16="http://schemas.microsoft.com/office/drawing/2014/main" id="{026F6238-0E37-4922-BB3D-8D2F1B991F2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Now to study for the final…</a:t>
            </a:r>
          </a:p>
        </p:txBody>
      </p:sp>
    </p:spTree>
    <p:extLst>
      <p:ext uri="{BB962C8B-B14F-4D97-AF65-F5344CB8AC3E}">
        <p14:creationId xmlns:p14="http://schemas.microsoft.com/office/powerpoint/2010/main" val="230340491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F855BF-CFA8-A3A5-7DF7-1EA92073BB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Works cited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144C5A4-3166-E4F8-15B9-B91A25C35A6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>
                <a:effectLst/>
              </a:rPr>
              <a:t>Fennell, A. (2024, October 9). </a:t>
            </a:r>
            <a:r>
              <a:rPr lang="en-US" i="1" dirty="0">
                <a:effectLst/>
              </a:rPr>
              <a:t>Job search statistics US 2025: Latest Data &amp; Analysis</a:t>
            </a:r>
            <a:r>
              <a:rPr lang="en-US" dirty="0">
                <a:effectLst/>
              </a:rPr>
              <a:t>. </a:t>
            </a:r>
            <a:r>
              <a:rPr lang="en-US" dirty="0" err="1">
                <a:effectLst/>
              </a:rPr>
              <a:t>StandOut</a:t>
            </a:r>
            <a:r>
              <a:rPr lang="en-US" dirty="0">
                <a:effectLst/>
              </a:rPr>
              <a:t> CV | Create a winning CV in minutes with our simple CV builder. https://standout-cv.com/usa/stats-usa/job-search-statistics-us </a:t>
            </a:r>
          </a:p>
          <a:p>
            <a:r>
              <a:rPr lang="en-US" i="1" dirty="0">
                <a:effectLst/>
              </a:rPr>
              <a:t>Job scams explained</a:t>
            </a:r>
            <a:r>
              <a:rPr lang="en-US" dirty="0">
                <a:effectLst/>
              </a:rPr>
              <a:t>. consumer.gov. (2024, December 19). https://consumer.gov/scams-identity-theft/job-scams-explained </a:t>
            </a:r>
          </a:p>
        </p:txBody>
      </p:sp>
    </p:spTree>
    <p:extLst>
      <p:ext uri="{BB962C8B-B14F-4D97-AF65-F5344CB8AC3E}">
        <p14:creationId xmlns:p14="http://schemas.microsoft.com/office/powerpoint/2010/main" val="38129311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3579F-17FD-2BC0-D5C5-0F8EDD1462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Dataset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F14904-E3C7-CE68-9941-524C93BA9D3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1093960"/>
            <a:ext cx="8458201" cy="1220615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r>
              <a:rPr lang="en-US" sz="2000" dirty="0">
                <a:hlinkClick r:id="rId2"/>
              </a:rPr>
              <a:t>https://www.kaggle.com/datasets/shivamb/real-or-fake-fake-jobposting-prediction</a:t>
            </a:r>
            <a:endParaRPr lang="en-US" sz="2000" dirty="0"/>
          </a:p>
          <a:p>
            <a:endParaRPr lang="en-US" sz="2000" dirty="0"/>
          </a:p>
        </p:txBody>
      </p:sp>
      <p:pic>
        <p:nvPicPr>
          <p:cNvPr id="13" name="Picture 12">
            <a:extLst>
              <a:ext uri="{FF2B5EF4-FFF2-40B4-BE49-F238E27FC236}">
                <a16:creationId xmlns:a16="http://schemas.microsoft.com/office/drawing/2014/main" id="{B337E3A9-32B8-2B20-53D1-188AE073985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371598" y="1984675"/>
            <a:ext cx="9918255" cy="39303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35885050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FA5ED3-B9DC-F2A8-1B06-306934D198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371599" y="294538"/>
            <a:ext cx="9895951" cy="1033669"/>
          </a:xfrm>
        </p:spPr>
        <p:txBody>
          <a:bodyPr>
            <a:normAutofit/>
          </a:bodyPr>
          <a:lstStyle/>
          <a:p>
            <a:r>
              <a:rPr lang="en-US" sz="4000">
                <a:solidFill>
                  <a:srgbClr val="FFFFFF"/>
                </a:solidFill>
              </a:rPr>
              <a:t>Exploring the Data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9080903-64EA-962B-B4A5-EB058BC7C4E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71599" y="2318197"/>
            <a:ext cx="9724031" cy="3683358"/>
          </a:xfrm>
        </p:spPr>
        <p:txBody>
          <a:bodyPr anchor="ctr">
            <a:normAutofit/>
          </a:bodyPr>
          <a:lstStyle/>
          <a:p>
            <a:r>
              <a:rPr lang="en-US" sz="2000" dirty="0"/>
              <a:t>We have around 17880 rows of job data within this dataset </a:t>
            </a:r>
          </a:p>
          <a:p>
            <a:pPr lvl="1"/>
            <a:r>
              <a:rPr lang="en-US" sz="1600" dirty="0"/>
              <a:t>However, there are about 800 fake job listings within the data, this results in a highly imbalanced dataset</a:t>
            </a:r>
          </a:p>
          <a:p>
            <a:r>
              <a:rPr lang="en-US" sz="2000" dirty="0"/>
              <a:t>The dataset includes several key features</a:t>
            </a:r>
          </a:p>
          <a:p>
            <a:pPr lvl="1"/>
            <a:r>
              <a:rPr lang="en-US" sz="1600" dirty="0"/>
              <a:t>Some are Categorical features, this includes employment type(full time, part time </a:t>
            </a:r>
            <a:r>
              <a:rPr lang="en-US" sz="1600" dirty="0" err="1"/>
              <a:t>etc</a:t>
            </a:r>
            <a:r>
              <a:rPr lang="en-US" sz="1600" dirty="0"/>
              <a:t>), Experience Level, Education level </a:t>
            </a:r>
          </a:p>
          <a:p>
            <a:pPr lvl="1"/>
            <a:r>
              <a:rPr lang="en-US" sz="1600" dirty="0"/>
              <a:t>We also have some binary features, such as: Telecommunication (allows for remote work), has a company logo (fake companies may not have this)</a:t>
            </a:r>
          </a:p>
          <a:p>
            <a:pPr lvl="1"/>
            <a:r>
              <a:rPr lang="en-US" sz="1600" dirty="0"/>
              <a:t>Finally, we also have some textual features, this includes the job description. </a:t>
            </a:r>
          </a:p>
          <a:p>
            <a:pPr lvl="2"/>
            <a:r>
              <a:rPr lang="en-US" sz="1400" dirty="0"/>
              <a:t>We can try to use some NLP methods to see if we can track down a pattern that can help differentiate between real and fake listings </a:t>
            </a:r>
          </a:p>
        </p:txBody>
      </p:sp>
    </p:spTree>
    <p:extLst>
      <p:ext uri="{BB962C8B-B14F-4D97-AF65-F5344CB8AC3E}">
        <p14:creationId xmlns:p14="http://schemas.microsoft.com/office/powerpoint/2010/main" val="256259801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FF0A8D-6803-13D9-1692-16C85E78B41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6097800" cy="1478570"/>
          </a:xfrm>
        </p:spPr>
        <p:txBody>
          <a:bodyPr>
            <a:normAutofit/>
          </a:bodyPr>
          <a:lstStyle/>
          <a:p>
            <a:r>
              <a:rPr lang="en-US" dirty="0"/>
              <a:t>Task and why this is relevant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6A1A646-7820-4679-D992-669B5469091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3" y="2249487"/>
            <a:ext cx="5995988" cy="3541714"/>
          </a:xfrm>
        </p:spPr>
        <p:txBody>
          <a:bodyPr>
            <a:normAutofit/>
          </a:bodyPr>
          <a:lstStyle/>
          <a:p>
            <a:pPr>
              <a:lnSpc>
                <a:spcPct val="110000"/>
              </a:lnSpc>
            </a:pPr>
            <a:r>
              <a:rPr lang="en-US" sz="1300" dirty="0"/>
              <a:t>In 2023 alone, around 12 million Americans were searching for employment in any given month.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This results in opportunities for companies and businesses to acquire new skilled laborers and talent.</a:t>
            </a:r>
          </a:p>
          <a:p>
            <a:pPr>
              <a:lnSpc>
                <a:spcPct val="110000"/>
              </a:lnSpc>
            </a:pPr>
            <a:r>
              <a:rPr lang="en-US" sz="1300" dirty="0"/>
              <a:t>However, this creates opportunities for other individuals to take advantage of job seekers.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Fraudulent job postings are on the rise as sites(pictured right) often do not verify if certain companies are legitimate or not.</a:t>
            </a:r>
          </a:p>
          <a:p>
            <a:pPr lvl="1">
              <a:lnSpc>
                <a:spcPct val="110000"/>
              </a:lnSpc>
            </a:pPr>
            <a:r>
              <a:rPr lang="en-US" sz="1300" dirty="0"/>
              <a:t>Fraudulent job’s can lead to individuals being scammed by malicious actors of their money, time, and even identity.</a:t>
            </a:r>
          </a:p>
        </p:txBody>
      </p:sp>
      <p:sp>
        <p:nvSpPr>
          <p:cNvPr id="1035" name="Round Diagonal Corner Rectangle 6">
            <a:extLst>
              <a:ext uri="{FF2B5EF4-FFF2-40B4-BE49-F238E27FC236}">
                <a16:creationId xmlns:a16="http://schemas.microsoft.com/office/drawing/2014/main" id="{93AD80AC-8484-4F77-BF84-1DB4C145BC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0"/>
            <a:ext cx="4631055" cy="6858000"/>
          </a:xfrm>
          <a:prstGeom prst="round2DiagRect">
            <a:avLst>
              <a:gd name="adj1" fmla="val 0"/>
              <a:gd name="adj2" fmla="val 0"/>
            </a:avLst>
          </a:prstGeom>
          <a:solidFill>
            <a:schemeClr val="tx1"/>
          </a:solidFill>
          <a:ln>
            <a:noFill/>
          </a:ln>
          <a:effectLst>
            <a:innerShdw blurRad="63500" dist="12700" dir="10800000">
              <a:prstClr val="black">
                <a:alpha val="42000"/>
              </a:prstClr>
            </a:inn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6" name="Picture 2" descr="Why LinkedIn is the BEST Professional Networking Tool">
            <a:extLst>
              <a:ext uri="{FF2B5EF4-FFF2-40B4-BE49-F238E27FC236}">
                <a16:creationId xmlns:a16="http://schemas.microsoft.com/office/drawing/2014/main" id="{D47F0B0B-F6FD-8FDB-A98A-530911909EC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9054735" y="321733"/>
            <a:ext cx="1638186" cy="16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7" name="Rectangle 1036">
            <a:extLst>
              <a:ext uri="{FF2B5EF4-FFF2-40B4-BE49-F238E27FC236}">
                <a16:creationId xmlns:a16="http://schemas.microsoft.com/office/drawing/2014/main" id="{99896243-7639-4B8A-9150-41539427AE6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2286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28" name="Picture 4" descr="Glassdoor for Employers - Hiring Employees Made Easy">
            <a:extLst>
              <a:ext uri="{FF2B5EF4-FFF2-40B4-BE49-F238E27FC236}">
                <a16:creationId xmlns:a16="http://schemas.microsoft.com/office/drawing/2014/main" id="{A3D2509E-3897-C1CE-175F-3F026A8B116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651" y="2660597"/>
            <a:ext cx="3120354" cy="16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 useBgFill="1">
        <p:nvSpPr>
          <p:cNvPr id="1039" name="Rectangle 1038">
            <a:extLst>
              <a:ext uri="{FF2B5EF4-FFF2-40B4-BE49-F238E27FC236}">
                <a16:creationId xmlns:a16="http://schemas.microsoft.com/office/drawing/2014/main" id="{4FAE0ED2-5226-4D78-9AE2-96E67197E15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7560945" y="4572000"/>
            <a:ext cx="4636008" cy="9144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030" name="Picture 6" descr="Job Search | Indeed">
            <a:extLst>
              <a:ext uri="{FF2B5EF4-FFF2-40B4-BE49-F238E27FC236}">
                <a16:creationId xmlns:a16="http://schemas.microsoft.com/office/drawing/2014/main" id="{754A87D6-C176-2DFC-4B5F-9A70E4D6E82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8313651" y="4936657"/>
            <a:ext cx="3120353" cy="163818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09636468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1CA04B-920D-E27F-675D-CBC76E1ED4C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continued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337E481-0B64-123C-3545-F0E8DD0A485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/>
              <a:t>As a result of this, we can utilize ML models and even AI to help potential job seekers identify and report fraudulent postings.</a:t>
            </a:r>
          </a:p>
          <a:p>
            <a:r>
              <a:rPr lang="en-US" dirty="0"/>
              <a:t>The goal of this project is to leverage ML models to identify fraudulent postings utilizing the structured and textual data given to us in job postings.</a:t>
            </a:r>
          </a:p>
          <a:p>
            <a:pPr lvl="1"/>
            <a:r>
              <a:rPr lang="en-US" dirty="0"/>
              <a:t>We want to attempt to handle our imbalanced dataset by using oversampling techniques.</a:t>
            </a:r>
          </a:p>
        </p:txBody>
      </p:sp>
    </p:spTree>
    <p:extLst>
      <p:ext uri="{BB962C8B-B14F-4D97-AF65-F5344CB8AC3E}">
        <p14:creationId xmlns:p14="http://schemas.microsoft.com/office/powerpoint/2010/main" val="219624022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211977-B0B0-0DDD-57E5-EEED2581AB1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Models Used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834D38-5BBC-D445-2652-C9373E4D19D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10000"/>
          </a:bodyPr>
          <a:lstStyle/>
          <a:p>
            <a:r>
              <a:rPr lang="en-US" dirty="0"/>
              <a:t>Classification Models used:</a:t>
            </a:r>
          </a:p>
          <a:p>
            <a:pPr lvl="1"/>
            <a:r>
              <a:rPr lang="en-US" dirty="0"/>
              <a:t>Logistic Regression (As a baseline)</a:t>
            </a:r>
          </a:p>
          <a:p>
            <a:pPr lvl="2"/>
            <a:r>
              <a:rPr lang="en-US" dirty="0"/>
              <a:t>Works well with binary classification(in this case fraudulent or not)</a:t>
            </a:r>
          </a:p>
          <a:p>
            <a:pPr lvl="1"/>
            <a:r>
              <a:rPr lang="en-US" dirty="0"/>
              <a:t>Decision Tree</a:t>
            </a:r>
          </a:p>
          <a:p>
            <a:pPr lvl="1"/>
            <a:r>
              <a:rPr lang="en-US" dirty="0"/>
              <a:t>Random Forest</a:t>
            </a:r>
          </a:p>
          <a:p>
            <a:pPr lvl="1"/>
            <a:r>
              <a:rPr lang="en-US" dirty="0"/>
              <a:t>Naïve Bayes</a:t>
            </a:r>
          </a:p>
          <a:p>
            <a:pPr lvl="2"/>
            <a:r>
              <a:rPr lang="en-US" dirty="0"/>
              <a:t>Should be good for textual data</a:t>
            </a:r>
          </a:p>
          <a:p>
            <a:pPr lvl="1"/>
            <a:r>
              <a:rPr lang="en-US" dirty="0"/>
              <a:t>Gradient Boosting	</a:t>
            </a:r>
          </a:p>
          <a:p>
            <a:pPr lvl="2"/>
            <a:r>
              <a:rPr lang="en-US" dirty="0"/>
              <a:t>Should perform the best</a:t>
            </a:r>
          </a:p>
        </p:txBody>
      </p:sp>
    </p:spTree>
    <p:extLst>
      <p:ext uri="{BB962C8B-B14F-4D97-AF65-F5344CB8AC3E}">
        <p14:creationId xmlns:p14="http://schemas.microsoft.com/office/powerpoint/2010/main" val="191655506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44B92FB-9E23-9D42-B6F5-E0687D9799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Processing the data 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138E595-735D-0356-AB95-7094AA1A72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 fontScale="92500" lnSpcReduction="20000"/>
          </a:bodyPr>
          <a:lstStyle/>
          <a:p>
            <a:r>
              <a:rPr lang="en-US" sz="1800" dirty="0"/>
              <a:t>Had to fill in missing data: (</a:t>
            </a:r>
            <a:r>
              <a:rPr lang="en-US" sz="1800" dirty="0" err="1"/>
              <a:t>isNull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Some categorical features such as employment type, required experience </a:t>
            </a:r>
            <a:r>
              <a:rPr lang="en-US" sz="1600" dirty="0" err="1"/>
              <a:t>etc</a:t>
            </a:r>
            <a:r>
              <a:rPr lang="en-US" sz="1600" dirty="0"/>
              <a:t> were null </a:t>
            </a:r>
          </a:p>
          <a:p>
            <a:r>
              <a:rPr lang="en-US" sz="1800" dirty="0"/>
              <a:t>Encode categorical data into numerical labels (</a:t>
            </a:r>
            <a:r>
              <a:rPr lang="en-US" sz="1800" dirty="0" err="1"/>
              <a:t>stringindexer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So the ML models can work with them </a:t>
            </a:r>
          </a:p>
          <a:p>
            <a:r>
              <a:rPr lang="en-US" sz="1800" dirty="0"/>
              <a:t>Handle some categories with high cardinal features (</a:t>
            </a:r>
            <a:r>
              <a:rPr lang="en-US" sz="1800" dirty="0" err="1"/>
              <a:t>stringindexer</a:t>
            </a:r>
            <a:r>
              <a:rPr lang="en-US" sz="1800" dirty="0"/>
              <a:t>)</a:t>
            </a:r>
          </a:p>
          <a:p>
            <a:pPr lvl="1"/>
            <a:r>
              <a:rPr lang="en-US" sz="1600" dirty="0"/>
              <a:t>Industry and function labels had many unique values </a:t>
            </a:r>
          </a:p>
          <a:p>
            <a:r>
              <a:rPr lang="en-US" sz="2000" dirty="0"/>
              <a:t>Class imbalance issue</a:t>
            </a:r>
          </a:p>
          <a:p>
            <a:pPr lvl="1"/>
            <a:r>
              <a:rPr lang="en-US" sz="1600" dirty="0"/>
              <a:t>Had to oversample fraudulent jobs as there were only around 800 vs 17000 real jobs</a:t>
            </a:r>
          </a:p>
          <a:p>
            <a:r>
              <a:rPr lang="en-US" sz="2000" dirty="0"/>
              <a:t>Test Train split</a:t>
            </a:r>
          </a:p>
          <a:p>
            <a:pPr lvl="1"/>
            <a:r>
              <a:rPr lang="en-US" sz="1600" dirty="0"/>
              <a:t>80% of the data was utilized for training and the other 20% for testing</a:t>
            </a:r>
          </a:p>
        </p:txBody>
      </p:sp>
    </p:spTree>
    <p:extLst>
      <p:ext uri="{BB962C8B-B14F-4D97-AF65-F5344CB8AC3E}">
        <p14:creationId xmlns:p14="http://schemas.microsoft.com/office/powerpoint/2010/main" val="202702874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>
          <a:blip r:embed="rId2">
            <a:duotone>
              <a:schemeClr val="bg2">
                <a:shade val="48000"/>
                <a:hueMod val="106000"/>
                <a:satMod val="140000"/>
                <a:lumMod val="42000"/>
              </a:schemeClr>
              <a:schemeClr val="bg2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D66FA52-99D5-3157-9FA5-A6F8BFC3137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141413" y="618518"/>
            <a:ext cx="9905998" cy="1478570"/>
          </a:xfrm>
        </p:spPr>
        <p:txBody>
          <a:bodyPr>
            <a:normAutofit/>
          </a:bodyPr>
          <a:lstStyle/>
          <a:p>
            <a:pPr algn="ctr"/>
            <a:r>
              <a:rPr lang="en-US" dirty="0"/>
              <a:t>Results</a:t>
            </a:r>
            <a:endParaRPr lang="en-US"/>
          </a:p>
        </p:txBody>
      </p:sp>
      <p:sp>
        <p:nvSpPr>
          <p:cNvPr id="11" name="Content Placeholder 10">
            <a:extLst>
              <a:ext uri="{FF2B5EF4-FFF2-40B4-BE49-F238E27FC236}">
                <a16:creationId xmlns:a16="http://schemas.microsoft.com/office/drawing/2014/main" id="{73211399-BDA7-E70D-D1BC-B5BEBE79582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4844521" cy="3541714"/>
          </a:xfrm>
        </p:spPr>
        <p:txBody>
          <a:bodyPr anchor="ctr">
            <a:normAutofit fontScale="62500" lnSpcReduction="20000"/>
          </a:bodyPr>
          <a:lstStyle/>
          <a:p>
            <a:r>
              <a:rPr lang="en-US" dirty="0"/>
              <a:t>Some of the key observations here is that with the unbalanced dataset our models perform quite well</a:t>
            </a:r>
          </a:p>
          <a:p>
            <a:pPr lvl="1"/>
            <a:r>
              <a:rPr lang="en-US" dirty="0"/>
              <a:t>Gradient Boosting performed the best with an AUC score of 0.9039, F1 of .9519 and a 95% accuracy.</a:t>
            </a:r>
          </a:p>
          <a:p>
            <a:r>
              <a:rPr lang="en-US" dirty="0"/>
              <a:t>Logistic regression also performed well but would struggle to separate fraud vs non fraud due to its AUC score being lower.</a:t>
            </a:r>
          </a:p>
          <a:p>
            <a:r>
              <a:rPr lang="en-US" dirty="0"/>
              <a:t>The Naïve Bayes Model had the worst performance, the low AUC represents that even flipping a coin our odds would be similar. </a:t>
            </a:r>
          </a:p>
          <a:p>
            <a:r>
              <a:rPr lang="en-US" dirty="0"/>
              <a:t>Seeing this, we can surmise that the models have enough features to predict fraudulent jobs on, even though the dataset is imbalanced to some degree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D7C10CAE-86A5-97F4-616C-66E6DF992611}"/>
              </a:ext>
            </a:extLst>
          </p:cNvPr>
          <p:cNvPicPr>
            <a:picLocks noChangeAspect="1"/>
          </p:cNvPicPr>
          <p:nvPr/>
        </p:nvPicPr>
        <p:blipFill>
          <a:blip r:embed="rId3"/>
          <a:srcRect t="5951" r="6" b="6"/>
          <a:stretch/>
        </p:blipFill>
        <p:spPr>
          <a:xfrm>
            <a:off x="9382761" y="2496398"/>
            <a:ext cx="2245675" cy="3047892"/>
          </a:xfrm>
          <a:custGeom>
            <a:avLst/>
            <a:gdLst/>
            <a:ahLst/>
            <a:cxnLst/>
            <a:rect l="l" t="t" r="r" b="b"/>
            <a:pathLst>
              <a:path w="2245675" h="3047892">
                <a:moveTo>
                  <a:pt x="148128" y="0"/>
                </a:moveTo>
                <a:lnTo>
                  <a:pt x="2245675" y="0"/>
                </a:lnTo>
                <a:lnTo>
                  <a:pt x="2245675" y="3047892"/>
                </a:lnTo>
                <a:lnTo>
                  <a:pt x="0" y="3047892"/>
                </a:lnTo>
                <a:lnTo>
                  <a:pt x="0" y="148128"/>
                </a:lnTo>
                <a:cubicBezTo>
                  <a:pt x="0" y="66319"/>
                  <a:pt x="66319" y="0"/>
                  <a:pt x="148128" y="0"/>
                </a:cubicBezTo>
                <a:close/>
              </a:path>
            </a:pathLst>
          </a:custGeom>
          <a:ln w="19050" cap="sq">
            <a:solidFill>
              <a:schemeClr val="tx2">
                <a:lumMod val="60000"/>
                <a:lumOff val="40000"/>
                <a:alpha val="60000"/>
              </a:schemeClr>
            </a:solidFill>
            <a:miter lim="800000"/>
          </a:ln>
          <a:effectLst>
            <a:outerShdw blurRad="88900" dist="38100" dir="5400000" algn="t" rotWithShape="0">
              <a:prstClr val="black">
                <a:alpha val="40000"/>
              </a:prstClr>
            </a:outerShdw>
          </a:effectLst>
        </p:spPr>
      </p:pic>
      <p:pic>
        <p:nvPicPr>
          <p:cNvPr id="9" name="Picture 8">
            <a:extLst>
              <a:ext uri="{FF2B5EF4-FFF2-40B4-BE49-F238E27FC236}">
                <a16:creationId xmlns:a16="http://schemas.microsoft.com/office/drawing/2014/main" id="{4C67F39F-3805-DD1C-DB2F-98DE5A511DA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31759" y="2097088"/>
            <a:ext cx="3114675" cy="34671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468132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086955-FF68-E6C4-6E0A-423F1220BD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Results Cont. 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79A9999-0CA0-27F4-B02F-6E9804B992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141412" y="2249487"/>
            <a:ext cx="5092706" cy="3541714"/>
          </a:xfrm>
        </p:spPr>
        <p:txBody>
          <a:bodyPr>
            <a:normAutofit/>
          </a:bodyPr>
          <a:lstStyle/>
          <a:p>
            <a:r>
              <a:rPr lang="en-US" sz="1600" dirty="0"/>
              <a:t>Gradient Boosting still outperforms other models, achieving the highest AUC and F1 scores.</a:t>
            </a:r>
          </a:p>
          <a:p>
            <a:r>
              <a:rPr lang="en-US" sz="1600" dirty="0"/>
              <a:t>Our Random forest and Decision Tree scores improved over the unbalanced dataset, showing that oversampling did help boost scores.</a:t>
            </a:r>
          </a:p>
          <a:p>
            <a:r>
              <a:rPr lang="en-US" sz="1600" dirty="0"/>
              <a:t>However, our LR scores dropped quite a bit, concerning our f1, Recall, and Accuracy. </a:t>
            </a:r>
          </a:p>
          <a:p>
            <a:pPr lvl="1"/>
            <a:r>
              <a:rPr lang="en-US" sz="1200" dirty="0"/>
              <a:t>This shows that it somehow struggles more with balanced data.</a:t>
            </a:r>
          </a:p>
          <a:p>
            <a:r>
              <a:rPr lang="en-US" sz="1600" dirty="0"/>
              <a:t>Naïve Bayes still performs the worst out of the bunch.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46F148A-591A-5F42-CA09-EAFBE33243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55571" y="1125322"/>
            <a:ext cx="2433638" cy="2612254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9DDA7BCE-C116-0102-F3E0-8CCDF61212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110662" y="1125322"/>
            <a:ext cx="2350209" cy="44243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13256818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Circuit">
  <a:themeElements>
    <a:clrScheme name="Circuit">
      <a:dk1>
        <a:sysClr val="windowText" lastClr="000000"/>
      </a:dk1>
      <a:lt1>
        <a:sysClr val="window" lastClr="FFFFFF"/>
      </a:lt1>
      <a:dk2>
        <a:srgbClr val="252C36"/>
      </a:dk2>
      <a:lt2>
        <a:srgbClr val="7C96A3"/>
      </a:lt2>
      <a:accent1>
        <a:srgbClr val="4FD093"/>
      </a:accent1>
      <a:accent2>
        <a:srgbClr val="54BCDF"/>
      </a:accent2>
      <a:accent3>
        <a:srgbClr val="A262D0"/>
      </a:accent3>
      <a:accent4>
        <a:srgbClr val="D7537B"/>
      </a:accent4>
      <a:accent5>
        <a:srgbClr val="E78045"/>
      </a:accent5>
      <a:accent6>
        <a:srgbClr val="84C350"/>
      </a:accent6>
      <a:hlink>
        <a:srgbClr val="22FFFF"/>
      </a:hlink>
      <a:folHlink>
        <a:srgbClr val="9BF3FD"/>
      </a:folHlink>
    </a:clrScheme>
    <a:fontScheme name="Circuit">
      <a:maj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Tw Cen MT" panose="020B0602020104020603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Circuit">
      <a:fillStyleLst>
        <a:solidFill>
          <a:schemeClr val="phClr"/>
        </a:solidFill>
        <a:gradFill rotWithShape="1">
          <a:gsLst>
            <a:gs pos="0">
              <a:schemeClr val="phClr">
                <a:tint val="58000"/>
                <a:satMod val="108000"/>
                <a:lumMod val="110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040000" scaled="0"/>
        </a:gradFill>
        <a:gradFill rotWithShape="1">
          <a:gsLst>
            <a:gs pos="0">
              <a:schemeClr val="phClr">
                <a:tint val="94000"/>
                <a:satMod val="105000"/>
                <a:lumMod val="102000"/>
              </a:schemeClr>
            </a:gs>
            <a:gs pos="100000">
              <a:schemeClr val="phClr">
                <a:shade val="74000"/>
                <a:satMod val="128000"/>
                <a:lumMod val="100000"/>
              </a:schemeClr>
            </a:gs>
          </a:gsLst>
          <a:lin ang="5400000" scaled="0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  <a:ln w="22225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8000"/>
                <a:hueMod val="94000"/>
                <a:satMod val="148000"/>
                <a:lumMod val="140000"/>
              </a:schemeClr>
            </a:gs>
            <a:gs pos="100000">
              <a:schemeClr val="phClr">
                <a:shade val="92000"/>
                <a:hueMod val="104000"/>
                <a:satMod val="140000"/>
                <a:lumMod val="48000"/>
              </a:schemeClr>
            </a:gs>
          </a:gsLst>
          <a:lin ang="5040000" scaled="0"/>
        </a:gradFill>
        <a:blipFill>
          <a:blip xmlns:r="http://schemas.openxmlformats.org/officeDocument/2006/relationships" r:embed="rId1">
            <a:duotone>
              <a:schemeClr val="phClr">
                <a:shade val="48000"/>
                <a:hueMod val="106000"/>
                <a:satMod val="140000"/>
                <a:lumMod val="42000"/>
              </a:schemeClr>
              <a:schemeClr val="phClr">
                <a:tint val="98000"/>
                <a:hueMod val="92000"/>
                <a:satMod val="220000"/>
                <a:lumMod val="90000"/>
              </a:schemeClr>
            </a:duotone>
          </a:blip>
          <a:stretch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ircuit" id="{0AC2F7E7-15F5-431C-B2A2-456FE929F56C}" vid="{142578CA-DEC9-49C3-80AF-C113973CC9A9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TM04033919[[fn=Circuit]]</Template>
  <TotalTime>874</TotalTime>
  <Words>1188</Words>
  <Application>Microsoft Office PowerPoint</Application>
  <PresentationFormat>Widescreen</PresentationFormat>
  <Paragraphs>95</Paragraphs>
  <Slides>17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17</vt:i4>
      </vt:variant>
    </vt:vector>
  </HeadingPairs>
  <TitlesOfParts>
    <vt:vector size="21" baseType="lpstr">
      <vt:lpstr>Arial</vt:lpstr>
      <vt:lpstr>Google Sans</vt:lpstr>
      <vt:lpstr>Tw Cen MT</vt:lpstr>
      <vt:lpstr>Circuit</vt:lpstr>
      <vt:lpstr>CS777 Final Project </vt:lpstr>
      <vt:lpstr>Dataset</vt:lpstr>
      <vt:lpstr>Exploring the Data</vt:lpstr>
      <vt:lpstr>Task and why this is relevant </vt:lpstr>
      <vt:lpstr>Task continued</vt:lpstr>
      <vt:lpstr>Models Used </vt:lpstr>
      <vt:lpstr>Processing the data </vt:lpstr>
      <vt:lpstr>Results</vt:lpstr>
      <vt:lpstr>Results Cont. </vt:lpstr>
      <vt:lpstr>Results with TF-IDF(Term frequency-inverse document frequency)</vt:lpstr>
      <vt:lpstr>TF-IDF considerations </vt:lpstr>
      <vt:lpstr>Results with TF-IDF Cont. </vt:lpstr>
      <vt:lpstr>Future implementation</vt:lpstr>
      <vt:lpstr>Errors and Issues </vt:lpstr>
      <vt:lpstr>Final Thoughts</vt:lpstr>
      <vt:lpstr>Thank You </vt:lpstr>
      <vt:lpstr>Works cited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Christopher Liu</dc:creator>
  <cp:lastModifiedBy>Christopher Liu</cp:lastModifiedBy>
  <cp:revision>4</cp:revision>
  <dcterms:created xsi:type="dcterms:W3CDTF">2025-02-20T20:20:18Z</dcterms:created>
  <dcterms:modified xsi:type="dcterms:W3CDTF">2025-02-25T02:20:08Z</dcterms:modified>
</cp:coreProperties>
</file>