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notesMasterIdLst>
    <p:notesMasterId r:id="rId11"/>
  </p:notesMasterIdLst>
  <p:sldIdLst>
    <p:sldId id="261" r:id="rId2"/>
    <p:sldId id="256" r:id="rId3"/>
    <p:sldId id="258" r:id="rId4"/>
    <p:sldId id="257" r:id="rId5"/>
    <p:sldId id="262" r:id="rId6"/>
    <p:sldId id="259" r:id="rId7"/>
    <p:sldId id="263" r:id="rId8"/>
    <p:sldId id="264" r:id="rId9"/>
    <p:sldId id="260" r:id="rId10"/>
  </p:sldIdLst>
  <p:sldSz cx="12192000" cy="6858000"/>
  <p:notesSz cx="6858000" cy="9144000"/>
  <p:embeddedFontLst>
    <p:embeddedFont>
      <p:font typeface="Gill Sans MT" panose="020B0502020104020203" pitchFamily="34" charset="0"/>
      <p:regular r:id="rId12"/>
      <p:bold r:id="rId13"/>
      <p:italic r:id="rId14"/>
      <p:boldItalic r:id="rId15"/>
    </p:embeddedFont>
    <p:embeddedFont>
      <p:font typeface="Wingdings 2" panose="05020102010507070707" pitchFamily="18" charset="2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7F7F7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20" autoAdjust="0"/>
  </p:normalViewPr>
  <p:slideViewPr>
    <p:cSldViewPr snapToGrid="0">
      <p:cViewPr>
        <p:scale>
          <a:sx n="75" d="100"/>
          <a:sy n="75" d="100"/>
        </p:scale>
        <p:origin x="18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3298-0C46-4ACD-A2A2-065B7F517B8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DDC05-D2FB-4ADF-B9A0-523D462902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4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DC05-D2FB-4ADF-B9A0-523D462902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90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DC05-D2FB-4ADF-B9A0-523D462902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1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DC05-D2FB-4ADF-B9A0-523D462902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47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DC05-D2FB-4ADF-B9A0-523D462902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94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DC05-D2FB-4ADF-B9A0-523D462902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9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6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3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7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5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8D0363-928F-41BA-8E60-3BF4252DD524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94B10A-AD0B-4A5C-AD6A-672DDBE38A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91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886" y="410547"/>
            <a:ext cx="11402008" cy="158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4" y="1020432"/>
            <a:ext cx="10993549" cy="1475013"/>
          </a:xfrm>
        </p:spPr>
        <p:txBody>
          <a:bodyPr>
            <a:noAutofit/>
          </a:bodyPr>
          <a:lstStyle/>
          <a:p>
            <a:r>
              <a:rPr lang="en-GB" sz="4400" dirty="0" smtClean="0"/>
              <a:t>Robot Programming</a:t>
            </a:r>
            <a:br>
              <a:rPr lang="en-GB" sz="4400" dirty="0" smtClean="0"/>
            </a:br>
            <a:r>
              <a:rPr lang="en-GB" sz="5400" dirty="0" smtClean="0"/>
              <a:t>Exercise 3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 smtClean="0">
              <a:effectLst>
                <a:glow rad="279400">
                  <a:schemeClr val="bg1">
                    <a:alpha val="75000"/>
                  </a:schemeClr>
                </a:glow>
              </a:effectLst>
            </a:endParaRPr>
          </a:p>
          <a:p>
            <a:pPr algn="ctr"/>
            <a:r>
              <a:rPr lang="en-GB" dirty="0" smtClean="0">
                <a:effectLst>
                  <a:glow rad="279400">
                    <a:schemeClr val="bg1">
                      <a:alpha val="75000"/>
                    </a:schemeClr>
                  </a:glow>
                </a:effectLst>
              </a:rPr>
              <a:t>Joseph Groocock			|			Matthias Casula			|			Chris Lane	</a:t>
            </a:r>
          </a:p>
        </p:txBody>
      </p:sp>
      <p:pic>
        <p:nvPicPr>
          <p:cNvPr id="3074" name="Picture 2" descr="http://vignette2.wikia.nocookie.net/robotics/images/8/88/Alpharex2.0.jpg/revision/latest?cb=2014033000200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6365848" y="2370741"/>
            <a:ext cx="3864001" cy="40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019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came up with ideas for all parts of the exercise:</a:t>
            </a:r>
          </a:p>
          <a:p>
            <a:pPr lvl="1"/>
            <a:r>
              <a:rPr lang="en-GB" dirty="0" smtClean="0"/>
              <a:t>Comprehensive &amp; Inclusive solutions</a:t>
            </a:r>
          </a:p>
          <a:p>
            <a:pPr lvl="1"/>
            <a:r>
              <a:rPr lang="en-GB" dirty="0" smtClean="0"/>
              <a:t>Outlines of potential issues we may</a:t>
            </a:r>
            <a:br>
              <a:rPr lang="en-GB" dirty="0" smtClean="0"/>
            </a:br>
            <a:r>
              <a:rPr lang="en-GB" dirty="0" smtClean="0"/>
              <a:t>encounter with code or the robot</a:t>
            </a:r>
          </a:p>
          <a:p>
            <a:pPr lvl="1"/>
            <a:r>
              <a:rPr lang="en-GB" dirty="0" smtClean="0"/>
              <a:t>Fixes or ways to avoid issues</a:t>
            </a:r>
          </a:p>
          <a:p>
            <a:pPr lvl="1"/>
            <a:endParaRPr lang="en-GB" dirty="0"/>
          </a:p>
        </p:txBody>
      </p:sp>
      <p:pic>
        <p:nvPicPr>
          <p:cNvPr id="1026" name="Picture 2" descr="http://www.exceltoxl.com/media/blogs/x/2014/March/List%20Files%20gif.gif?mtime=13940207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07" y="3524658"/>
            <a:ext cx="38862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[</a:t>
            </a:r>
            <a:r>
              <a:rPr lang="en-GB" b="1" dirty="0" smtClean="0"/>
              <a:t>Part 1</a:t>
            </a:r>
            <a:r>
              <a:rPr lang="en-GB" sz="4000" dirty="0" smtClean="0"/>
              <a:t>]</a:t>
            </a:r>
            <a:r>
              <a:rPr lang="en-GB" b="1" dirty="0" smtClean="0"/>
              <a:t>  </a:t>
            </a:r>
            <a:r>
              <a:rPr lang="en-GB" dirty="0" smtClean="0"/>
              <a:t>Task A: Proportional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37" y="2180496"/>
            <a:ext cx="6808655" cy="367830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ideas:</a:t>
            </a:r>
          </a:p>
          <a:p>
            <a:pPr lvl="1"/>
            <a:r>
              <a:rPr lang="en-GB" sz="2400" dirty="0" smtClean="0"/>
              <a:t>Use of an Ultrasonic Distance Sensor</a:t>
            </a:r>
          </a:p>
          <a:p>
            <a:pPr lvl="2"/>
            <a:r>
              <a:rPr lang="en-GB" sz="2000" dirty="0" smtClean="0"/>
              <a:t>The accuracy isn’t paramount. </a:t>
            </a:r>
          </a:p>
          <a:p>
            <a:pPr lvl="2"/>
            <a:r>
              <a:rPr lang="en-GB" sz="2000" dirty="0" smtClean="0"/>
              <a:t>Inconsistencies can be accounted for in code.</a:t>
            </a:r>
            <a:endParaRPr lang="en-GB" sz="1800" dirty="0" smtClean="0"/>
          </a:p>
          <a:p>
            <a:pPr lvl="1">
              <a:spcBef>
                <a:spcPts val="4200"/>
              </a:spcBef>
            </a:pPr>
            <a:r>
              <a:rPr lang="en-GB" sz="2400" dirty="0" smtClean="0"/>
              <a:t>This was our initial pseudo-code generated by our initial impressions of the exercise:</a:t>
            </a:r>
            <a:endParaRPr lang="en-GB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0519" y="2261815"/>
            <a:ext cx="4124131" cy="3832909"/>
          </a:xfrm>
          <a:prstGeom prst="rect">
            <a:avLst/>
          </a:prstGeom>
          <a:solidFill>
            <a:srgbClr val="F7F7F7"/>
          </a:solidFill>
          <a:ln w="38100">
            <a:solidFill>
              <a:srgbClr val="E0E0E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252000" rIns="360000" bIns="25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MV = 1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(PV &gt; SP)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 from sensor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//Likely PV – SP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 = SP – PV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MV = MV + (0.1 * error)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pilot.setSpeed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(MV)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pilot.stop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1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[</a:t>
            </a:r>
            <a:r>
              <a:rPr lang="en-GB" b="1" dirty="0" smtClean="0"/>
              <a:t>Part 1</a:t>
            </a:r>
            <a:r>
              <a:rPr lang="en-GB" sz="4000" dirty="0" smtClean="0"/>
              <a:t>]</a:t>
            </a:r>
            <a:r>
              <a:rPr lang="en-GB" b="1" dirty="0" smtClean="0"/>
              <a:t>  </a:t>
            </a:r>
            <a:r>
              <a:rPr lang="en-GB" dirty="0" smtClean="0"/>
              <a:t>Task A: Proportional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38" y="2180496"/>
            <a:ext cx="6444760" cy="3678303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Process Variable </a:t>
            </a:r>
            <a:r>
              <a:rPr lang="en-GB" sz="3200" dirty="0" smtClean="0"/>
              <a:t>[</a:t>
            </a:r>
            <a:r>
              <a:rPr lang="en-GB" sz="2400" b="1" dirty="0" smtClean="0"/>
              <a:t>PV</a:t>
            </a:r>
            <a:r>
              <a:rPr lang="en-GB" sz="3200" dirty="0" smtClean="0"/>
              <a:t>]</a:t>
            </a:r>
            <a:r>
              <a:rPr lang="en-GB" sz="2400" dirty="0" smtClean="0"/>
              <a:t> is the raw sensor value; the distance from the object.</a:t>
            </a:r>
          </a:p>
          <a:p>
            <a:r>
              <a:rPr lang="en-GB" sz="2400" b="1" dirty="0" smtClean="0"/>
              <a:t>Set point [SP]</a:t>
            </a:r>
            <a:r>
              <a:rPr lang="en-GB" sz="2400" dirty="0"/>
              <a:t> </a:t>
            </a:r>
            <a:r>
              <a:rPr lang="en-GB" sz="2400" dirty="0" smtClean="0"/>
              <a:t>is the target distance for the robot to be from the object.</a:t>
            </a:r>
            <a:endParaRPr lang="en-GB" sz="2400" b="1" dirty="0" smtClean="0"/>
          </a:p>
          <a:p>
            <a:r>
              <a:rPr lang="en-GB" sz="2400" b="1" dirty="0" smtClean="0"/>
              <a:t>Manipulated Variable </a:t>
            </a:r>
            <a:r>
              <a:rPr lang="en-GB" sz="3200" dirty="0" smtClean="0"/>
              <a:t>[</a:t>
            </a:r>
            <a:r>
              <a:rPr lang="en-GB" sz="2400" b="1" dirty="0" smtClean="0"/>
              <a:t>MV</a:t>
            </a:r>
            <a:r>
              <a:rPr lang="en-GB" sz="3200" dirty="0" smtClean="0"/>
              <a:t>]</a:t>
            </a:r>
            <a:r>
              <a:rPr lang="en-GB" sz="2400" dirty="0" smtClean="0"/>
              <a:t> is the speed set to the robot which is proportionally changed depending on the distance to the object.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0519" y="2261815"/>
            <a:ext cx="4124131" cy="3832909"/>
          </a:xfrm>
          <a:prstGeom prst="rect">
            <a:avLst/>
          </a:prstGeom>
          <a:solidFill>
            <a:srgbClr val="F7F7F7"/>
          </a:solidFill>
          <a:ln w="38100">
            <a:solidFill>
              <a:srgbClr val="E0E0E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252000" rIns="360000" bIns="25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MV = 1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(PV &gt; SP)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 from sensor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//Likely PV – SP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 = SP – PV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MV = MV + (0.1 * error)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pilot.setSpeed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(MV)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pilot.stop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2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[</a:t>
            </a:r>
            <a:r>
              <a:rPr lang="en-GB" b="1" dirty="0" smtClean="0"/>
              <a:t>Part 1</a:t>
            </a:r>
            <a:r>
              <a:rPr lang="en-GB" sz="4000" dirty="0" smtClean="0"/>
              <a:t>]</a:t>
            </a:r>
            <a:r>
              <a:rPr lang="en-GB" b="1" dirty="0" smtClean="0"/>
              <a:t>  </a:t>
            </a:r>
            <a:r>
              <a:rPr lang="en-GB" dirty="0" smtClean="0"/>
              <a:t>Task A: Proportional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ADD PROBLEMS WITH EX3P1A HERE</a:t>
            </a:r>
          </a:p>
        </p:txBody>
      </p:sp>
    </p:spTree>
    <p:extLst>
      <p:ext uri="{BB962C8B-B14F-4D97-AF65-F5344CB8AC3E}">
        <p14:creationId xmlns:p14="http://schemas.microsoft.com/office/powerpoint/2010/main" val="33738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[</a:t>
            </a:r>
            <a:r>
              <a:rPr lang="en-GB" b="1" dirty="0" smtClean="0"/>
              <a:t>Part 1</a:t>
            </a:r>
            <a:r>
              <a:rPr lang="en-GB" sz="4000" dirty="0" smtClean="0"/>
              <a:t>]</a:t>
            </a:r>
            <a:r>
              <a:rPr lang="en-GB" b="1" dirty="0" smtClean="0"/>
              <a:t>  </a:t>
            </a:r>
            <a:r>
              <a:rPr lang="en-GB" dirty="0" smtClean="0"/>
              <a:t>Task B: Line Following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2100596"/>
            <a:ext cx="11029615" cy="43801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/>
              <a:t>We had several possible solution ideas, not limited to the following:</a:t>
            </a:r>
          </a:p>
          <a:p>
            <a:pPr lvl="1">
              <a:spcAft>
                <a:spcPts val="0"/>
              </a:spcAft>
            </a:pPr>
            <a:r>
              <a:rPr lang="en-GB" sz="2400" dirty="0"/>
              <a:t>Using a Light Sensor both on the front and back</a:t>
            </a:r>
          </a:p>
          <a:p>
            <a:pPr lvl="2"/>
            <a:r>
              <a:rPr lang="en-GB" sz="2000" dirty="0"/>
              <a:t>This idea was quickly abolished due to realising we cannot tell </a:t>
            </a:r>
            <a:r>
              <a:rPr lang="en-GB" sz="2000" dirty="0" smtClean="0"/>
              <a:t>which</a:t>
            </a:r>
            <a:br>
              <a:rPr lang="en-GB" sz="2000" dirty="0" smtClean="0"/>
            </a:br>
            <a:r>
              <a:rPr lang="en-GB" sz="2000" dirty="0" smtClean="0"/>
              <a:t>side </a:t>
            </a:r>
            <a:r>
              <a:rPr lang="en-GB" sz="2000" dirty="0"/>
              <a:t>the line </a:t>
            </a:r>
            <a:r>
              <a:rPr lang="en-GB" sz="2000" dirty="0" smtClean="0"/>
              <a:t>has </a:t>
            </a:r>
            <a:r>
              <a:rPr lang="en-GB" sz="2000" dirty="0"/>
              <a:t>fallen off therefore making correction very </a:t>
            </a:r>
            <a:r>
              <a:rPr lang="en-GB" sz="2000" dirty="0" smtClean="0"/>
              <a:t>difficult.</a:t>
            </a:r>
          </a:p>
          <a:p>
            <a:pPr lvl="1">
              <a:spcAft>
                <a:spcPts val="0"/>
              </a:spcAft>
            </a:pPr>
            <a:r>
              <a:rPr lang="en-GB" sz="2400" dirty="0" smtClean="0"/>
              <a:t>Using a camera to detect the curve of the line in conjunction </a:t>
            </a:r>
            <a:br>
              <a:rPr lang="en-GB" sz="2400" dirty="0" smtClean="0"/>
            </a:br>
            <a:r>
              <a:rPr lang="en-GB" sz="2400" dirty="0" smtClean="0"/>
              <a:t>with two Light Sensors to detect junctions</a:t>
            </a:r>
          </a:p>
          <a:p>
            <a:pPr lvl="2"/>
            <a:r>
              <a:rPr lang="en-GB" sz="2000" dirty="0" smtClean="0"/>
              <a:t>This seemed like the most accurate and reliable solution but was pushed</a:t>
            </a:r>
            <a:br>
              <a:rPr lang="en-GB" sz="2000" dirty="0" smtClean="0"/>
            </a:br>
            <a:r>
              <a:rPr lang="en-GB" sz="2000" dirty="0" smtClean="0"/>
              <a:t>aside as it sounded too complicated to implement and maintain.</a:t>
            </a:r>
          </a:p>
          <a:p>
            <a:pPr lvl="1">
              <a:spcAft>
                <a:spcPts val="0"/>
              </a:spcAft>
            </a:pPr>
            <a:r>
              <a:rPr lang="en-GB" sz="2400" dirty="0" smtClean="0"/>
              <a:t>Using two Light Sensors a line-width apart</a:t>
            </a:r>
          </a:p>
          <a:p>
            <a:pPr lvl="2">
              <a:spcAft>
                <a:spcPts val="0"/>
              </a:spcAft>
            </a:pPr>
            <a:r>
              <a:rPr lang="en-GB" sz="2000" dirty="0" smtClean="0"/>
              <a:t>In the end we chose this as our plan of action as it seemed to strike</a:t>
            </a:r>
            <a:br>
              <a:rPr lang="en-GB" sz="2000" dirty="0" smtClean="0"/>
            </a:br>
            <a:r>
              <a:rPr lang="en-GB" sz="2000" dirty="0" smtClean="0"/>
              <a:t>a good balance between reliability and simplicity.</a:t>
            </a:r>
          </a:p>
          <a:p>
            <a:pPr lvl="2">
              <a:spcAft>
                <a:spcPts val="0"/>
              </a:spcAft>
            </a:pPr>
            <a:r>
              <a:rPr lang="en-GB" sz="2000" dirty="0" smtClean="0"/>
              <a:t>We learned very quickly that it was not the case and proved to be very troublesome.</a:t>
            </a:r>
          </a:p>
          <a:p>
            <a:pPr lvl="2"/>
            <a:r>
              <a:rPr lang="en-GB" sz="2000" dirty="0" smtClean="0"/>
              <a:t>In hindsight, using the camera line tracking would probably have been more reliable.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86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[</a:t>
            </a:r>
            <a:r>
              <a:rPr lang="en-GB" b="1" dirty="0" smtClean="0"/>
              <a:t>Part 1</a:t>
            </a:r>
            <a:r>
              <a:rPr lang="en-GB" sz="4000" dirty="0" smtClean="0"/>
              <a:t>]</a:t>
            </a:r>
            <a:r>
              <a:rPr lang="en-GB" b="1" dirty="0" smtClean="0"/>
              <a:t>  </a:t>
            </a:r>
            <a:r>
              <a:rPr lang="en-GB" dirty="0" smtClean="0"/>
              <a:t>Task B: Line Following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2100596"/>
            <a:ext cx="11029615" cy="4380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One major issue we had when designing the algorithm to navigate lines was working out how much to turn.</a:t>
            </a:r>
          </a:p>
          <a:p>
            <a:pPr>
              <a:spcAft>
                <a:spcPts val="0"/>
              </a:spcAft>
              <a:buFontTx/>
              <a:buChar char="-"/>
            </a:pPr>
            <a:r>
              <a:rPr lang="en-GB" sz="2800" dirty="0" smtClean="0"/>
              <a:t>On sharp turns the robot didn’t turn enough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800" dirty="0" smtClean="0"/>
              <a:t>On wide turns the robot would overshoot or yo-yo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Our solution to this was to significantly reduce the speed of the robot allowing it extra time to turn and respond and correct itself without significant oversteer or understeer.</a:t>
            </a:r>
          </a:p>
        </p:txBody>
      </p:sp>
    </p:spTree>
    <p:extLst>
      <p:ext uri="{BB962C8B-B14F-4D97-AF65-F5344CB8AC3E}">
        <p14:creationId xmlns:p14="http://schemas.microsoft.com/office/powerpoint/2010/main" val="217654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Repo Statistics for Exercise 3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770454" y="2091205"/>
            <a:ext cx="10640496" cy="4270862"/>
            <a:chOff x="770454" y="2091205"/>
            <a:chExt cx="10640496" cy="4270862"/>
          </a:xfrm>
        </p:grpSpPr>
        <p:grpSp>
          <p:nvGrpSpPr>
            <p:cNvPr id="8" name="Group 7"/>
            <p:cNvGrpSpPr/>
            <p:nvPr/>
          </p:nvGrpSpPr>
          <p:grpSpPr>
            <a:xfrm>
              <a:off x="2583024" y="2091205"/>
              <a:ext cx="7015356" cy="2479834"/>
              <a:chOff x="2075829" y="2277044"/>
              <a:chExt cx="7599136" cy="268619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75829" y="2657710"/>
                <a:ext cx="7599136" cy="16886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75829" y="2787112"/>
                <a:ext cx="7599136" cy="217612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75829" y="2277044"/>
                <a:ext cx="3511549" cy="387014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770454" y="4849005"/>
              <a:ext cx="10640496" cy="1513062"/>
              <a:chOff x="-11230284" y="1988995"/>
              <a:chExt cx="26819062" cy="381362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11230284" y="1988995"/>
                <a:ext cx="17834429" cy="381362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604145" y="1988995"/>
                <a:ext cx="8984633" cy="3813629"/>
              </a:xfrm>
              <a:prstGeom prst="rect">
                <a:avLst/>
              </a:prstGeom>
            </p:spPr>
          </p:pic>
        </p:grp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7EC194"/>
              </a:clrFrom>
              <a:clrTo>
                <a:srgbClr val="7EC19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1089" y="4843463"/>
            <a:ext cx="3524620" cy="15240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1562" y="4836109"/>
            <a:ext cx="3543673" cy="15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2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449</TotalTime>
  <Words>292</Words>
  <Application>Microsoft Office PowerPoint</Application>
  <PresentationFormat>Widescreen</PresentationFormat>
  <Paragraphs>52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Gill Sans MT</vt:lpstr>
      <vt:lpstr>Arial</vt:lpstr>
      <vt:lpstr>Wingdings 2</vt:lpstr>
      <vt:lpstr>Consolas</vt:lpstr>
      <vt:lpstr>Calibri</vt:lpstr>
      <vt:lpstr>Dividend</vt:lpstr>
      <vt:lpstr>PowerPoint Presentation</vt:lpstr>
      <vt:lpstr>Robot Programming Exercise 3</vt:lpstr>
      <vt:lpstr>Our Approach</vt:lpstr>
      <vt:lpstr>[Part 1]  Task A: Proportional Feedback</vt:lpstr>
      <vt:lpstr>[Part 1]  Task A: Proportional Feedback</vt:lpstr>
      <vt:lpstr>[Part 1]  Task A: Proportional Feedback</vt:lpstr>
      <vt:lpstr>[Part 1]  Task B: Line Following</vt:lpstr>
      <vt:lpstr>[Part 1]  Task B: Line Following</vt:lpstr>
      <vt:lpstr>GitHub Repo Statistics for Exercise 3</vt:lpstr>
    </vt:vector>
  </TitlesOfParts>
  <Company>frebib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Programming Exercise 3</dc:title>
  <dc:creator>Joseph Groocock</dc:creator>
  <cp:lastModifiedBy>Joseph Groocock</cp:lastModifiedBy>
  <cp:revision>21</cp:revision>
  <dcterms:created xsi:type="dcterms:W3CDTF">2015-02-25T12:06:56Z</dcterms:created>
  <dcterms:modified xsi:type="dcterms:W3CDTF">2015-02-26T02:49:00Z</dcterms:modified>
</cp:coreProperties>
</file>