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56" r:id="rId2"/>
    <p:sldId id="290" r:id="rId3"/>
    <p:sldId id="269" r:id="rId4"/>
    <p:sldId id="277" r:id="rId5"/>
    <p:sldId id="274" r:id="rId6"/>
    <p:sldId id="276" r:id="rId7"/>
    <p:sldId id="279" r:id="rId8"/>
    <p:sldId id="266" r:id="rId9"/>
    <p:sldId id="259" r:id="rId10"/>
    <p:sldId id="283" r:id="rId11"/>
    <p:sldId id="296" r:id="rId12"/>
    <p:sldId id="293" r:id="rId13"/>
    <p:sldId id="280" r:id="rId14"/>
    <p:sldId id="281" r:id="rId15"/>
    <p:sldId id="284" r:id="rId16"/>
    <p:sldId id="273" r:id="rId17"/>
    <p:sldId id="295" r:id="rId18"/>
    <p:sldId id="292" r:id="rId19"/>
    <p:sldId id="262" r:id="rId20"/>
    <p:sldId id="260" r:id="rId21"/>
    <p:sldId id="261" r:id="rId22"/>
    <p:sldId id="287" r:id="rId23"/>
    <p:sldId id="288" r:id="rId24"/>
    <p:sldId id="289" r:id="rId25"/>
    <p:sldId id="263" r:id="rId26"/>
    <p:sldId id="265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22" y="62"/>
      </p:cViewPr>
      <p:guideLst>
        <p:guide orient="horz" pos="2160"/>
        <p:guide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334E2-AA21-4B23-BAA5-582244DA23F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F3B165F5-86D4-4F03-BA71-63ACC4F3E7B3}">
      <dgm:prSet phldrT="[Texto]"/>
      <dgm:spPr>
        <a:solidFill>
          <a:srgbClr val="FFC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Entendimiento del problema</a:t>
          </a:r>
        </a:p>
      </dgm:t>
    </dgm:pt>
    <dgm:pt modelId="{B3FF9D32-BA44-4C66-9F2A-BA6DCDC51ADD}" type="parTrans" cxnId="{BDB279CC-681C-4E5B-B24C-653FB51AE1D8}">
      <dgm:prSet/>
      <dgm:spPr/>
      <dgm:t>
        <a:bodyPr/>
        <a:lstStyle/>
        <a:p>
          <a:endParaRPr lang="es-CL"/>
        </a:p>
      </dgm:t>
    </dgm:pt>
    <dgm:pt modelId="{AA7559CA-FA57-4518-8C81-B790CB91BB88}" type="sibTrans" cxnId="{BDB279CC-681C-4E5B-B24C-653FB51AE1D8}">
      <dgm:prSet/>
      <dgm:spPr/>
      <dgm:t>
        <a:bodyPr/>
        <a:lstStyle/>
        <a:p>
          <a:endParaRPr lang="es-CL"/>
        </a:p>
      </dgm:t>
    </dgm:pt>
    <dgm:pt modelId="{35CED163-0695-4325-9C18-299EC6717464}">
      <dgm:prSet phldrT="[Texto]"/>
      <dgm:spPr>
        <a:solidFill>
          <a:schemeClr val="accent1">
            <a:lumMod val="60000"/>
            <a:lumOff val="40000"/>
          </a:schemeClr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Extracción de datos</a:t>
          </a:r>
        </a:p>
      </dgm:t>
    </dgm:pt>
    <dgm:pt modelId="{5C58CB27-5719-4FD5-B0EC-39677214EE50}" type="parTrans" cxnId="{87333864-DE37-4587-867E-6CD835D0B456}">
      <dgm:prSet/>
      <dgm:spPr/>
      <dgm:t>
        <a:bodyPr/>
        <a:lstStyle/>
        <a:p>
          <a:endParaRPr lang="es-CL"/>
        </a:p>
      </dgm:t>
    </dgm:pt>
    <dgm:pt modelId="{AC880BE8-5A07-4AC1-8CF2-68F41035BF39}" type="sibTrans" cxnId="{87333864-DE37-4587-867E-6CD835D0B456}">
      <dgm:prSet/>
      <dgm:spPr/>
      <dgm:t>
        <a:bodyPr/>
        <a:lstStyle/>
        <a:p>
          <a:endParaRPr lang="es-CL"/>
        </a:p>
      </dgm:t>
    </dgm:pt>
    <dgm:pt modelId="{B84DC464-0C09-4EB9-85FD-51BD64C447F8}">
      <dgm:prSet phldrT="[Texto]"/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Limpieza y exploración de datos</a:t>
          </a:r>
        </a:p>
      </dgm:t>
    </dgm:pt>
    <dgm:pt modelId="{58916848-F4C7-4F27-A458-1BA130AC5688}" type="parTrans" cxnId="{D4147A6C-CA87-4040-9BCC-92433534752C}">
      <dgm:prSet/>
      <dgm:spPr/>
      <dgm:t>
        <a:bodyPr/>
        <a:lstStyle/>
        <a:p>
          <a:endParaRPr lang="es-CL"/>
        </a:p>
      </dgm:t>
    </dgm:pt>
    <dgm:pt modelId="{9C29331A-C642-4078-AFE9-B67F2749D193}" type="sibTrans" cxnId="{D4147A6C-CA87-4040-9BCC-92433534752C}">
      <dgm:prSet/>
      <dgm:spPr/>
      <dgm:t>
        <a:bodyPr/>
        <a:lstStyle/>
        <a:p>
          <a:endParaRPr lang="es-CL"/>
        </a:p>
      </dgm:t>
    </dgm:pt>
    <dgm:pt modelId="{1D024E2D-9628-4F4E-9E7A-418C45D5CB77}">
      <dgm:prSet/>
      <dgm:spPr>
        <a:solidFill>
          <a:srgbClr val="7030A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Modelado</a:t>
          </a:r>
        </a:p>
      </dgm:t>
    </dgm:pt>
    <dgm:pt modelId="{B50FD71A-7B5A-456B-A6AC-5AFDB408DCCD}" type="parTrans" cxnId="{A21D4AE3-D4F0-44D4-8743-24A25C2FFDE5}">
      <dgm:prSet/>
      <dgm:spPr/>
      <dgm:t>
        <a:bodyPr/>
        <a:lstStyle/>
        <a:p>
          <a:endParaRPr lang="es-CL"/>
        </a:p>
      </dgm:t>
    </dgm:pt>
    <dgm:pt modelId="{65C2F1EE-AE12-4D17-9F39-C5621274356F}" type="sibTrans" cxnId="{A21D4AE3-D4F0-44D4-8743-24A25C2FFDE5}">
      <dgm:prSet/>
      <dgm:spPr/>
      <dgm:t>
        <a:bodyPr/>
        <a:lstStyle/>
        <a:p>
          <a:endParaRPr lang="es-CL"/>
        </a:p>
      </dgm:t>
    </dgm:pt>
    <dgm:pt modelId="{8D207D6D-641A-4590-AE98-5F62CB6B90F1}">
      <dgm:prSet/>
      <dgm:spPr>
        <a:solidFill>
          <a:srgbClr val="C00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Despliegue del modelo</a:t>
          </a:r>
        </a:p>
      </dgm:t>
    </dgm:pt>
    <dgm:pt modelId="{21BBD563-DEA0-45B4-8C9D-299D8CC734FE}" type="parTrans" cxnId="{C8FCA18E-63DF-444D-B6CB-572B204F7F0E}">
      <dgm:prSet/>
      <dgm:spPr/>
      <dgm:t>
        <a:bodyPr/>
        <a:lstStyle/>
        <a:p>
          <a:endParaRPr lang="es-CL"/>
        </a:p>
      </dgm:t>
    </dgm:pt>
    <dgm:pt modelId="{9EC5BC75-73D7-4308-AD19-0A75203F5914}" type="sibTrans" cxnId="{C8FCA18E-63DF-444D-B6CB-572B204F7F0E}">
      <dgm:prSet/>
      <dgm:spPr/>
      <dgm:t>
        <a:bodyPr/>
        <a:lstStyle/>
        <a:p>
          <a:endParaRPr lang="es-CL"/>
        </a:p>
      </dgm:t>
    </dgm:pt>
    <dgm:pt modelId="{366BA0C2-437E-4248-9CF6-E41FDE792B6D}" type="pres">
      <dgm:prSet presAssocID="{DDA334E2-AA21-4B23-BAA5-582244DA23FE}" presName="Name0" presStyleCnt="0">
        <dgm:presLayoutVars>
          <dgm:dir/>
          <dgm:animLvl val="lvl"/>
          <dgm:resizeHandles val="exact"/>
        </dgm:presLayoutVars>
      </dgm:prSet>
      <dgm:spPr/>
    </dgm:pt>
    <dgm:pt modelId="{8EB1B2FA-D3E7-4865-80E1-517200D59559}" type="pres">
      <dgm:prSet presAssocID="{F3B165F5-86D4-4F03-BA71-63ACC4F3E7B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AC6FEB-B672-47C2-B5E3-79ED1061A66E}" type="pres">
      <dgm:prSet presAssocID="{AA7559CA-FA57-4518-8C81-B790CB91BB88}" presName="parTxOnlySpace" presStyleCnt="0"/>
      <dgm:spPr/>
    </dgm:pt>
    <dgm:pt modelId="{C070FAE4-ECB0-4CDA-860E-317EF3B83187}" type="pres">
      <dgm:prSet presAssocID="{35CED163-0695-4325-9C18-299EC671746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F9D0DE4-CFA4-41E4-9556-EC392D0C2FC6}" type="pres">
      <dgm:prSet presAssocID="{AC880BE8-5A07-4AC1-8CF2-68F41035BF39}" presName="parTxOnlySpace" presStyleCnt="0"/>
      <dgm:spPr/>
    </dgm:pt>
    <dgm:pt modelId="{F771C69A-D244-4955-87EB-858EDFD3BFAB}" type="pres">
      <dgm:prSet presAssocID="{B84DC464-0C09-4EB9-85FD-51BD64C447F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FABE20D-9E55-419B-96C4-685B8F0AD33E}" type="pres">
      <dgm:prSet presAssocID="{9C29331A-C642-4078-AFE9-B67F2749D193}" presName="parTxOnlySpace" presStyleCnt="0"/>
      <dgm:spPr/>
    </dgm:pt>
    <dgm:pt modelId="{145A7BA9-C2E4-4630-8CAA-3941B69C1260}" type="pres">
      <dgm:prSet presAssocID="{1D024E2D-9628-4F4E-9E7A-418C45D5CB7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37C71A6-CC10-4ABA-BA69-DB68CBBFF101}" type="pres">
      <dgm:prSet presAssocID="{65C2F1EE-AE12-4D17-9F39-C5621274356F}" presName="parTxOnlySpace" presStyleCnt="0"/>
      <dgm:spPr/>
    </dgm:pt>
    <dgm:pt modelId="{C4B609F5-9F85-4611-8F5E-32DF27A6DB67}" type="pres">
      <dgm:prSet presAssocID="{8D207D6D-641A-4590-AE98-5F62CB6B90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8D5B20-DED9-4589-9589-11B07CF896AB}" type="presOf" srcId="{DDA334E2-AA21-4B23-BAA5-582244DA23FE}" destId="{366BA0C2-437E-4248-9CF6-E41FDE792B6D}" srcOrd="0" destOrd="0" presId="urn:microsoft.com/office/officeart/2005/8/layout/chevron1"/>
    <dgm:cxn modelId="{761B9E3C-9D38-4CEC-8F2F-5EA1D598CD66}" type="presOf" srcId="{35CED163-0695-4325-9C18-299EC6717464}" destId="{C070FAE4-ECB0-4CDA-860E-317EF3B83187}" srcOrd="0" destOrd="0" presId="urn:microsoft.com/office/officeart/2005/8/layout/chevron1"/>
    <dgm:cxn modelId="{87333864-DE37-4587-867E-6CD835D0B456}" srcId="{DDA334E2-AA21-4B23-BAA5-582244DA23FE}" destId="{35CED163-0695-4325-9C18-299EC6717464}" srcOrd="1" destOrd="0" parTransId="{5C58CB27-5719-4FD5-B0EC-39677214EE50}" sibTransId="{AC880BE8-5A07-4AC1-8CF2-68F41035BF39}"/>
    <dgm:cxn modelId="{BDF4A965-1F96-4178-BC24-0301A0A0CB2A}" type="presOf" srcId="{1D024E2D-9628-4F4E-9E7A-418C45D5CB77}" destId="{145A7BA9-C2E4-4630-8CAA-3941B69C1260}" srcOrd="0" destOrd="0" presId="urn:microsoft.com/office/officeart/2005/8/layout/chevron1"/>
    <dgm:cxn modelId="{D4147A6C-CA87-4040-9BCC-92433534752C}" srcId="{DDA334E2-AA21-4B23-BAA5-582244DA23FE}" destId="{B84DC464-0C09-4EB9-85FD-51BD64C447F8}" srcOrd="2" destOrd="0" parTransId="{58916848-F4C7-4F27-A458-1BA130AC5688}" sibTransId="{9C29331A-C642-4078-AFE9-B67F2749D193}"/>
    <dgm:cxn modelId="{D0516974-11A3-4B30-BF8F-F27B2A203157}" type="presOf" srcId="{B84DC464-0C09-4EB9-85FD-51BD64C447F8}" destId="{F771C69A-D244-4955-87EB-858EDFD3BFAB}" srcOrd="0" destOrd="0" presId="urn:microsoft.com/office/officeart/2005/8/layout/chevron1"/>
    <dgm:cxn modelId="{74E23689-8CA8-4EFC-A0C9-B19BCAD11959}" type="presOf" srcId="{8D207D6D-641A-4590-AE98-5F62CB6B90F1}" destId="{C4B609F5-9F85-4611-8F5E-32DF27A6DB67}" srcOrd="0" destOrd="0" presId="urn:microsoft.com/office/officeart/2005/8/layout/chevron1"/>
    <dgm:cxn modelId="{C8FCA18E-63DF-444D-B6CB-572B204F7F0E}" srcId="{DDA334E2-AA21-4B23-BAA5-582244DA23FE}" destId="{8D207D6D-641A-4590-AE98-5F62CB6B90F1}" srcOrd="4" destOrd="0" parTransId="{21BBD563-DEA0-45B4-8C9D-299D8CC734FE}" sibTransId="{9EC5BC75-73D7-4308-AD19-0A75203F5914}"/>
    <dgm:cxn modelId="{BDB279CC-681C-4E5B-B24C-653FB51AE1D8}" srcId="{DDA334E2-AA21-4B23-BAA5-582244DA23FE}" destId="{F3B165F5-86D4-4F03-BA71-63ACC4F3E7B3}" srcOrd="0" destOrd="0" parTransId="{B3FF9D32-BA44-4C66-9F2A-BA6DCDC51ADD}" sibTransId="{AA7559CA-FA57-4518-8C81-B790CB91BB88}"/>
    <dgm:cxn modelId="{01C230D7-EBEF-4191-8583-82FA6161644A}" type="presOf" srcId="{F3B165F5-86D4-4F03-BA71-63ACC4F3E7B3}" destId="{8EB1B2FA-D3E7-4865-80E1-517200D59559}" srcOrd="0" destOrd="0" presId="urn:microsoft.com/office/officeart/2005/8/layout/chevron1"/>
    <dgm:cxn modelId="{A21D4AE3-D4F0-44D4-8743-24A25C2FFDE5}" srcId="{DDA334E2-AA21-4B23-BAA5-582244DA23FE}" destId="{1D024E2D-9628-4F4E-9E7A-418C45D5CB77}" srcOrd="3" destOrd="0" parTransId="{B50FD71A-7B5A-456B-A6AC-5AFDB408DCCD}" sibTransId="{65C2F1EE-AE12-4D17-9F39-C5621274356F}"/>
    <dgm:cxn modelId="{4355CDA1-4C75-4884-8322-36295A0C3F1C}" type="presParOf" srcId="{366BA0C2-437E-4248-9CF6-E41FDE792B6D}" destId="{8EB1B2FA-D3E7-4865-80E1-517200D59559}" srcOrd="0" destOrd="0" presId="urn:microsoft.com/office/officeart/2005/8/layout/chevron1"/>
    <dgm:cxn modelId="{8A78BE8F-9185-4970-B004-8E81951E59F4}" type="presParOf" srcId="{366BA0C2-437E-4248-9CF6-E41FDE792B6D}" destId="{DAAC6FEB-B672-47C2-B5E3-79ED1061A66E}" srcOrd="1" destOrd="0" presId="urn:microsoft.com/office/officeart/2005/8/layout/chevron1"/>
    <dgm:cxn modelId="{FB953633-1E41-4333-821D-67C4F4B0F0BB}" type="presParOf" srcId="{366BA0C2-437E-4248-9CF6-E41FDE792B6D}" destId="{C070FAE4-ECB0-4CDA-860E-317EF3B83187}" srcOrd="2" destOrd="0" presId="urn:microsoft.com/office/officeart/2005/8/layout/chevron1"/>
    <dgm:cxn modelId="{33FC7A1C-213C-43B6-904B-D2FCF6F7BA3C}" type="presParOf" srcId="{366BA0C2-437E-4248-9CF6-E41FDE792B6D}" destId="{4F9D0DE4-CFA4-41E4-9556-EC392D0C2FC6}" srcOrd="3" destOrd="0" presId="urn:microsoft.com/office/officeart/2005/8/layout/chevron1"/>
    <dgm:cxn modelId="{3962FF96-1F96-4ECC-A427-F974213EE862}" type="presParOf" srcId="{366BA0C2-437E-4248-9CF6-E41FDE792B6D}" destId="{F771C69A-D244-4955-87EB-858EDFD3BFAB}" srcOrd="4" destOrd="0" presId="urn:microsoft.com/office/officeart/2005/8/layout/chevron1"/>
    <dgm:cxn modelId="{EFFB7C74-A50C-4A4D-9AE0-4F08C8D4B271}" type="presParOf" srcId="{366BA0C2-437E-4248-9CF6-E41FDE792B6D}" destId="{1FABE20D-9E55-419B-96C4-685B8F0AD33E}" srcOrd="5" destOrd="0" presId="urn:microsoft.com/office/officeart/2005/8/layout/chevron1"/>
    <dgm:cxn modelId="{B9DF14D5-186B-471B-A165-0328FA8296A4}" type="presParOf" srcId="{366BA0C2-437E-4248-9CF6-E41FDE792B6D}" destId="{145A7BA9-C2E4-4630-8CAA-3941B69C1260}" srcOrd="6" destOrd="0" presId="urn:microsoft.com/office/officeart/2005/8/layout/chevron1"/>
    <dgm:cxn modelId="{D6E73A8A-178B-41DF-9C6F-EBB8E4BB2056}" type="presParOf" srcId="{366BA0C2-437E-4248-9CF6-E41FDE792B6D}" destId="{237C71A6-CC10-4ABA-BA69-DB68CBBFF101}" srcOrd="7" destOrd="0" presId="urn:microsoft.com/office/officeart/2005/8/layout/chevron1"/>
    <dgm:cxn modelId="{C0E7219A-473F-48EB-BD0F-23149602A9F5}" type="presParOf" srcId="{366BA0C2-437E-4248-9CF6-E41FDE792B6D}" destId="{C4B609F5-9F85-4611-8F5E-32DF27A6DB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334E2-AA21-4B23-BAA5-582244DA23F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F3B165F5-86D4-4F03-BA71-63ACC4F3E7B3}">
      <dgm:prSet phldrT="[Texto]"/>
      <dgm:spPr>
        <a:solidFill>
          <a:srgbClr val="FFC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Entendimiento del problema</a:t>
          </a:r>
        </a:p>
      </dgm:t>
    </dgm:pt>
    <dgm:pt modelId="{B3FF9D32-BA44-4C66-9F2A-BA6DCDC51ADD}" type="parTrans" cxnId="{BDB279CC-681C-4E5B-B24C-653FB51AE1D8}">
      <dgm:prSet/>
      <dgm:spPr/>
      <dgm:t>
        <a:bodyPr/>
        <a:lstStyle/>
        <a:p>
          <a:endParaRPr lang="es-CL"/>
        </a:p>
      </dgm:t>
    </dgm:pt>
    <dgm:pt modelId="{AA7559CA-FA57-4518-8C81-B790CB91BB88}" type="sibTrans" cxnId="{BDB279CC-681C-4E5B-B24C-653FB51AE1D8}">
      <dgm:prSet/>
      <dgm:spPr/>
      <dgm:t>
        <a:bodyPr/>
        <a:lstStyle/>
        <a:p>
          <a:endParaRPr lang="es-CL"/>
        </a:p>
      </dgm:t>
    </dgm:pt>
    <dgm:pt modelId="{35CED163-0695-4325-9C18-299EC6717464}">
      <dgm:prSet phldrT="[Texto]"/>
      <dgm:spPr>
        <a:solidFill>
          <a:schemeClr val="accent1">
            <a:lumMod val="60000"/>
            <a:lumOff val="40000"/>
          </a:schemeClr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Extracción de datos</a:t>
          </a:r>
        </a:p>
      </dgm:t>
    </dgm:pt>
    <dgm:pt modelId="{5C58CB27-5719-4FD5-B0EC-39677214EE50}" type="parTrans" cxnId="{87333864-DE37-4587-867E-6CD835D0B456}">
      <dgm:prSet/>
      <dgm:spPr/>
      <dgm:t>
        <a:bodyPr/>
        <a:lstStyle/>
        <a:p>
          <a:endParaRPr lang="es-CL"/>
        </a:p>
      </dgm:t>
    </dgm:pt>
    <dgm:pt modelId="{AC880BE8-5A07-4AC1-8CF2-68F41035BF39}" type="sibTrans" cxnId="{87333864-DE37-4587-867E-6CD835D0B456}">
      <dgm:prSet/>
      <dgm:spPr/>
      <dgm:t>
        <a:bodyPr/>
        <a:lstStyle/>
        <a:p>
          <a:endParaRPr lang="es-CL"/>
        </a:p>
      </dgm:t>
    </dgm:pt>
    <dgm:pt modelId="{B84DC464-0C09-4EB9-85FD-51BD64C447F8}">
      <dgm:prSet phldrT="[Texto]"/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Limpieza y exploración de datos</a:t>
          </a:r>
        </a:p>
      </dgm:t>
    </dgm:pt>
    <dgm:pt modelId="{58916848-F4C7-4F27-A458-1BA130AC5688}" type="parTrans" cxnId="{D4147A6C-CA87-4040-9BCC-92433534752C}">
      <dgm:prSet/>
      <dgm:spPr/>
      <dgm:t>
        <a:bodyPr/>
        <a:lstStyle/>
        <a:p>
          <a:endParaRPr lang="es-CL"/>
        </a:p>
      </dgm:t>
    </dgm:pt>
    <dgm:pt modelId="{9C29331A-C642-4078-AFE9-B67F2749D193}" type="sibTrans" cxnId="{D4147A6C-CA87-4040-9BCC-92433534752C}">
      <dgm:prSet/>
      <dgm:spPr/>
      <dgm:t>
        <a:bodyPr/>
        <a:lstStyle/>
        <a:p>
          <a:endParaRPr lang="es-CL"/>
        </a:p>
      </dgm:t>
    </dgm:pt>
    <dgm:pt modelId="{1D024E2D-9628-4F4E-9E7A-418C45D5CB77}">
      <dgm:prSet/>
      <dgm:spPr>
        <a:solidFill>
          <a:srgbClr val="7030A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Modelado</a:t>
          </a:r>
        </a:p>
      </dgm:t>
    </dgm:pt>
    <dgm:pt modelId="{B50FD71A-7B5A-456B-A6AC-5AFDB408DCCD}" type="parTrans" cxnId="{A21D4AE3-D4F0-44D4-8743-24A25C2FFDE5}">
      <dgm:prSet/>
      <dgm:spPr/>
      <dgm:t>
        <a:bodyPr/>
        <a:lstStyle/>
        <a:p>
          <a:endParaRPr lang="es-CL"/>
        </a:p>
      </dgm:t>
    </dgm:pt>
    <dgm:pt modelId="{65C2F1EE-AE12-4D17-9F39-C5621274356F}" type="sibTrans" cxnId="{A21D4AE3-D4F0-44D4-8743-24A25C2FFDE5}">
      <dgm:prSet/>
      <dgm:spPr/>
      <dgm:t>
        <a:bodyPr/>
        <a:lstStyle/>
        <a:p>
          <a:endParaRPr lang="es-CL"/>
        </a:p>
      </dgm:t>
    </dgm:pt>
    <dgm:pt modelId="{8D207D6D-641A-4590-AE98-5F62CB6B90F1}">
      <dgm:prSet/>
      <dgm:spPr>
        <a:solidFill>
          <a:srgbClr val="C00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Despliegue del modelo</a:t>
          </a:r>
        </a:p>
      </dgm:t>
    </dgm:pt>
    <dgm:pt modelId="{21BBD563-DEA0-45B4-8C9D-299D8CC734FE}" type="parTrans" cxnId="{C8FCA18E-63DF-444D-B6CB-572B204F7F0E}">
      <dgm:prSet/>
      <dgm:spPr/>
      <dgm:t>
        <a:bodyPr/>
        <a:lstStyle/>
        <a:p>
          <a:endParaRPr lang="es-CL"/>
        </a:p>
      </dgm:t>
    </dgm:pt>
    <dgm:pt modelId="{9EC5BC75-73D7-4308-AD19-0A75203F5914}" type="sibTrans" cxnId="{C8FCA18E-63DF-444D-B6CB-572B204F7F0E}">
      <dgm:prSet/>
      <dgm:spPr/>
      <dgm:t>
        <a:bodyPr/>
        <a:lstStyle/>
        <a:p>
          <a:endParaRPr lang="es-CL"/>
        </a:p>
      </dgm:t>
    </dgm:pt>
    <dgm:pt modelId="{366BA0C2-437E-4248-9CF6-E41FDE792B6D}" type="pres">
      <dgm:prSet presAssocID="{DDA334E2-AA21-4B23-BAA5-582244DA23FE}" presName="Name0" presStyleCnt="0">
        <dgm:presLayoutVars>
          <dgm:dir/>
          <dgm:animLvl val="lvl"/>
          <dgm:resizeHandles val="exact"/>
        </dgm:presLayoutVars>
      </dgm:prSet>
      <dgm:spPr/>
    </dgm:pt>
    <dgm:pt modelId="{8EB1B2FA-D3E7-4865-80E1-517200D59559}" type="pres">
      <dgm:prSet presAssocID="{F3B165F5-86D4-4F03-BA71-63ACC4F3E7B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AC6FEB-B672-47C2-B5E3-79ED1061A66E}" type="pres">
      <dgm:prSet presAssocID="{AA7559CA-FA57-4518-8C81-B790CB91BB88}" presName="parTxOnlySpace" presStyleCnt="0"/>
      <dgm:spPr/>
    </dgm:pt>
    <dgm:pt modelId="{C070FAE4-ECB0-4CDA-860E-317EF3B83187}" type="pres">
      <dgm:prSet presAssocID="{35CED163-0695-4325-9C18-299EC671746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F9D0DE4-CFA4-41E4-9556-EC392D0C2FC6}" type="pres">
      <dgm:prSet presAssocID="{AC880BE8-5A07-4AC1-8CF2-68F41035BF39}" presName="parTxOnlySpace" presStyleCnt="0"/>
      <dgm:spPr/>
    </dgm:pt>
    <dgm:pt modelId="{F771C69A-D244-4955-87EB-858EDFD3BFAB}" type="pres">
      <dgm:prSet presAssocID="{B84DC464-0C09-4EB9-85FD-51BD64C447F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FABE20D-9E55-419B-96C4-685B8F0AD33E}" type="pres">
      <dgm:prSet presAssocID="{9C29331A-C642-4078-AFE9-B67F2749D193}" presName="parTxOnlySpace" presStyleCnt="0"/>
      <dgm:spPr/>
    </dgm:pt>
    <dgm:pt modelId="{145A7BA9-C2E4-4630-8CAA-3941B69C1260}" type="pres">
      <dgm:prSet presAssocID="{1D024E2D-9628-4F4E-9E7A-418C45D5CB7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37C71A6-CC10-4ABA-BA69-DB68CBBFF101}" type="pres">
      <dgm:prSet presAssocID="{65C2F1EE-AE12-4D17-9F39-C5621274356F}" presName="parTxOnlySpace" presStyleCnt="0"/>
      <dgm:spPr/>
    </dgm:pt>
    <dgm:pt modelId="{C4B609F5-9F85-4611-8F5E-32DF27A6DB67}" type="pres">
      <dgm:prSet presAssocID="{8D207D6D-641A-4590-AE98-5F62CB6B90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8D5B20-DED9-4589-9589-11B07CF896AB}" type="presOf" srcId="{DDA334E2-AA21-4B23-BAA5-582244DA23FE}" destId="{366BA0C2-437E-4248-9CF6-E41FDE792B6D}" srcOrd="0" destOrd="0" presId="urn:microsoft.com/office/officeart/2005/8/layout/chevron1"/>
    <dgm:cxn modelId="{761B9E3C-9D38-4CEC-8F2F-5EA1D598CD66}" type="presOf" srcId="{35CED163-0695-4325-9C18-299EC6717464}" destId="{C070FAE4-ECB0-4CDA-860E-317EF3B83187}" srcOrd="0" destOrd="0" presId="urn:microsoft.com/office/officeart/2005/8/layout/chevron1"/>
    <dgm:cxn modelId="{87333864-DE37-4587-867E-6CD835D0B456}" srcId="{DDA334E2-AA21-4B23-BAA5-582244DA23FE}" destId="{35CED163-0695-4325-9C18-299EC6717464}" srcOrd="1" destOrd="0" parTransId="{5C58CB27-5719-4FD5-B0EC-39677214EE50}" sibTransId="{AC880BE8-5A07-4AC1-8CF2-68F41035BF39}"/>
    <dgm:cxn modelId="{BDF4A965-1F96-4178-BC24-0301A0A0CB2A}" type="presOf" srcId="{1D024E2D-9628-4F4E-9E7A-418C45D5CB77}" destId="{145A7BA9-C2E4-4630-8CAA-3941B69C1260}" srcOrd="0" destOrd="0" presId="urn:microsoft.com/office/officeart/2005/8/layout/chevron1"/>
    <dgm:cxn modelId="{D4147A6C-CA87-4040-9BCC-92433534752C}" srcId="{DDA334E2-AA21-4B23-BAA5-582244DA23FE}" destId="{B84DC464-0C09-4EB9-85FD-51BD64C447F8}" srcOrd="2" destOrd="0" parTransId="{58916848-F4C7-4F27-A458-1BA130AC5688}" sibTransId="{9C29331A-C642-4078-AFE9-B67F2749D193}"/>
    <dgm:cxn modelId="{D0516974-11A3-4B30-BF8F-F27B2A203157}" type="presOf" srcId="{B84DC464-0C09-4EB9-85FD-51BD64C447F8}" destId="{F771C69A-D244-4955-87EB-858EDFD3BFAB}" srcOrd="0" destOrd="0" presId="urn:microsoft.com/office/officeart/2005/8/layout/chevron1"/>
    <dgm:cxn modelId="{74E23689-8CA8-4EFC-A0C9-B19BCAD11959}" type="presOf" srcId="{8D207D6D-641A-4590-AE98-5F62CB6B90F1}" destId="{C4B609F5-9F85-4611-8F5E-32DF27A6DB67}" srcOrd="0" destOrd="0" presId="urn:microsoft.com/office/officeart/2005/8/layout/chevron1"/>
    <dgm:cxn modelId="{C8FCA18E-63DF-444D-B6CB-572B204F7F0E}" srcId="{DDA334E2-AA21-4B23-BAA5-582244DA23FE}" destId="{8D207D6D-641A-4590-AE98-5F62CB6B90F1}" srcOrd="4" destOrd="0" parTransId="{21BBD563-DEA0-45B4-8C9D-299D8CC734FE}" sibTransId="{9EC5BC75-73D7-4308-AD19-0A75203F5914}"/>
    <dgm:cxn modelId="{BDB279CC-681C-4E5B-B24C-653FB51AE1D8}" srcId="{DDA334E2-AA21-4B23-BAA5-582244DA23FE}" destId="{F3B165F5-86D4-4F03-BA71-63ACC4F3E7B3}" srcOrd="0" destOrd="0" parTransId="{B3FF9D32-BA44-4C66-9F2A-BA6DCDC51ADD}" sibTransId="{AA7559CA-FA57-4518-8C81-B790CB91BB88}"/>
    <dgm:cxn modelId="{01C230D7-EBEF-4191-8583-82FA6161644A}" type="presOf" srcId="{F3B165F5-86D4-4F03-BA71-63ACC4F3E7B3}" destId="{8EB1B2FA-D3E7-4865-80E1-517200D59559}" srcOrd="0" destOrd="0" presId="urn:microsoft.com/office/officeart/2005/8/layout/chevron1"/>
    <dgm:cxn modelId="{A21D4AE3-D4F0-44D4-8743-24A25C2FFDE5}" srcId="{DDA334E2-AA21-4B23-BAA5-582244DA23FE}" destId="{1D024E2D-9628-4F4E-9E7A-418C45D5CB77}" srcOrd="3" destOrd="0" parTransId="{B50FD71A-7B5A-456B-A6AC-5AFDB408DCCD}" sibTransId="{65C2F1EE-AE12-4D17-9F39-C5621274356F}"/>
    <dgm:cxn modelId="{4355CDA1-4C75-4884-8322-36295A0C3F1C}" type="presParOf" srcId="{366BA0C2-437E-4248-9CF6-E41FDE792B6D}" destId="{8EB1B2FA-D3E7-4865-80E1-517200D59559}" srcOrd="0" destOrd="0" presId="urn:microsoft.com/office/officeart/2005/8/layout/chevron1"/>
    <dgm:cxn modelId="{8A78BE8F-9185-4970-B004-8E81951E59F4}" type="presParOf" srcId="{366BA0C2-437E-4248-9CF6-E41FDE792B6D}" destId="{DAAC6FEB-B672-47C2-B5E3-79ED1061A66E}" srcOrd="1" destOrd="0" presId="urn:microsoft.com/office/officeart/2005/8/layout/chevron1"/>
    <dgm:cxn modelId="{FB953633-1E41-4333-821D-67C4F4B0F0BB}" type="presParOf" srcId="{366BA0C2-437E-4248-9CF6-E41FDE792B6D}" destId="{C070FAE4-ECB0-4CDA-860E-317EF3B83187}" srcOrd="2" destOrd="0" presId="urn:microsoft.com/office/officeart/2005/8/layout/chevron1"/>
    <dgm:cxn modelId="{33FC7A1C-213C-43B6-904B-D2FCF6F7BA3C}" type="presParOf" srcId="{366BA0C2-437E-4248-9CF6-E41FDE792B6D}" destId="{4F9D0DE4-CFA4-41E4-9556-EC392D0C2FC6}" srcOrd="3" destOrd="0" presId="urn:microsoft.com/office/officeart/2005/8/layout/chevron1"/>
    <dgm:cxn modelId="{3962FF96-1F96-4ECC-A427-F974213EE862}" type="presParOf" srcId="{366BA0C2-437E-4248-9CF6-E41FDE792B6D}" destId="{F771C69A-D244-4955-87EB-858EDFD3BFAB}" srcOrd="4" destOrd="0" presId="urn:microsoft.com/office/officeart/2005/8/layout/chevron1"/>
    <dgm:cxn modelId="{EFFB7C74-A50C-4A4D-9AE0-4F08C8D4B271}" type="presParOf" srcId="{366BA0C2-437E-4248-9CF6-E41FDE792B6D}" destId="{1FABE20D-9E55-419B-96C4-685B8F0AD33E}" srcOrd="5" destOrd="0" presId="urn:microsoft.com/office/officeart/2005/8/layout/chevron1"/>
    <dgm:cxn modelId="{B9DF14D5-186B-471B-A165-0328FA8296A4}" type="presParOf" srcId="{366BA0C2-437E-4248-9CF6-E41FDE792B6D}" destId="{145A7BA9-C2E4-4630-8CAA-3941B69C1260}" srcOrd="6" destOrd="0" presId="urn:microsoft.com/office/officeart/2005/8/layout/chevron1"/>
    <dgm:cxn modelId="{D6E73A8A-178B-41DF-9C6F-EBB8E4BB2056}" type="presParOf" srcId="{366BA0C2-437E-4248-9CF6-E41FDE792B6D}" destId="{237C71A6-CC10-4ABA-BA69-DB68CBBFF101}" srcOrd="7" destOrd="0" presId="urn:microsoft.com/office/officeart/2005/8/layout/chevron1"/>
    <dgm:cxn modelId="{C0E7219A-473F-48EB-BD0F-23149602A9F5}" type="presParOf" srcId="{366BA0C2-437E-4248-9CF6-E41FDE792B6D}" destId="{C4B609F5-9F85-4611-8F5E-32DF27A6DB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334E2-AA21-4B23-BAA5-582244DA23F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F3B165F5-86D4-4F03-BA71-63ACC4F3E7B3}">
      <dgm:prSet phldrT="[Texto]"/>
      <dgm:spPr>
        <a:solidFill>
          <a:srgbClr val="FFC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Entendimiento del problema</a:t>
          </a:r>
        </a:p>
      </dgm:t>
    </dgm:pt>
    <dgm:pt modelId="{B3FF9D32-BA44-4C66-9F2A-BA6DCDC51ADD}" type="parTrans" cxnId="{BDB279CC-681C-4E5B-B24C-653FB51AE1D8}">
      <dgm:prSet/>
      <dgm:spPr/>
      <dgm:t>
        <a:bodyPr/>
        <a:lstStyle/>
        <a:p>
          <a:endParaRPr lang="es-CL"/>
        </a:p>
      </dgm:t>
    </dgm:pt>
    <dgm:pt modelId="{AA7559CA-FA57-4518-8C81-B790CB91BB88}" type="sibTrans" cxnId="{BDB279CC-681C-4E5B-B24C-653FB51AE1D8}">
      <dgm:prSet/>
      <dgm:spPr/>
      <dgm:t>
        <a:bodyPr/>
        <a:lstStyle/>
        <a:p>
          <a:endParaRPr lang="es-CL"/>
        </a:p>
      </dgm:t>
    </dgm:pt>
    <dgm:pt modelId="{35CED163-0695-4325-9C18-299EC6717464}">
      <dgm:prSet phldrT="[Texto]"/>
      <dgm:spPr>
        <a:solidFill>
          <a:schemeClr val="accent1">
            <a:lumMod val="60000"/>
            <a:lumOff val="40000"/>
          </a:schemeClr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Extracción de datos</a:t>
          </a:r>
        </a:p>
      </dgm:t>
    </dgm:pt>
    <dgm:pt modelId="{5C58CB27-5719-4FD5-B0EC-39677214EE50}" type="parTrans" cxnId="{87333864-DE37-4587-867E-6CD835D0B456}">
      <dgm:prSet/>
      <dgm:spPr/>
      <dgm:t>
        <a:bodyPr/>
        <a:lstStyle/>
        <a:p>
          <a:endParaRPr lang="es-CL"/>
        </a:p>
      </dgm:t>
    </dgm:pt>
    <dgm:pt modelId="{AC880BE8-5A07-4AC1-8CF2-68F41035BF39}" type="sibTrans" cxnId="{87333864-DE37-4587-867E-6CD835D0B456}">
      <dgm:prSet/>
      <dgm:spPr/>
      <dgm:t>
        <a:bodyPr/>
        <a:lstStyle/>
        <a:p>
          <a:endParaRPr lang="es-CL"/>
        </a:p>
      </dgm:t>
    </dgm:pt>
    <dgm:pt modelId="{B84DC464-0C09-4EB9-85FD-51BD64C447F8}">
      <dgm:prSet phldrT="[Texto]"/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Limpieza y exploración de datos</a:t>
          </a:r>
        </a:p>
      </dgm:t>
    </dgm:pt>
    <dgm:pt modelId="{58916848-F4C7-4F27-A458-1BA130AC5688}" type="parTrans" cxnId="{D4147A6C-CA87-4040-9BCC-92433534752C}">
      <dgm:prSet/>
      <dgm:spPr/>
      <dgm:t>
        <a:bodyPr/>
        <a:lstStyle/>
        <a:p>
          <a:endParaRPr lang="es-CL"/>
        </a:p>
      </dgm:t>
    </dgm:pt>
    <dgm:pt modelId="{9C29331A-C642-4078-AFE9-B67F2749D193}" type="sibTrans" cxnId="{D4147A6C-CA87-4040-9BCC-92433534752C}">
      <dgm:prSet/>
      <dgm:spPr/>
      <dgm:t>
        <a:bodyPr/>
        <a:lstStyle/>
        <a:p>
          <a:endParaRPr lang="es-CL"/>
        </a:p>
      </dgm:t>
    </dgm:pt>
    <dgm:pt modelId="{1D024E2D-9628-4F4E-9E7A-418C45D5CB77}">
      <dgm:prSet/>
      <dgm:spPr>
        <a:solidFill>
          <a:srgbClr val="7030A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Modelado</a:t>
          </a:r>
        </a:p>
      </dgm:t>
    </dgm:pt>
    <dgm:pt modelId="{B50FD71A-7B5A-456B-A6AC-5AFDB408DCCD}" type="parTrans" cxnId="{A21D4AE3-D4F0-44D4-8743-24A25C2FFDE5}">
      <dgm:prSet/>
      <dgm:spPr/>
      <dgm:t>
        <a:bodyPr/>
        <a:lstStyle/>
        <a:p>
          <a:endParaRPr lang="es-CL"/>
        </a:p>
      </dgm:t>
    </dgm:pt>
    <dgm:pt modelId="{65C2F1EE-AE12-4D17-9F39-C5621274356F}" type="sibTrans" cxnId="{A21D4AE3-D4F0-44D4-8743-24A25C2FFDE5}">
      <dgm:prSet/>
      <dgm:spPr/>
      <dgm:t>
        <a:bodyPr/>
        <a:lstStyle/>
        <a:p>
          <a:endParaRPr lang="es-CL"/>
        </a:p>
      </dgm:t>
    </dgm:pt>
    <dgm:pt modelId="{8D207D6D-641A-4590-AE98-5F62CB6B90F1}">
      <dgm:prSet/>
      <dgm:spPr>
        <a:solidFill>
          <a:srgbClr val="C00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Despliegue del modelo</a:t>
          </a:r>
        </a:p>
      </dgm:t>
    </dgm:pt>
    <dgm:pt modelId="{21BBD563-DEA0-45B4-8C9D-299D8CC734FE}" type="parTrans" cxnId="{C8FCA18E-63DF-444D-B6CB-572B204F7F0E}">
      <dgm:prSet/>
      <dgm:spPr/>
      <dgm:t>
        <a:bodyPr/>
        <a:lstStyle/>
        <a:p>
          <a:endParaRPr lang="es-CL"/>
        </a:p>
      </dgm:t>
    </dgm:pt>
    <dgm:pt modelId="{9EC5BC75-73D7-4308-AD19-0A75203F5914}" type="sibTrans" cxnId="{C8FCA18E-63DF-444D-B6CB-572B204F7F0E}">
      <dgm:prSet/>
      <dgm:spPr/>
      <dgm:t>
        <a:bodyPr/>
        <a:lstStyle/>
        <a:p>
          <a:endParaRPr lang="es-CL"/>
        </a:p>
      </dgm:t>
    </dgm:pt>
    <dgm:pt modelId="{366BA0C2-437E-4248-9CF6-E41FDE792B6D}" type="pres">
      <dgm:prSet presAssocID="{DDA334E2-AA21-4B23-BAA5-582244DA23FE}" presName="Name0" presStyleCnt="0">
        <dgm:presLayoutVars>
          <dgm:dir/>
          <dgm:animLvl val="lvl"/>
          <dgm:resizeHandles val="exact"/>
        </dgm:presLayoutVars>
      </dgm:prSet>
      <dgm:spPr/>
    </dgm:pt>
    <dgm:pt modelId="{8EB1B2FA-D3E7-4865-80E1-517200D59559}" type="pres">
      <dgm:prSet presAssocID="{F3B165F5-86D4-4F03-BA71-63ACC4F3E7B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AC6FEB-B672-47C2-B5E3-79ED1061A66E}" type="pres">
      <dgm:prSet presAssocID="{AA7559CA-FA57-4518-8C81-B790CB91BB88}" presName="parTxOnlySpace" presStyleCnt="0"/>
      <dgm:spPr/>
    </dgm:pt>
    <dgm:pt modelId="{C070FAE4-ECB0-4CDA-860E-317EF3B83187}" type="pres">
      <dgm:prSet presAssocID="{35CED163-0695-4325-9C18-299EC671746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F9D0DE4-CFA4-41E4-9556-EC392D0C2FC6}" type="pres">
      <dgm:prSet presAssocID="{AC880BE8-5A07-4AC1-8CF2-68F41035BF39}" presName="parTxOnlySpace" presStyleCnt="0"/>
      <dgm:spPr/>
    </dgm:pt>
    <dgm:pt modelId="{F771C69A-D244-4955-87EB-858EDFD3BFAB}" type="pres">
      <dgm:prSet presAssocID="{B84DC464-0C09-4EB9-85FD-51BD64C447F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FABE20D-9E55-419B-96C4-685B8F0AD33E}" type="pres">
      <dgm:prSet presAssocID="{9C29331A-C642-4078-AFE9-B67F2749D193}" presName="parTxOnlySpace" presStyleCnt="0"/>
      <dgm:spPr/>
    </dgm:pt>
    <dgm:pt modelId="{145A7BA9-C2E4-4630-8CAA-3941B69C1260}" type="pres">
      <dgm:prSet presAssocID="{1D024E2D-9628-4F4E-9E7A-418C45D5CB7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37C71A6-CC10-4ABA-BA69-DB68CBBFF101}" type="pres">
      <dgm:prSet presAssocID="{65C2F1EE-AE12-4D17-9F39-C5621274356F}" presName="parTxOnlySpace" presStyleCnt="0"/>
      <dgm:spPr/>
    </dgm:pt>
    <dgm:pt modelId="{C4B609F5-9F85-4611-8F5E-32DF27A6DB67}" type="pres">
      <dgm:prSet presAssocID="{8D207D6D-641A-4590-AE98-5F62CB6B90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8D5B20-DED9-4589-9589-11B07CF896AB}" type="presOf" srcId="{DDA334E2-AA21-4B23-BAA5-582244DA23FE}" destId="{366BA0C2-437E-4248-9CF6-E41FDE792B6D}" srcOrd="0" destOrd="0" presId="urn:microsoft.com/office/officeart/2005/8/layout/chevron1"/>
    <dgm:cxn modelId="{761B9E3C-9D38-4CEC-8F2F-5EA1D598CD66}" type="presOf" srcId="{35CED163-0695-4325-9C18-299EC6717464}" destId="{C070FAE4-ECB0-4CDA-860E-317EF3B83187}" srcOrd="0" destOrd="0" presId="urn:microsoft.com/office/officeart/2005/8/layout/chevron1"/>
    <dgm:cxn modelId="{87333864-DE37-4587-867E-6CD835D0B456}" srcId="{DDA334E2-AA21-4B23-BAA5-582244DA23FE}" destId="{35CED163-0695-4325-9C18-299EC6717464}" srcOrd="1" destOrd="0" parTransId="{5C58CB27-5719-4FD5-B0EC-39677214EE50}" sibTransId="{AC880BE8-5A07-4AC1-8CF2-68F41035BF39}"/>
    <dgm:cxn modelId="{BDF4A965-1F96-4178-BC24-0301A0A0CB2A}" type="presOf" srcId="{1D024E2D-9628-4F4E-9E7A-418C45D5CB77}" destId="{145A7BA9-C2E4-4630-8CAA-3941B69C1260}" srcOrd="0" destOrd="0" presId="urn:microsoft.com/office/officeart/2005/8/layout/chevron1"/>
    <dgm:cxn modelId="{D4147A6C-CA87-4040-9BCC-92433534752C}" srcId="{DDA334E2-AA21-4B23-BAA5-582244DA23FE}" destId="{B84DC464-0C09-4EB9-85FD-51BD64C447F8}" srcOrd="2" destOrd="0" parTransId="{58916848-F4C7-4F27-A458-1BA130AC5688}" sibTransId="{9C29331A-C642-4078-AFE9-B67F2749D193}"/>
    <dgm:cxn modelId="{D0516974-11A3-4B30-BF8F-F27B2A203157}" type="presOf" srcId="{B84DC464-0C09-4EB9-85FD-51BD64C447F8}" destId="{F771C69A-D244-4955-87EB-858EDFD3BFAB}" srcOrd="0" destOrd="0" presId="urn:microsoft.com/office/officeart/2005/8/layout/chevron1"/>
    <dgm:cxn modelId="{74E23689-8CA8-4EFC-A0C9-B19BCAD11959}" type="presOf" srcId="{8D207D6D-641A-4590-AE98-5F62CB6B90F1}" destId="{C4B609F5-9F85-4611-8F5E-32DF27A6DB67}" srcOrd="0" destOrd="0" presId="urn:microsoft.com/office/officeart/2005/8/layout/chevron1"/>
    <dgm:cxn modelId="{C8FCA18E-63DF-444D-B6CB-572B204F7F0E}" srcId="{DDA334E2-AA21-4B23-BAA5-582244DA23FE}" destId="{8D207D6D-641A-4590-AE98-5F62CB6B90F1}" srcOrd="4" destOrd="0" parTransId="{21BBD563-DEA0-45B4-8C9D-299D8CC734FE}" sibTransId="{9EC5BC75-73D7-4308-AD19-0A75203F5914}"/>
    <dgm:cxn modelId="{BDB279CC-681C-4E5B-B24C-653FB51AE1D8}" srcId="{DDA334E2-AA21-4B23-BAA5-582244DA23FE}" destId="{F3B165F5-86D4-4F03-BA71-63ACC4F3E7B3}" srcOrd="0" destOrd="0" parTransId="{B3FF9D32-BA44-4C66-9F2A-BA6DCDC51ADD}" sibTransId="{AA7559CA-FA57-4518-8C81-B790CB91BB88}"/>
    <dgm:cxn modelId="{01C230D7-EBEF-4191-8583-82FA6161644A}" type="presOf" srcId="{F3B165F5-86D4-4F03-BA71-63ACC4F3E7B3}" destId="{8EB1B2FA-D3E7-4865-80E1-517200D59559}" srcOrd="0" destOrd="0" presId="urn:microsoft.com/office/officeart/2005/8/layout/chevron1"/>
    <dgm:cxn modelId="{A21D4AE3-D4F0-44D4-8743-24A25C2FFDE5}" srcId="{DDA334E2-AA21-4B23-BAA5-582244DA23FE}" destId="{1D024E2D-9628-4F4E-9E7A-418C45D5CB77}" srcOrd="3" destOrd="0" parTransId="{B50FD71A-7B5A-456B-A6AC-5AFDB408DCCD}" sibTransId="{65C2F1EE-AE12-4D17-9F39-C5621274356F}"/>
    <dgm:cxn modelId="{4355CDA1-4C75-4884-8322-36295A0C3F1C}" type="presParOf" srcId="{366BA0C2-437E-4248-9CF6-E41FDE792B6D}" destId="{8EB1B2FA-D3E7-4865-80E1-517200D59559}" srcOrd="0" destOrd="0" presId="urn:microsoft.com/office/officeart/2005/8/layout/chevron1"/>
    <dgm:cxn modelId="{8A78BE8F-9185-4970-B004-8E81951E59F4}" type="presParOf" srcId="{366BA0C2-437E-4248-9CF6-E41FDE792B6D}" destId="{DAAC6FEB-B672-47C2-B5E3-79ED1061A66E}" srcOrd="1" destOrd="0" presId="urn:microsoft.com/office/officeart/2005/8/layout/chevron1"/>
    <dgm:cxn modelId="{FB953633-1E41-4333-821D-67C4F4B0F0BB}" type="presParOf" srcId="{366BA0C2-437E-4248-9CF6-E41FDE792B6D}" destId="{C070FAE4-ECB0-4CDA-860E-317EF3B83187}" srcOrd="2" destOrd="0" presId="urn:microsoft.com/office/officeart/2005/8/layout/chevron1"/>
    <dgm:cxn modelId="{33FC7A1C-213C-43B6-904B-D2FCF6F7BA3C}" type="presParOf" srcId="{366BA0C2-437E-4248-9CF6-E41FDE792B6D}" destId="{4F9D0DE4-CFA4-41E4-9556-EC392D0C2FC6}" srcOrd="3" destOrd="0" presId="urn:microsoft.com/office/officeart/2005/8/layout/chevron1"/>
    <dgm:cxn modelId="{3962FF96-1F96-4ECC-A427-F974213EE862}" type="presParOf" srcId="{366BA0C2-437E-4248-9CF6-E41FDE792B6D}" destId="{F771C69A-D244-4955-87EB-858EDFD3BFAB}" srcOrd="4" destOrd="0" presId="urn:microsoft.com/office/officeart/2005/8/layout/chevron1"/>
    <dgm:cxn modelId="{EFFB7C74-A50C-4A4D-9AE0-4F08C8D4B271}" type="presParOf" srcId="{366BA0C2-437E-4248-9CF6-E41FDE792B6D}" destId="{1FABE20D-9E55-419B-96C4-685B8F0AD33E}" srcOrd="5" destOrd="0" presId="urn:microsoft.com/office/officeart/2005/8/layout/chevron1"/>
    <dgm:cxn modelId="{B9DF14D5-186B-471B-A165-0328FA8296A4}" type="presParOf" srcId="{366BA0C2-437E-4248-9CF6-E41FDE792B6D}" destId="{145A7BA9-C2E4-4630-8CAA-3941B69C1260}" srcOrd="6" destOrd="0" presId="urn:microsoft.com/office/officeart/2005/8/layout/chevron1"/>
    <dgm:cxn modelId="{D6E73A8A-178B-41DF-9C6F-EBB8E4BB2056}" type="presParOf" srcId="{366BA0C2-437E-4248-9CF6-E41FDE792B6D}" destId="{237C71A6-CC10-4ABA-BA69-DB68CBBFF101}" srcOrd="7" destOrd="0" presId="urn:microsoft.com/office/officeart/2005/8/layout/chevron1"/>
    <dgm:cxn modelId="{C0E7219A-473F-48EB-BD0F-23149602A9F5}" type="presParOf" srcId="{366BA0C2-437E-4248-9CF6-E41FDE792B6D}" destId="{C4B609F5-9F85-4611-8F5E-32DF27A6DB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A334E2-AA21-4B23-BAA5-582244DA23F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F3B165F5-86D4-4F03-BA71-63ACC4F3E7B3}">
      <dgm:prSet phldrT="[Texto]"/>
      <dgm:spPr>
        <a:solidFill>
          <a:srgbClr val="FFC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Entendimiento del problema</a:t>
          </a:r>
        </a:p>
      </dgm:t>
    </dgm:pt>
    <dgm:pt modelId="{B3FF9D32-BA44-4C66-9F2A-BA6DCDC51ADD}" type="parTrans" cxnId="{BDB279CC-681C-4E5B-B24C-653FB51AE1D8}">
      <dgm:prSet/>
      <dgm:spPr/>
      <dgm:t>
        <a:bodyPr/>
        <a:lstStyle/>
        <a:p>
          <a:endParaRPr lang="es-CL"/>
        </a:p>
      </dgm:t>
    </dgm:pt>
    <dgm:pt modelId="{AA7559CA-FA57-4518-8C81-B790CB91BB88}" type="sibTrans" cxnId="{BDB279CC-681C-4E5B-B24C-653FB51AE1D8}">
      <dgm:prSet/>
      <dgm:spPr/>
      <dgm:t>
        <a:bodyPr/>
        <a:lstStyle/>
        <a:p>
          <a:endParaRPr lang="es-CL"/>
        </a:p>
      </dgm:t>
    </dgm:pt>
    <dgm:pt modelId="{35CED163-0695-4325-9C18-299EC6717464}">
      <dgm:prSet phldrT="[Texto]"/>
      <dgm:spPr>
        <a:solidFill>
          <a:schemeClr val="accent1">
            <a:lumMod val="60000"/>
            <a:lumOff val="40000"/>
          </a:schemeClr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Extracción de datos</a:t>
          </a:r>
        </a:p>
      </dgm:t>
    </dgm:pt>
    <dgm:pt modelId="{5C58CB27-5719-4FD5-B0EC-39677214EE50}" type="parTrans" cxnId="{87333864-DE37-4587-867E-6CD835D0B456}">
      <dgm:prSet/>
      <dgm:spPr/>
      <dgm:t>
        <a:bodyPr/>
        <a:lstStyle/>
        <a:p>
          <a:endParaRPr lang="es-CL"/>
        </a:p>
      </dgm:t>
    </dgm:pt>
    <dgm:pt modelId="{AC880BE8-5A07-4AC1-8CF2-68F41035BF39}" type="sibTrans" cxnId="{87333864-DE37-4587-867E-6CD835D0B456}">
      <dgm:prSet/>
      <dgm:spPr/>
      <dgm:t>
        <a:bodyPr/>
        <a:lstStyle/>
        <a:p>
          <a:endParaRPr lang="es-CL"/>
        </a:p>
      </dgm:t>
    </dgm:pt>
    <dgm:pt modelId="{B84DC464-0C09-4EB9-85FD-51BD64C447F8}">
      <dgm:prSet phldrT="[Texto]"/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Limpieza y exploración de datos</a:t>
          </a:r>
        </a:p>
      </dgm:t>
    </dgm:pt>
    <dgm:pt modelId="{58916848-F4C7-4F27-A458-1BA130AC5688}" type="parTrans" cxnId="{D4147A6C-CA87-4040-9BCC-92433534752C}">
      <dgm:prSet/>
      <dgm:spPr/>
      <dgm:t>
        <a:bodyPr/>
        <a:lstStyle/>
        <a:p>
          <a:endParaRPr lang="es-CL"/>
        </a:p>
      </dgm:t>
    </dgm:pt>
    <dgm:pt modelId="{9C29331A-C642-4078-AFE9-B67F2749D193}" type="sibTrans" cxnId="{D4147A6C-CA87-4040-9BCC-92433534752C}">
      <dgm:prSet/>
      <dgm:spPr/>
      <dgm:t>
        <a:bodyPr/>
        <a:lstStyle/>
        <a:p>
          <a:endParaRPr lang="es-CL"/>
        </a:p>
      </dgm:t>
    </dgm:pt>
    <dgm:pt modelId="{1D024E2D-9628-4F4E-9E7A-418C45D5CB77}">
      <dgm:prSet/>
      <dgm:spPr>
        <a:solidFill>
          <a:srgbClr val="7030A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Modelado</a:t>
          </a:r>
        </a:p>
      </dgm:t>
    </dgm:pt>
    <dgm:pt modelId="{B50FD71A-7B5A-456B-A6AC-5AFDB408DCCD}" type="parTrans" cxnId="{A21D4AE3-D4F0-44D4-8743-24A25C2FFDE5}">
      <dgm:prSet/>
      <dgm:spPr/>
      <dgm:t>
        <a:bodyPr/>
        <a:lstStyle/>
        <a:p>
          <a:endParaRPr lang="es-CL"/>
        </a:p>
      </dgm:t>
    </dgm:pt>
    <dgm:pt modelId="{65C2F1EE-AE12-4D17-9F39-C5621274356F}" type="sibTrans" cxnId="{A21D4AE3-D4F0-44D4-8743-24A25C2FFDE5}">
      <dgm:prSet/>
      <dgm:spPr/>
      <dgm:t>
        <a:bodyPr/>
        <a:lstStyle/>
        <a:p>
          <a:endParaRPr lang="es-CL"/>
        </a:p>
      </dgm:t>
    </dgm:pt>
    <dgm:pt modelId="{8D207D6D-641A-4590-AE98-5F62CB6B90F1}">
      <dgm:prSet/>
      <dgm:spPr>
        <a:solidFill>
          <a:srgbClr val="C00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Despliegue del modelo</a:t>
          </a:r>
        </a:p>
      </dgm:t>
    </dgm:pt>
    <dgm:pt modelId="{21BBD563-DEA0-45B4-8C9D-299D8CC734FE}" type="parTrans" cxnId="{C8FCA18E-63DF-444D-B6CB-572B204F7F0E}">
      <dgm:prSet/>
      <dgm:spPr/>
      <dgm:t>
        <a:bodyPr/>
        <a:lstStyle/>
        <a:p>
          <a:endParaRPr lang="es-CL"/>
        </a:p>
      </dgm:t>
    </dgm:pt>
    <dgm:pt modelId="{9EC5BC75-73D7-4308-AD19-0A75203F5914}" type="sibTrans" cxnId="{C8FCA18E-63DF-444D-B6CB-572B204F7F0E}">
      <dgm:prSet/>
      <dgm:spPr/>
      <dgm:t>
        <a:bodyPr/>
        <a:lstStyle/>
        <a:p>
          <a:endParaRPr lang="es-CL"/>
        </a:p>
      </dgm:t>
    </dgm:pt>
    <dgm:pt modelId="{366BA0C2-437E-4248-9CF6-E41FDE792B6D}" type="pres">
      <dgm:prSet presAssocID="{DDA334E2-AA21-4B23-BAA5-582244DA23FE}" presName="Name0" presStyleCnt="0">
        <dgm:presLayoutVars>
          <dgm:dir/>
          <dgm:animLvl val="lvl"/>
          <dgm:resizeHandles val="exact"/>
        </dgm:presLayoutVars>
      </dgm:prSet>
      <dgm:spPr/>
    </dgm:pt>
    <dgm:pt modelId="{8EB1B2FA-D3E7-4865-80E1-517200D59559}" type="pres">
      <dgm:prSet presAssocID="{F3B165F5-86D4-4F03-BA71-63ACC4F3E7B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AC6FEB-B672-47C2-B5E3-79ED1061A66E}" type="pres">
      <dgm:prSet presAssocID="{AA7559CA-FA57-4518-8C81-B790CB91BB88}" presName="parTxOnlySpace" presStyleCnt="0"/>
      <dgm:spPr/>
    </dgm:pt>
    <dgm:pt modelId="{C070FAE4-ECB0-4CDA-860E-317EF3B83187}" type="pres">
      <dgm:prSet presAssocID="{35CED163-0695-4325-9C18-299EC671746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F9D0DE4-CFA4-41E4-9556-EC392D0C2FC6}" type="pres">
      <dgm:prSet presAssocID="{AC880BE8-5A07-4AC1-8CF2-68F41035BF39}" presName="parTxOnlySpace" presStyleCnt="0"/>
      <dgm:spPr/>
    </dgm:pt>
    <dgm:pt modelId="{F771C69A-D244-4955-87EB-858EDFD3BFAB}" type="pres">
      <dgm:prSet presAssocID="{B84DC464-0C09-4EB9-85FD-51BD64C447F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FABE20D-9E55-419B-96C4-685B8F0AD33E}" type="pres">
      <dgm:prSet presAssocID="{9C29331A-C642-4078-AFE9-B67F2749D193}" presName="parTxOnlySpace" presStyleCnt="0"/>
      <dgm:spPr/>
    </dgm:pt>
    <dgm:pt modelId="{145A7BA9-C2E4-4630-8CAA-3941B69C1260}" type="pres">
      <dgm:prSet presAssocID="{1D024E2D-9628-4F4E-9E7A-418C45D5CB7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37C71A6-CC10-4ABA-BA69-DB68CBBFF101}" type="pres">
      <dgm:prSet presAssocID="{65C2F1EE-AE12-4D17-9F39-C5621274356F}" presName="parTxOnlySpace" presStyleCnt="0"/>
      <dgm:spPr/>
    </dgm:pt>
    <dgm:pt modelId="{C4B609F5-9F85-4611-8F5E-32DF27A6DB67}" type="pres">
      <dgm:prSet presAssocID="{8D207D6D-641A-4590-AE98-5F62CB6B90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8D5B20-DED9-4589-9589-11B07CF896AB}" type="presOf" srcId="{DDA334E2-AA21-4B23-BAA5-582244DA23FE}" destId="{366BA0C2-437E-4248-9CF6-E41FDE792B6D}" srcOrd="0" destOrd="0" presId="urn:microsoft.com/office/officeart/2005/8/layout/chevron1"/>
    <dgm:cxn modelId="{761B9E3C-9D38-4CEC-8F2F-5EA1D598CD66}" type="presOf" srcId="{35CED163-0695-4325-9C18-299EC6717464}" destId="{C070FAE4-ECB0-4CDA-860E-317EF3B83187}" srcOrd="0" destOrd="0" presId="urn:microsoft.com/office/officeart/2005/8/layout/chevron1"/>
    <dgm:cxn modelId="{87333864-DE37-4587-867E-6CD835D0B456}" srcId="{DDA334E2-AA21-4B23-BAA5-582244DA23FE}" destId="{35CED163-0695-4325-9C18-299EC6717464}" srcOrd="1" destOrd="0" parTransId="{5C58CB27-5719-4FD5-B0EC-39677214EE50}" sibTransId="{AC880BE8-5A07-4AC1-8CF2-68F41035BF39}"/>
    <dgm:cxn modelId="{BDF4A965-1F96-4178-BC24-0301A0A0CB2A}" type="presOf" srcId="{1D024E2D-9628-4F4E-9E7A-418C45D5CB77}" destId="{145A7BA9-C2E4-4630-8CAA-3941B69C1260}" srcOrd="0" destOrd="0" presId="urn:microsoft.com/office/officeart/2005/8/layout/chevron1"/>
    <dgm:cxn modelId="{D4147A6C-CA87-4040-9BCC-92433534752C}" srcId="{DDA334E2-AA21-4B23-BAA5-582244DA23FE}" destId="{B84DC464-0C09-4EB9-85FD-51BD64C447F8}" srcOrd="2" destOrd="0" parTransId="{58916848-F4C7-4F27-A458-1BA130AC5688}" sibTransId="{9C29331A-C642-4078-AFE9-B67F2749D193}"/>
    <dgm:cxn modelId="{D0516974-11A3-4B30-BF8F-F27B2A203157}" type="presOf" srcId="{B84DC464-0C09-4EB9-85FD-51BD64C447F8}" destId="{F771C69A-D244-4955-87EB-858EDFD3BFAB}" srcOrd="0" destOrd="0" presId="urn:microsoft.com/office/officeart/2005/8/layout/chevron1"/>
    <dgm:cxn modelId="{74E23689-8CA8-4EFC-A0C9-B19BCAD11959}" type="presOf" srcId="{8D207D6D-641A-4590-AE98-5F62CB6B90F1}" destId="{C4B609F5-9F85-4611-8F5E-32DF27A6DB67}" srcOrd="0" destOrd="0" presId="urn:microsoft.com/office/officeart/2005/8/layout/chevron1"/>
    <dgm:cxn modelId="{C8FCA18E-63DF-444D-B6CB-572B204F7F0E}" srcId="{DDA334E2-AA21-4B23-BAA5-582244DA23FE}" destId="{8D207D6D-641A-4590-AE98-5F62CB6B90F1}" srcOrd="4" destOrd="0" parTransId="{21BBD563-DEA0-45B4-8C9D-299D8CC734FE}" sibTransId="{9EC5BC75-73D7-4308-AD19-0A75203F5914}"/>
    <dgm:cxn modelId="{BDB279CC-681C-4E5B-B24C-653FB51AE1D8}" srcId="{DDA334E2-AA21-4B23-BAA5-582244DA23FE}" destId="{F3B165F5-86D4-4F03-BA71-63ACC4F3E7B3}" srcOrd="0" destOrd="0" parTransId="{B3FF9D32-BA44-4C66-9F2A-BA6DCDC51ADD}" sibTransId="{AA7559CA-FA57-4518-8C81-B790CB91BB88}"/>
    <dgm:cxn modelId="{01C230D7-EBEF-4191-8583-82FA6161644A}" type="presOf" srcId="{F3B165F5-86D4-4F03-BA71-63ACC4F3E7B3}" destId="{8EB1B2FA-D3E7-4865-80E1-517200D59559}" srcOrd="0" destOrd="0" presId="urn:microsoft.com/office/officeart/2005/8/layout/chevron1"/>
    <dgm:cxn modelId="{A21D4AE3-D4F0-44D4-8743-24A25C2FFDE5}" srcId="{DDA334E2-AA21-4B23-BAA5-582244DA23FE}" destId="{1D024E2D-9628-4F4E-9E7A-418C45D5CB77}" srcOrd="3" destOrd="0" parTransId="{B50FD71A-7B5A-456B-A6AC-5AFDB408DCCD}" sibTransId="{65C2F1EE-AE12-4D17-9F39-C5621274356F}"/>
    <dgm:cxn modelId="{4355CDA1-4C75-4884-8322-36295A0C3F1C}" type="presParOf" srcId="{366BA0C2-437E-4248-9CF6-E41FDE792B6D}" destId="{8EB1B2FA-D3E7-4865-80E1-517200D59559}" srcOrd="0" destOrd="0" presId="urn:microsoft.com/office/officeart/2005/8/layout/chevron1"/>
    <dgm:cxn modelId="{8A78BE8F-9185-4970-B004-8E81951E59F4}" type="presParOf" srcId="{366BA0C2-437E-4248-9CF6-E41FDE792B6D}" destId="{DAAC6FEB-B672-47C2-B5E3-79ED1061A66E}" srcOrd="1" destOrd="0" presId="urn:microsoft.com/office/officeart/2005/8/layout/chevron1"/>
    <dgm:cxn modelId="{FB953633-1E41-4333-821D-67C4F4B0F0BB}" type="presParOf" srcId="{366BA0C2-437E-4248-9CF6-E41FDE792B6D}" destId="{C070FAE4-ECB0-4CDA-860E-317EF3B83187}" srcOrd="2" destOrd="0" presId="urn:microsoft.com/office/officeart/2005/8/layout/chevron1"/>
    <dgm:cxn modelId="{33FC7A1C-213C-43B6-904B-D2FCF6F7BA3C}" type="presParOf" srcId="{366BA0C2-437E-4248-9CF6-E41FDE792B6D}" destId="{4F9D0DE4-CFA4-41E4-9556-EC392D0C2FC6}" srcOrd="3" destOrd="0" presId="urn:microsoft.com/office/officeart/2005/8/layout/chevron1"/>
    <dgm:cxn modelId="{3962FF96-1F96-4ECC-A427-F974213EE862}" type="presParOf" srcId="{366BA0C2-437E-4248-9CF6-E41FDE792B6D}" destId="{F771C69A-D244-4955-87EB-858EDFD3BFAB}" srcOrd="4" destOrd="0" presId="urn:microsoft.com/office/officeart/2005/8/layout/chevron1"/>
    <dgm:cxn modelId="{EFFB7C74-A50C-4A4D-9AE0-4F08C8D4B271}" type="presParOf" srcId="{366BA0C2-437E-4248-9CF6-E41FDE792B6D}" destId="{1FABE20D-9E55-419B-96C4-685B8F0AD33E}" srcOrd="5" destOrd="0" presId="urn:microsoft.com/office/officeart/2005/8/layout/chevron1"/>
    <dgm:cxn modelId="{B9DF14D5-186B-471B-A165-0328FA8296A4}" type="presParOf" srcId="{366BA0C2-437E-4248-9CF6-E41FDE792B6D}" destId="{145A7BA9-C2E4-4630-8CAA-3941B69C1260}" srcOrd="6" destOrd="0" presId="urn:microsoft.com/office/officeart/2005/8/layout/chevron1"/>
    <dgm:cxn modelId="{D6E73A8A-178B-41DF-9C6F-EBB8E4BB2056}" type="presParOf" srcId="{366BA0C2-437E-4248-9CF6-E41FDE792B6D}" destId="{237C71A6-CC10-4ABA-BA69-DB68CBBFF101}" srcOrd="7" destOrd="0" presId="urn:microsoft.com/office/officeart/2005/8/layout/chevron1"/>
    <dgm:cxn modelId="{C0E7219A-473F-48EB-BD0F-23149602A9F5}" type="presParOf" srcId="{366BA0C2-437E-4248-9CF6-E41FDE792B6D}" destId="{C4B609F5-9F85-4611-8F5E-32DF27A6DB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B2FA-D3E7-4865-80E1-517200D59559}">
      <dsp:nvSpPr>
        <dsp:cNvPr id="0" name=""/>
        <dsp:cNvSpPr/>
      </dsp:nvSpPr>
      <dsp:spPr>
        <a:xfrm>
          <a:off x="2455" y="1455931"/>
          <a:ext cx="2185541" cy="874216"/>
        </a:xfrm>
        <a:prstGeom prst="chevron">
          <a:avLst/>
        </a:prstGeom>
        <a:solidFill>
          <a:srgbClr val="FFC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Entendimiento del problema</a:t>
          </a:r>
        </a:p>
      </dsp:txBody>
      <dsp:txXfrm>
        <a:off x="439563" y="1455931"/>
        <a:ext cx="1311325" cy="874216"/>
      </dsp:txXfrm>
    </dsp:sp>
    <dsp:sp modelId="{C070FAE4-ECB0-4CDA-860E-317EF3B83187}">
      <dsp:nvSpPr>
        <dsp:cNvPr id="0" name=""/>
        <dsp:cNvSpPr/>
      </dsp:nvSpPr>
      <dsp:spPr>
        <a:xfrm>
          <a:off x="1969442" y="1455931"/>
          <a:ext cx="2185541" cy="87421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Extracción de datos</a:t>
          </a:r>
        </a:p>
      </dsp:txBody>
      <dsp:txXfrm>
        <a:off x="2406550" y="1455931"/>
        <a:ext cx="1311325" cy="874216"/>
      </dsp:txXfrm>
    </dsp:sp>
    <dsp:sp modelId="{F771C69A-D244-4955-87EB-858EDFD3BFAB}">
      <dsp:nvSpPr>
        <dsp:cNvPr id="0" name=""/>
        <dsp:cNvSpPr/>
      </dsp:nvSpPr>
      <dsp:spPr>
        <a:xfrm>
          <a:off x="3936429" y="1455931"/>
          <a:ext cx="2185541" cy="874216"/>
        </a:xfrm>
        <a:prstGeom prst="chevron">
          <a:avLst/>
        </a:prstGeom>
        <a:solidFill>
          <a:schemeClr val="accent4">
            <a:hueOff val="-1759972"/>
            <a:satOff val="-18065"/>
            <a:lumOff val="755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Limpieza y exploración de datos</a:t>
          </a:r>
        </a:p>
      </dsp:txBody>
      <dsp:txXfrm>
        <a:off x="4373537" y="1455931"/>
        <a:ext cx="1311325" cy="874216"/>
      </dsp:txXfrm>
    </dsp:sp>
    <dsp:sp modelId="{145A7BA9-C2E4-4630-8CAA-3941B69C1260}">
      <dsp:nvSpPr>
        <dsp:cNvPr id="0" name=""/>
        <dsp:cNvSpPr/>
      </dsp:nvSpPr>
      <dsp:spPr>
        <a:xfrm>
          <a:off x="5903416" y="1455931"/>
          <a:ext cx="2185541" cy="874216"/>
        </a:xfrm>
        <a:prstGeom prst="chevron">
          <a:avLst/>
        </a:prstGeom>
        <a:solidFill>
          <a:srgbClr val="7030A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Modelado</a:t>
          </a:r>
        </a:p>
      </dsp:txBody>
      <dsp:txXfrm>
        <a:off x="6340524" y="1455931"/>
        <a:ext cx="1311325" cy="874216"/>
      </dsp:txXfrm>
    </dsp:sp>
    <dsp:sp modelId="{C4B609F5-9F85-4611-8F5E-32DF27A6DB67}">
      <dsp:nvSpPr>
        <dsp:cNvPr id="0" name=""/>
        <dsp:cNvSpPr/>
      </dsp:nvSpPr>
      <dsp:spPr>
        <a:xfrm>
          <a:off x="7870403" y="1455931"/>
          <a:ext cx="2185541" cy="874216"/>
        </a:xfrm>
        <a:prstGeom prst="chevron">
          <a:avLst/>
        </a:prstGeom>
        <a:solidFill>
          <a:srgbClr val="C00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Despliegue del modelo</a:t>
          </a:r>
        </a:p>
      </dsp:txBody>
      <dsp:txXfrm>
        <a:off x="8307511" y="1455931"/>
        <a:ext cx="1311325" cy="874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B2FA-D3E7-4865-80E1-517200D59559}">
      <dsp:nvSpPr>
        <dsp:cNvPr id="0" name=""/>
        <dsp:cNvSpPr/>
      </dsp:nvSpPr>
      <dsp:spPr>
        <a:xfrm>
          <a:off x="2455" y="1455931"/>
          <a:ext cx="2185541" cy="874216"/>
        </a:xfrm>
        <a:prstGeom prst="chevron">
          <a:avLst/>
        </a:prstGeom>
        <a:solidFill>
          <a:srgbClr val="FFC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Entendimiento del problema</a:t>
          </a:r>
        </a:p>
      </dsp:txBody>
      <dsp:txXfrm>
        <a:off x="439563" y="1455931"/>
        <a:ext cx="1311325" cy="874216"/>
      </dsp:txXfrm>
    </dsp:sp>
    <dsp:sp modelId="{C070FAE4-ECB0-4CDA-860E-317EF3B83187}">
      <dsp:nvSpPr>
        <dsp:cNvPr id="0" name=""/>
        <dsp:cNvSpPr/>
      </dsp:nvSpPr>
      <dsp:spPr>
        <a:xfrm>
          <a:off x="1969442" y="1455931"/>
          <a:ext cx="2185541" cy="87421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Extracción de datos</a:t>
          </a:r>
        </a:p>
      </dsp:txBody>
      <dsp:txXfrm>
        <a:off x="2406550" y="1455931"/>
        <a:ext cx="1311325" cy="874216"/>
      </dsp:txXfrm>
    </dsp:sp>
    <dsp:sp modelId="{F771C69A-D244-4955-87EB-858EDFD3BFAB}">
      <dsp:nvSpPr>
        <dsp:cNvPr id="0" name=""/>
        <dsp:cNvSpPr/>
      </dsp:nvSpPr>
      <dsp:spPr>
        <a:xfrm>
          <a:off x="3936429" y="1455931"/>
          <a:ext cx="2185541" cy="874216"/>
        </a:xfrm>
        <a:prstGeom prst="chevron">
          <a:avLst/>
        </a:prstGeom>
        <a:solidFill>
          <a:schemeClr val="accent4">
            <a:hueOff val="-1759972"/>
            <a:satOff val="-18065"/>
            <a:lumOff val="755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Limpieza y exploración de datos</a:t>
          </a:r>
        </a:p>
      </dsp:txBody>
      <dsp:txXfrm>
        <a:off x="4373537" y="1455931"/>
        <a:ext cx="1311325" cy="874216"/>
      </dsp:txXfrm>
    </dsp:sp>
    <dsp:sp modelId="{145A7BA9-C2E4-4630-8CAA-3941B69C1260}">
      <dsp:nvSpPr>
        <dsp:cNvPr id="0" name=""/>
        <dsp:cNvSpPr/>
      </dsp:nvSpPr>
      <dsp:spPr>
        <a:xfrm>
          <a:off x="5903416" y="1455931"/>
          <a:ext cx="2185541" cy="874216"/>
        </a:xfrm>
        <a:prstGeom prst="chevron">
          <a:avLst/>
        </a:prstGeom>
        <a:solidFill>
          <a:srgbClr val="7030A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Modelado</a:t>
          </a:r>
        </a:p>
      </dsp:txBody>
      <dsp:txXfrm>
        <a:off x="6340524" y="1455931"/>
        <a:ext cx="1311325" cy="874216"/>
      </dsp:txXfrm>
    </dsp:sp>
    <dsp:sp modelId="{C4B609F5-9F85-4611-8F5E-32DF27A6DB67}">
      <dsp:nvSpPr>
        <dsp:cNvPr id="0" name=""/>
        <dsp:cNvSpPr/>
      </dsp:nvSpPr>
      <dsp:spPr>
        <a:xfrm>
          <a:off x="7870403" y="1455931"/>
          <a:ext cx="2185541" cy="874216"/>
        </a:xfrm>
        <a:prstGeom prst="chevron">
          <a:avLst/>
        </a:prstGeom>
        <a:solidFill>
          <a:srgbClr val="C00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Despliegue del modelo</a:t>
          </a:r>
        </a:p>
      </dsp:txBody>
      <dsp:txXfrm>
        <a:off x="8307511" y="1455931"/>
        <a:ext cx="1311325" cy="874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B2FA-D3E7-4865-80E1-517200D59559}">
      <dsp:nvSpPr>
        <dsp:cNvPr id="0" name=""/>
        <dsp:cNvSpPr/>
      </dsp:nvSpPr>
      <dsp:spPr>
        <a:xfrm>
          <a:off x="2455" y="1455931"/>
          <a:ext cx="2185541" cy="874216"/>
        </a:xfrm>
        <a:prstGeom prst="chevron">
          <a:avLst/>
        </a:prstGeom>
        <a:solidFill>
          <a:srgbClr val="FFC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Entendimiento del problema</a:t>
          </a:r>
        </a:p>
      </dsp:txBody>
      <dsp:txXfrm>
        <a:off x="439563" y="1455931"/>
        <a:ext cx="1311325" cy="874216"/>
      </dsp:txXfrm>
    </dsp:sp>
    <dsp:sp modelId="{C070FAE4-ECB0-4CDA-860E-317EF3B83187}">
      <dsp:nvSpPr>
        <dsp:cNvPr id="0" name=""/>
        <dsp:cNvSpPr/>
      </dsp:nvSpPr>
      <dsp:spPr>
        <a:xfrm>
          <a:off x="1969442" y="1455931"/>
          <a:ext cx="2185541" cy="87421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Extracción de datos</a:t>
          </a:r>
        </a:p>
      </dsp:txBody>
      <dsp:txXfrm>
        <a:off x="2406550" y="1455931"/>
        <a:ext cx="1311325" cy="874216"/>
      </dsp:txXfrm>
    </dsp:sp>
    <dsp:sp modelId="{F771C69A-D244-4955-87EB-858EDFD3BFAB}">
      <dsp:nvSpPr>
        <dsp:cNvPr id="0" name=""/>
        <dsp:cNvSpPr/>
      </dsp:nvSpPr>
      <dsp:spPr>
        <a:xfrm>
          <a:off x="3936429" y="1455931"/>
          <a:ext cx="2185541" cy="874216"/>
        </a:xfrm>
        <a:prstGeom prst="chevron">
          <a:avLst/>
        </a:prstGeom>
        <a:solidFill>
          <a:schemeClr val="accent4">
            <a:hueOff val="-1759972"/>
            <a:satOff val="-18065"/>
            <a:lumOff val="755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Limpieza y exploración de datos</a:t>
          </a:r>
        </a:p>
      </dsp:txBody>
      <dsp:txXfrm>
        <a:off x="4373537" y="1455931"/>
        <a:ext cx="1311325" cy="874216"/>
      </dsp:txXfrm>
    </dsp:sp>
    <dsp:sp modelId="{145A7BA9-C2E4-4630-8CAA-3941B69C1260}">
      <dsp:nvSpPr>
        <dsp:cNvPr id="0" name=""/>
        <dsp:cNvSpPr/>
      </dsp:nvSpPr>
      <dsp:spPr>
        <a:xfrm>
          <a:off x="5903416" y="1455931"/>
          <a:ext cx="2185541" cy="874216"/>
        </a:xfrm>
        <a:prstGeom prst="chevron">
          <a:avLst/>
        </a:prstGeom>
        <a:solidFill>
          <a:srgbClr val="7030A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Modelado</a:t>
          </a:r>
        </a:p>
      </dsp:txBody>
      <dsp:txXfrm>
        <a:off x="6340524" y="1455931"/>
        <a:ext cx="1311325" cy="874216"/>
      </dsp:txXfrm>
    </dsp:sp>
    <dsp:sp modelId="{C4B609F5-9F85-4611-8F5E-32DF27A6DB67}">
      <dsp:nvSpPr>
        <dsp:cNvPr id="0" name=""/>
        <dsp:cNvSpPr/>
      </dsp:nvSpPr>
      <dsp:spPr>
        <a:xfrm>
          <a:off x="7870403" y="1455931"/>
          <a:ext cx="2185541" cy="874216"/>
        </a:xfrm>
        <a:prstGeom prst="chevron">
          <a:avLst/>
        </a:prstGeom>
        <a:solidFill>
          <a:srgbClr val="C00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Despliegue del modelo</a:t>
          </a:r>
        </a:p>
      </dsp:txBody>
      <dsp:txXfrm>
        <a:off x="8307511" y="1455931"/>
        <a:ext cx="1311325" cy="8742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B2FA-D3E7-4865-80E1-517200D59559}">
      <dsp:nvSpPr>
        <dsp:cNvPr id="0" name=""/>
        <dsp:cNvSpPr/>
      </dsp:nvSpPr>
      <dsp:spPr>
        <a:xfrm>
          <a:off x="2455" y="1455931"/>
          <a:ext cx="2185541" cy="874216"/>
        </a:xfrm>
        <a:prstGeom prst="chevron">
          <a:avLst/>
        </a:prstGeom>
        <a:solidFill>
          <a:srgbClr val="FFC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Entendimiento del problema</a:t>
          </a:r>
        </a:p>
      </dsp:txBody>
      <dsp:txXfrm>
        <a:off x="439563" y="1455931"/>
        <a:ext cx="1311325" cy="874216"/>
      </dsp:txXfrm>
    </dsp:sp>
    <dsp:sp modelId="{C070FAE4-ECB0-4CDA-860E-317EF3B83187}">
      <dsp:nvSpPr>
        <dsp:cNvPr id="0" name=""/>
        <dsp:cNvSpPr/>
      </dsp:nvSpPr>
      <dsp:spPr>
        <a:xfrm>
          <a:off x="1969442" y="1455931"/>
          <a:ext cx="2185541" cy="87421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Extracción de datos</a:t>
          </a:r>
        </a:p>
      </dsp:txBody>
      <dsp:txXfrm>
        <a:off x="2406550" y="1455931"/>
        <a:ext cx="1311325" cy="874216"/>
      </dsp:txXfrm>
    </dsp:sp>
    <dsp:sp modelId="{F771C69A-D244-4955-87EB-858EDFD3BFAB}">
      <dsp:nvSpPr>
        <dsp:cNvPr id="0" name=""/>
        <dsp:cNvSpPr/>
      </dsp:nvSpPr>
      <dsp:spPr>
        <a:xfrm>
          <a:off x="3936429" y="1455931"/>
          <a:ext cx="2185541" cy="874216"/>
        </a:xfrm>
        <a:prstGeom prst="chevron">
          <a:avLst/>
        </a:prstGeom>
        <a:solidFill>
          <a:schemeClr val="accent4">
            <a:hueOff val="-1759972"/>
            <a:satOff val="-18065"/>
            <a:lumOff val="755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Limpieza y exploración de datos</a:t>
          </a:r>
        </a:p>
      </dsp:txBody>
      <dsp:txXfrm>
        <a:off x="4373537" y="1455931"/>
        <a:ext cx="1311325" cy="874216"/>
      </dsp:txXfrm>
    </dsp:sp>
    <dsp:sp modelId="{145A7BA9-C2E4-4630-8CAA-3941B69C1260}">
      <dsp:nvSpPr>
        <dsp:cNvPr id="0" name=""/>
        <dsp:cNvSpPr/>
      </dsp:nvSpPr>
      <dsp:spPr>
        <a:xfrm>
          <a:off x="5903416" y="1455931"/>
          <a:ext cx="2185541" cy="874216"/>
        </a:xfrm>
        <a:prstGeom prst="chevron">
          <a:avLst/>
        </a:prstGeom>
        <a:solidFill>
          <a:srgbClr val="7030A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Modelado</a:t>
          </a:r>
        </a:p>
      </dsp:txBody>
      <dsp:txXfrm>
        <a:off x="6340524" y="1455931"/>
        <a:ext cx="1311325" cy="874216"/>
      </dsp:txXfrm>
    </dsp:sp>
    <dsp:sp modelId="{C4B609F5-9F85-4611-8F5E-32DF27A6DB67}">
      <dsp:nvSpPr>
        <dsp:cNvPr id="0" name=""/>
        <dsp:cNvSpPr/>
      </dsp:nvSpPr>
      <dsp:spPr>
        <a:xfrm>
          <a:off x="7870403" y="1455931"/>
          <a:ext cx="2185541" cy="874216"/>
        </a:xfrm>
        <a:prstGeom prst="chevron">
          <a:avLst/>
        </a:prstGeom>
        <a:solidFill>
          <a:srgbClr val="C00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Despliegue del modelo</a:t>
          </a:r>
        </a:p>
      </dsp:txBody>
      <dsp:txXfrm>
        <a:off x="8307511" y="1455931"/>
        <a:ext cx="1311325" cy="87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5275-2C3C-4439-9BF8-CBB592A842DF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30CBE-5D8C-4F4B-8B7D-CA065E9CC5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35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30CBE-5D8C-4F4B-8B7D-CA065E9CC504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265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30CBE-5D8C-4F4B-8B7D-CA065E9CC50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238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9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486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493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25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9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432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7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836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36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095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36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C697C3-C264-4554-BD49-72F486D29C2A}" type="datetimeFigureOut">
              <a:rPr lang="es-CL" smtClean="0"/>
              <a:t>15-03-2021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6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diagramLayout" Target="../diagrams/layout4.xml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png"/><Relationship Id="rId2" Type="http://schemas.openxmlformats.org/officeDocument/2006/relationships/diagramData" Target="../diagrams/data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22.sv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pbadillatorrealba/MDS720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echnologyreview.com/2015/09/16/166222/facebooks-like-buttons-will-soon-track-your-web-browsing-to-target-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hyperlink" Target="https://pixabay.com/?utm_source=link-attribution&amp;utm_medium=referral&amp;utm_campaign=image&amp;utm_content=3136897" TargetMode="External"/><Relationship Id="rId4" Type="http://schemas.openxmlformats.org/officeDocument/2006/relationships/hyperlink" Target="https://pixabay.com/users/thedigitalartist-202249/?utm_source=link-attribution&amp;utm_medium=referral&amp;utm_campaign=image&amp;utm_content=313689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BD035-E9E5-4F2C-8814-534699C4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ES" sz="5000" dirty="0"/>
              <a:t>Laboratorio de Programación Científica para Ciencia de Datos</a:t>
            </a:r>
            <a:endParaRPr lang="es-CL" sz="5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251252-D0A7-4EE1-8591-DF9FEFB1B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MDS7202-1 - Otoño 2021</a:t>
            </a:r>
          </a:p>
        </p:txBody>
      </p:sp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1A58D17-4428-496B-A5D6-5711B6657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403937"/>
            <a:ext cx="4001315" cy="1520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03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BF2B-D6CB-42E9-9272-28EA903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dirty="0"/>
              <a:t>Proyecto de Ciencia de los Datos</a:t>
            </a:r>
          </a:p>
        </p:txBody>
      </p:sp>
      <p:graphicFrame>
        <p:nvGraphicFramePr>
          <p:cNvPr id="19" name="Marcador de contenido 18">
            <a:extLst>
              <a:ext uri="{FF2B5EF4-FFF2-40B4-BE49-F238E27FC236}">
                <a16:creationId xmlns:a16="http://schemas.microsoft.com/office/drawing/2014/main" id="{5ECB3E8D-89A7-421B-8950-E649FEE01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14561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88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BF2B-D6CB-42E9-9272-28EA903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dirty="0"/>
              <a:t>Proyecto de Ciencia de los Datos</a:t>
            </a:r>
          </a:p>
        </p:txBody>
      </p:sp>
      <p:graphicFrame>
        <p:nvGraphicFramePr>
          <p:cNvPr id="19" name="Marcador de contenido 18">
            <a:extLst>
              <a:ext uri="{FF2B5EF4-FFF2-40B4-BE49-F238E27FC236}">
                <a16:creationId xmlns:a16="http://schemas.microsoft.com/office/drawing/2014/main" id="{5ECB3E8D-89A7-421B-8950-E649FEE01D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45940D8-0E88-438D-BAA7-697DDB3477FF}"/>
              </a:ext>
            </a:extLst>
          </p:cNvPr>
          <p:cNvSpPr txBox="1"/>
          <p:nvPr/>
        </p:nvSpPr>
        <p:spPr>
          <a:xfrm>
            <a:off x="1096963" y="2485051"/>
            <a:ext cx="2154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Heladas en el valle central provocan perdidas millonarias a los agricultores. ¿Solución?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D237DA-5064-4C12-AC38-3B03372B6A7C}"/>
              </a:ext>
            </a:extLst>
          </p:cNvPr>
          <p:cNvSpPr txBox="1"/>
          <p:nvPr/>
        </p:nvSpPr>
        <p:spPr>
          <a:xfrm>
            <a:off x="3047999" y="4544591"/>
            <a:ext cx="2678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Múltiples fuentes de información de distintos proveedores: </a:t>
            </a:r>
          </a:p>
          <a:p>
            <a:r>
              <a:rPr lang="es-CL" sz="1400" dirty="0"/>
              <a:t>Temperatura, presión, lluvias, nubosidad, </a:t>
            </a:r>
            <a:r>
              <a:rPr lang="es-CL" sz="1400" dirty="0" err="1"/>
              <a:t>etc</a:t>
            </a:r>
            <a:r>
              <a:rPr lang="es-CL" sz="1400" dirty="0"/>
              <a:t>…</a:t>
            </a:r>
          </a:p>
          <a:p>
            <a:r>
              <a:rPr lang="es-CL" sz="1400" dirty="0"/>
              <a:t>Relieve. </a:t>
            </a:r>
          </a:p>
          <a:p>
            <a:r>
              <a:rPr lang="es-CL" sz="1400" dirty="0"/>
              <a:t>Tendencias del cambio climático.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5DAA9B-205B-4731-A800-4C84F601FABF}"/>
              </a:ext>
            </a:extLst>
          </p:cNvPr>
          <p:cNvSpPr txBox="1"/>
          <p:nvPr/>
        </p:nvSpPr>
        <p:spPr>
          <a:xfrm>
            <a:off x="5019963" y="2217649"/>
            <a:ext cx="25098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Limpieza de datos faltantes, ruidosos y </a:t>
            </a:r>
            <a:r>
              <a:rPr lang="es-CL" sz="1400" dirty="0" err="1"/>
              <a:t>outliers</a:t>
            </a:r>
            <a:r>
              <a:rPr lang="es-CL" sz="1400" dirty="0"/>
              <a:t>.</a:t>
            </a:r>
          </a:p>
          <a:p>
            <a:r>
              <a:rPr lang="es-CL" sz="1400" dirty="0"/>
              <a:t>Exploración usando estadística descriptiva.</a:t>
            </a:r>
          </a:p>
          <a:p>
            <a:r>
              <a:rPr lang="es-CL" sz="1400" dirty="0"/>
              <a:t>Visualización de las variables.</a:t>
            </a:r>
          </a:p>
          <a:p>
            <a:endParaRPr lang="es-CL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377894-206B-45DB-9549-31ED21FE2271}"/>
              </a:ext>
            </a:extLst>
          </p:cNvPr>
          <p:cNvSpPr txBox="1"/>
          <p:nvPr/>
        </p:nvSpPr>
        <p:spPr>
          <a:xfrm>
            <a:off x="6788726" y="4636924"/>
            <a:ext cx="25098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Selección de características relevantes.</a:t>
            </a:r>
          </a:p>
          <a:p>
            <a:r>
              <a:rPr lang="es-CL" sz="1400" dirty="0"/>
              <a:t>Creación de un modelo predictivo.</a:t>
            </a:r>
          </a:p>
          <a:p>
            <a:r>
              <a:rPr lang="es-CL" sz="1400" dirty="0"/>
              <a:t>Evaluación del modelo.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D03209-2468-4880-99FF-4544AE514E9C}"/>
              </a:ext>
            </a:extLst>
          </p:cNvPr>
          <p:cNvSpPr txBox="1"/>
          <p:nvPr/>
        </p:nvSpPr>
        <p:spPr>
          <a:xfrm>
            <a:off x="8825344" y="2629056"/>
            <a:ext cx="2509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Poner el modelo al servicio de los clientes. </a:t>
            </a:r>
          </a:p>
          <a:p>
            <a:r>
              <a:rPr lang="es-CL" sz="1400" dirty="0"/>
              <a:t>Evaluar efectividad real</a:t>
            </a:r>
          </a:p>
        </p:txBody>
      </p:sp>
    </p:spTree>
    <p:extLst>
      <p:ext uri="{BB962C8B-B14F-4D97-AF65-F5344CB8AC3E}">
        <p14:creationId xmlns:p14="http://schemas.microsoft.com/office/powerpoint/2010/main" val="18461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7E951-AF55-42B9-BC2F-FB5C421E6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El Curso</a:t>
            </a:r>
          </a:p>
        </p:txBody>
      </p:sp>
    </p:spTree>
    <p:extLst>
      <p:ext uri="{BB962C8B-B14F-4D97-AF65-F5344CB8AC3E}">
        <p14:creationId xmlns:p14="http://schemas.microsoft.com/office/powerpoint/2010/main" val="93029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13EA6-73BB-4738-BB2F-67338BB4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 b="1" dirty="0"/>
              <a:t>no</a:t>
            </a:r>
            <a:r>
              <a:rPr lang="es-CL" dirty="0"/>
              <a:t> es este curso?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6EF38-922F-41C6-8243-07607FD7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No es un curso teórico:</a:t>
            </a:r>
          </a:p>
          <a:p>
            <a:pPr lvl="1"/>
            <a:r>
              <a:rPr lang="es-CL" dirty="0"/>
              <a:t>Veremos aspectos teóricos solo en cuanto se necesite. Pero </a:t>
            </a:r>
            <a:r>
              <a:rPr lang="es-CL" b="1" dirty="0"/>
              <a:t>se pondrá énfasis en la práctica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Múltiples opciones para profundizar (http://mds.uchile.cl/programa/):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423181-7433-40D6-A6FC-1679F0D44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29"/>
          <a:stretch/>
        </p:blipFill>
        <p:spPr>
          <a:xfrm>
            <a:off x="1280014" y="2905760"/>
            <a:ext cx="5096338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FFCF7-250C-4727-8475-A854125E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 b="1" dirty="0"/>
              <a:t>no</a:t>
            </a:r>
            <a:r>
              <a:rPr lang="es-CL" dirty="0"/>
              <a:t> es este curso?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E6054-D0A9-4200-90A3-FB8A1ED0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Proyecto de Ciencia de Datos </a:t>
            </a:r>
            <a:r>
              <a:rPr lang="es-CL" dirty="0"/>
              <a:t>(aka, el otro curso </a:t>
            </a:r>
            <a:r>
              <a:rPr lang="es-CL" dirty="0" err="1"/>
              <a:t>core</a:t>
            </a:r>
            <a:r>
              <a:rPr lang="es-CL" dirty="0"/>
              <a:t> del magister):</a:t>
            </a:r>
          </a:p>
          <a:p>
            <a:endParaRPr lang="es-CL" dirty="0"/>
          </a:p>
          <a:p>
            <a:pPr lvl="1"/>
            <a:r>
              <a:rPr lang="es-CL" dirty="0"/>
              <a:t>No tendremos un único proyecto grande con un cliente real.</a:t>
            </a:r>
          </a:p>
          <a:p>
            <a:pPr lvl="1"/>
            <a:r>
              <a:rPr lang="es-CL" dirty="0"/>
              <a:t>No tendrán la experiencia de trabajar directamente en la industria.</a:t>
            </a:r>
          </a:p>
          <a:p>
            <a:pPr lvl="1" algn="ctr"/>
            <a:endParaRPr lang="es-CL" dirty="0"/>
          </a:p>
          <a:p>
            <a:pPr marL="201168" lvl="1" indent="0" algn="ctr">
              <a:buNone/>
            </a:pPr>
            <a:r>
              <a:rPr lang="es-CL" dirty="0"/>
              <a:t>Sin embargo, veremos en detalle paso a paso (la mayoría) de pasos de la metodología y las tecnologías que se ocupan en estos para resolver proyectos de ciencia de datos.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780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FFCF7-250C-4727-8475-A854125E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 b="1" dirty="0"/>
              <a:t>no</a:t>
            </a:r>
            <a:r>
              <a:rPr lang="es-CL" dirty="0"/>
              <a:t> es este curso?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E6054-D0A9-4200-90A3-FB8A1ED0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Lugar para usar software cerrado:</a:t>
            </a:r>
            <a:endParaRPr lang="es-CL" dirty="0"/>
          </a:p>
          <a:p>
            <a:endParaRPr lang="es-CL" dirty="0"/>
          </a:p>
          <a:p>
            <a:pPr lvl="1"/>
            <a:r>
              <a:rPr lang="es-CL" dirty="0"/>
              <a:t>Trabajaremos con un conjunto de software open-</a:t>
            </a:r>
            <a:r>
              <a:rPr lang="es-CL" dirty="0" err="1"/>
              <a:t>source</a:t>
            </a:r>
            <a:r>
              <a:rPr lang="es-CL" dirty="0"/>
              <a:t> definido</a:t>
            </a:r>
          </a:p>
          <a:p>
            <a:pPr lvl="1"/>
            <a:r>
              <a:rPr lang="es-CL" dirty="0"/>
              <a:t>No usaremos ninguna solución cerrada pero distribuida gratuitamente (freeware) ni que se venda (software privativo).</a:t>
            </a:r>
          </a:p>
          <a:p>
            <a:pPr marL="201168" lvl="1" indent="0">
              <a:buNone/>
            </a:pPr>
            <a:endParaRPr lang="es-CL" dirty="0"/>
          </a:p>
          <a:p>
            <a:r>
              <a:rPr lang="es-CL" b="1" dirty="0"/>
              <a:t>Tampoco es un muestrario de open-</a:t>
            </a:r>
            <a:r>
              <a:rPr lang="es-CL" b="1" dirty="0" err="1"/>
              <a:t>source</a:t>
            </a:r>
            <a:r>
              <a:rPr lang="es-CL" b="1" dirty="0"/>
              <a:t> software:</a:t>
            </a:r>
          </a:p>
          <a:p>
            <a:endParaRPr lang="es-CL" b="1" dirty="0"/>
          </a:p>
          <a:p>
            <a:pPr lvl="1"/>
            <a:r>
              <a:rPr lang="es-CL" dirty="0"/>
              <a:t>Usaremos las librerías con un fin. </a:t>
            </a:r>
          </a:p>
          <a:p>
            <a:pPr lvl="1"/>
            <a:r>
              <a:rPr lang="es-CL" dirty="0"/>
              <a:t>Las librerías probablemente sean reemplazables por alguna alternativa. Pensar siempre que en el peor de los casos, podrían quedar desactualizadas a futuro.</a:t>
            </a:r>
          </a:p>
        </p:txBody>
      </p:sp>
    </p:spTree>
    <p:extLst>
      <p:ext uri="{BB962C8B-B14F-4D97-AF65-F5344CB8AC3E}">
        <p14:creationId xmlns:p14="http://schemas.microsoft.com/office/powerpoint/2010/main" val="176505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C51E5-06BF-431F-B3FE-568DE357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 b="1" dirty="0"/>
              <a:t>si </a:t>
            </a:r>
            <a:r>
              <a:rPr lang="es-CL" dirty="0"/>
              <a:t>es este curso?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39A41-92E6-43DB-92D9-C4F13E2A9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pPr algn="ctr">
              <a:lnSpc>
                <a:spcPct val="110000"/>
              </a:lnSpc>
            </a:pPr>
            <a:r>
              <a:rPr lang="es-ES" sz="2400" dirty="0"/>
              <a:t>El curso estará enfocado en </a:t>
            </a:r>
            <a:r>
              <a:rPr lang="es-ES" sz="2400" b="1" dirty="0"/>
              <a:t>entregar las herramientas necesarias</a:t>
            </a:r>
            <a:r>
              <a:rPr lang="es-ES" sz="2400" dirty="0"/>
              <a:t>, tanto teóricas como prácticas, para el </a:t>
            </a:r>
            <a:r>
              <a:rPr lang="es-ES" sz="2400" b="1" dirty="0"/>
              <a:t>modelamiento, resolución y puesta en marcha</a:t>
            </a:r>
            <a:r>
              <a:rPr lang="es-ES" sz="2400" dirty="0"/>
              <a:t> de desafíos en ciencia de datos. </a:t>
            </a:r>
          </a:p>
        </p:txBody>
      </p:sp>
    </p:spTree>
    <p:extLst>
      <p:ext uri="{BB962C8B-B14F-4D97-AF65-F5344CB8AC3E}">
        <p14:creationId xmlns:p14="http://schemas.microsoft.com/office/powerpoint/2010/main" val="155139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BF2B-D6CB-42E9-9272-28EA903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dirty="0"/>
              <a:t>Unidades</a:t>
            </a:r>
          </a:p>
        </p:txBody>
      </p:sp>
      <p:graphicFrame>
        <p:nvGraphicFramePr>
          <p:cNvPr id="19" name="Marcador de contenido 18">
            <a:extLst>
              <a:ext uri="{FF2B5EF4-FFF2-40B4-BE49-F238E27FC236}">
                <a16:creationId xmlns:a16="http://schemas.microsoft.com/office/drawing/2014/main" id="{5ECB3E8D-89A7-421B-8950-E649FEE01D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C29E776-701A-4FE8-8385-3BBE0F7AEF68}"/>
              </a:ext>
            </a:extLst>
          </p:cNvPr>
          <p:cNvSpPr/>
          <p:nvPr/>
        </p:nvSpPr>
        <p:spPr>
          <a:xfrm>
            <a:off x="8097520" y="2499360"/>
            <a:ext cx="3820160" cy="9296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4: </a:t>
            </a:r>
            <a:r>
              <a:rPr lang="es-ES" sz="1600" dirty="0">
                <a:solidFill>
                  <a:sysClr val="windowText" lastClr="000000"/>
                </a:solidFill>
              </a:rPr>
              <a:t>Despliegue en la Nube.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CF6591E-EE0E-4F37-BD69-91DC09580E01}"/>
              </a:ext>
            </a:extLst>
          </p:cNvPr>
          <p:cNvSpPr/>
          <p:nvPr/>
        </p:nvSpPr>
        <p:spPr>
          <a:xfrm>
            <a:off x="6878320" y="4528820"/>
            <a:ext cx="3820160" cy="160782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3</a:t>
            </a:r>
            <a:r>
              <a:rPr lang="es-ES" sz="1600" dirty="0">
                <a:solidFill>
                  <a:sysClr val="windowText" lastClr="000000"/>
                </a:solidFill>
              </a:rPr>
              <a:t>: Computación de alto rendimiento en modelos de aprendizaje automático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2</a:t>
            </a:r>
            <a:r>
              <a:rPr lang="es-ES" sz="1600" dirty="0">
                <a:solidFill>
                  <a:sysClr val="windowText" lastClr="000000"/>
                </a:solidFill>
              </a:rPr>
              <a:t>: Deep </a:t>
            </a:r>
            <a:r>
              <a:rPr lang="es-ES" sz="1600" dirty="0" err="1">
                <a:solidFill>
                  <a:sysClr val="windowText" lastClr="000000"/>
                </a:solidFill>
              </a:rPr>
              <a:t>Learning</a:t>
            </a:r>
            <a:r>
              <a:rPr lang="es-ES" sz="1600" dirty="0">
                <a:solidFill>
                  <a:sysClr val="windowText" lastClr="000000"/>
                </a:solidFill>
              </a:rPr>
              <a:t>, programación probabilística y </a:t>
            </a:r>
            <a:r>
              <a:rPr lang="es-ES" sz="1600" dirty="0" err="1">
                <a:solidFill>
                  <a:sysClr val="windowText" lastClr="000000"/>
                </a:solidFill>
              </a:rPr>
              <a:t>explicabilidad</a:t>
            </a:r>
            <a:endParaRPr lang="es-CL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F8164B-180D-4B23-9876-5F9D7790CB23}"/>
              </a:ext>
            </a:extLst>
          </p:cNvPr>
          <p:cNvSpPr/>
          <p:nvPr/>
        </p:nvSpPr>
        <p:spPr>
          <a:xfrm>
            <a:off x="2885440" y="4528820"/>
            <a:ext cx="3820160" cy="160782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1</a:t>
            </a:r>
            <a:r>
              <a:rPr lang="es-ES" sz="1600" dirty="0">
                <a:solidFill>
                  <a:sysClr val="windowText" lastClr="000000"/>
                </a:solidFill>
              </a:rPr>
              <a:t>: Introducción a Python en ciencia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2</a:t>
            </a:r>
            <a:r>
              <a:rPr lang="es-ES" sz="1600" dirty="0">
                <a:solidFill>
                  <a:sysClr val="windowText" lastClr="000000"/>
                </a:solidFill>
              </a:rPr>
              <a:t>: Manejo de datos y visualización</a:t>
            </a:r>
            <a:endParaRPr lang="es-C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3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BF2B-D6CB-42E9-9272-28EA903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dirty="0"/>
              <a:t>Tecnologías        +</a:t>
            </a:r>
            <a:endParaRPr lang="en-US" dirty="0"/>
          </a:p>
        </p:txBody>
      </p:sp>
      <p:graphicFrame>
        <p:nvGraphicFramePr>
          <p:cNvPr id="19" name="Marcador de contenido 18">
            <a:extLst>
              <a:ext uri="{FF2B5EF4-FFF2-40B4-BE49-F238E27FC236}">
                <a16:creationId xmlns:a16="http://schemas.microsoft.com/office/drawing/2014/main" id="{5ECB3E8D-89A7-421B-8950-E649FEE01D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FB294C46-BF75-40B1-B38D-F8B3F900B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15" y="5620217"/>
            <a:ext cx="2152393" cy="814391"/>
          </a:xfrm>
          <a:prstGeom prst="rect">
            <a:avLst/>
          </a:prstGeom>
        </p:spPr>
      </p:pic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A793766-793A-4AD0-A667-BA9CD67CA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71" y="2905847"/>
            <a:ext cx="1603300" cy="64800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F21726D-E3CF-4B6E-A5B7-1958C7FFDF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44" y="4570470"/>
            <a:ext cx="733360" cy="720000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6B05A2DE-06C9-41C8-B3B0-647B3905A0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84" y="2905847"/>
            <a:ext cx="1440000" cy="648000"/>
          </a:xfrm>
          <a:prstGeom prst="rect">
            <a:avLst/>
          </a:prstGeom>
        </p:spPr>
      </p:pic>
      <p:pic>
        <p:nvPicPr>
          <p:cNvPr id="9" name="Marcador de contenido 4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01954A1-C9BD-4125-8472-60CCD34B00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842" y="5369002"/>
            <a:ext cx="1955338" cy="391067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1CFA4E49-C28D-409C-82B6-1F9176F9D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21" y="4543033"/>
            <a:ext cx="1283551" cy="690979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C86CB54F-8547-4502-BE6E-79C7CFF448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51" y="981940"/>
            <a:ext cx="720000" cy="72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BFCC7A9C-FD39-46FC-BEA1-F091FD97C0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95722" y="4581685"/>
            <a:ext cx="698182" cy="720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4C03971-4ECF-4E17-B964-4B72E7F45C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3469" y="5285977"/>
            <a:ext cx="1740491" cy="417718"/>
          </a:xfrm>
          <a:prstGeom prst="rect">
            <a:avLst/>
          </a:prstGeom>
        </p:spPr>
      </p:pic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6D2C29C-C2A9-40FE-8D0C-E902550DAF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99" y="981940"/>
            <a:ext cx="621135" cy="720000"/>
          </a:xfrm>
          <a:prstGeom prst="rect">
            <a:avLst/>
          </a:prstGeom>
        </p:spPr>
      </p:pic>
      <p:pic>
        <p:nvPicPr>
          <p:cNvPr id="15" name="Imagen 14" descr="Imagen que contiene Icono&#10;&#10;Descripción generada automáticamente">
            <a:extLst>
              <a:ext uri="{FF2B5EF4-FFF2-40B4-BE49-F238E27FC236}">
                <a16:creationId xmlns:a16="http://schemas.microsoft.com/office/drawing/2014/main" id="{E2C080A6-DF96-4813-B960-B8F10E91B4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70" y="5755660"/>
            <a:ext cx="1452266" cy="484089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2F21B0-A508-484F-84F5-7FB0CA02FD1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28" y="2905847"/>
            <a:ext cx="1437306" cy="6480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746FA471-E3FD-4948-A873-86EFC4BB99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36890" y="4655180"/>
            <a:ext cx="900000" cy="830047"/>
          </a:xfrm>
          <a:prstGeom prst="rect">
            <a:avLst/>
          </a:prstGeom>
        </p:spPr>
      </p:pic>
      <p:pic>
        <p:nvPicPr>
          <p:cNvPr id="20" name="Imagen 19" descr="Logotipo&#10;&#10;Descripción generada automáticamente">
            <a:extLst>
              <a:ext uri="{FF2B5EF4-FFF2-40B4-BE49-F238E27FC236}">
                <a16:creationId xmlns:a16="http://schemas.microsoft.com/office/drawing/2014/main" id="{F273B8F1-99F4-4B19-80C2-CBEC5A2F1C3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08" y="5770724"/>
            <a:ext cx="2466109" cy="440500"/>
          </a:xfrm>
          <a:prstGeom prst="rect">
            <a:avLst/>
          </a:prstGeom>
        </p:spPr>
      </p:pic>
      <p:pic>
        <p:nvPicPr>
          <p:cNvPr id="21" name="Imagen 20" descr="Imagen que contiene firmar, calle, tráfico&#10;&#10;Descripción generada automáticamente">
            <a:extLst>
              <a:ext uri="{FF2B5EF4-FFF2-40B4-BE49-F238E27FC236}">
                <a16:creationId xmlns:a16="http://schemas.microsoft.com/office/drawing/2014/main" id="{0BDC695F-5125-4EA7-A28D-F913C030C4A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949" y="4729003"/>
            <a:ext cx="1183767" cy="715092"/>
          </a:xfrm>
          <a:prstGeom prst="rect">
            <a:avLst/>
          </a:prstGeom>
        </p:spPr>
      </p:pic>
      <p:pic>
        <p:nvPicPr>
          <p:cNvPr id="23" name="Imagen 22" descr="Forma&#10;&#10;Descripción generada automáticamente con confianza media">
            <a:extLst>
              <a:ext uri="{FF2B5EF4-FFF2-40B4-BE49-F238E27FC236}">
                <a16:creationId xmlns:a16="http://schemas.microsoft.com/office/drawing/2014/main" id="{31678253-45D6-4234-B432-36A9D3E89C5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63" y="2750910"/>
            <a:ext cx="1599193" cy="625937"/>
          </a:xfrm>
          <a:prstGeom prst="rect">
            <a:avLst/>
          </a:prstGeom>
        </p:spPr>
      </p:pic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F7CAF2E2-237C-48E9-9C05-7C5818B56C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556" y="2700032"/>
            <a:ext cx="1314563" cy="7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EAABA-44CA-4429-AA38-656BFD72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Información Administrativa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DE8141-00A6-4354-9FC1-2AEB6EC51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058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9ED506-D496-48EA-8138-8DFE2658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s-CL" sz="5400" dirty="0">
                <a:solidFill>
                  <a:srgbClr val="405163"/>
                </a:solidFill>
              </a:rPr>
              <a:t>Datos</a:t>
            </a:r>
          </a:p>
        </p:txBody>
      </p:sp>
      <p:pic>
        <p:nvPicPr>
          <p:cNvPr id="6" name="Picture 4" descr="Fondo gráfico de partículas abstractas">
            <a:extLst>
              <a:ext uri="{FF2B5EF4-FFF2-40B4-BE49-F238E27FC236}">
                <a16:creationId xmlns:a16="http://schemas.microsoft.com/office/drawing/2014/main" id="{B8CAFEB2-303C-47DB-82AA-DB1D33437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50" r="21129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C713B-FCDA-4757-9576-064C4C0FB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Colección de representaciones simbólicas (</a:t>
            </a:r>
            <a:r>
              <a:rPr lang="es-CL" dirty="0"/>
              <a:t>tales como </a:t>
            </a:r>
          </a:p>
          <a:p>
            <a:pPr algn="ctr"/>
            <a:r>
              <a:rPr lang="es-CL" dirty="0"/>
              <a:t>números, palabras, mediciones o descripciones de cosas) </a:t>
            </a:r>
          </a:p>
          <a:p>
            <a:pPr algn="ctr"/>
            <a:r>
              <a:rPr lang="es-CL" dirty="0"/>
              <a:t>que </a:t>
            </a:r>
            <a:r>
              <a:rPr lang="es-CL" b="1" dirty="0"/>
              <a:t>describen hechos, sucesos o entidades</a:t>
            </a:r>
            <a:r>
              <a:rPr lang="es-CL" dirty="0"/>
              <a:t>.</a:t>
            </a:r>
          </a:p>
          <a:p>
            <a:pPr algn="ctr"/>
            <a:endParaRPr lang="es-CL" dirty="0"/>
          </a:p>
          <a:p>
            <a:pPr marL="0" indent="0" algn="ctr">
              <a:buNone/>
            </a:pPr>
            <a:r>
              <a:rPr lang="es-CL" b="1" dirty="0"/>
              <a:t>Tipos de datos:</a:t>
            </a:r>
          </a:p>
        </p:txBody>
      </p: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571FC00F-C195-4D53-B19F-AE3AE8968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51900"/>
              </p:ext>
            </p:extLst>
          </p:nvPr>
        </p:nvGraphicFramePr>
        <p:xfrm>
          <a:off x="5132960" y="4383081"/>
          <a:ext cx="648000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96118742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95558537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9055801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r>
                        <a:rPr lang="es-CL" sz="2000" dirty="0"/>
                        <a:t>Cualitativos</a:t>
                      </a:r>
                    </a:p>
                    <a:p>
                      <a:endParaRPr lang="es-CL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Es de color verde.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Tiene olor a pino.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Es del género de plantas </a:t>
                      </a:r>
                      <a:r>
                        <a:rPr lang="es-CL" sz="1600" i="1" dirty="0" err="1"/>
                        <a:t>pinus</a:t>
                      </a:r>
                      <a:r>
                        <a:rPr lang="es-CL" sz="1600" i="1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i="0" dirty="0"/>
                        <a:t>El tronco es de color café intenso.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CL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800" dirty="0"/>
                        <a:t>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Cuantitativos</a:t>
                      </a:r>
                    </a:p>
                    <a:p>
                      <a:endParaRPr lang="es-CL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Mide 10,7 metros.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Tiene 27500 hojas aprox.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El tronco tiene un diámetro de 2 metros.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C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7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9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F12D7-8A0C-4734-810C-1158DC88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Reglas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E1AB4-E7D2-4AE4-90B9-AD27F99A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469"/>
          </a:xfrm>
        </p:spPr>
        <p:txBody>
          <a:bodyPr>
            <a:normAutofit/>
          </a:bodyPr>
          <a:lstStyle/>
          <a:p>
            <a:r>
              <a:rPr lang="es-ES" b="1" dirty="0"/>
              <a:t>Curso Online</a:t>
            </a:r>
          </a:p>
          <a:p>
            <a:endParaRPr lang="es-ES" dirty="0"/>
          </a:p>
          <a:p>
            <a:pPr lvl="1"/>
            <a:r>
              <a:rPr lang="es-ES" dirty="0"/>
              <a:t>Todas las cátedras serán </a:t>
            </a:r>
            <a:r>
              <a:rPr lang="es-ES" b="1" dirty="0"/>
              <a:t>tutoriales</a:t>
            </a:r>
            <a:r>
              <a:rPr lang="es-ES" dirty="0"/>
              <a:t> en donde </a:t>
            </a:r>
            <a:r>
              <a:rPr lang="es-ES" b="1" dirty="0"/>
              <a:t>resolveremos problemas </a:t>
            </a:r>
            <a:r>
              <a:rPr lang="es-ES" dirty="0"/>
              <a:t>desafiantes </a:t>
            </a:r>
            <a:r>
              <a:rPr lang="es-ES" b="1" dirty="0"/>
              <a:t>usando</a:t>
            </a:r>
            <a:r>
              <a:rPr lang="es-ES" dirty="0"/>
              <a:t> distintas </a:t>
            </a:r>
            <a:r>
              <a:rPr lang="es-ES" b="1" dirty="0"/>
              <a:t>tecnologías</a:t>
            </a:r>
            <a:r>
              <a:rPr lang="es-ES" dirty="0"/>
              <a:t> aplicadas a la ciencia de los datos. </a:t>
            </a:r>
          </a:p>
          <a:p>
            <a:pPr marL="201168" lvl="1" indent="0" algn="ctr">
              <a:buNone/>
            </a:pPr>
            <a:r>
              <a:rPr lang="es-ES" sz="2400" b="1" dirty="0"/>
              <a:t>¡La idea es que participen!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Cátedras de 1 hora. 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No hay asistencia obligatoria a las cátedras. Las cátedras serán grabadas y subidas a una lista de </a:t>
            </a:r>
            <a:r>
              <a:rPr lang="es-ES" dirty="0" err="1"/>
              <a:t>Youtube</a:t>
            </a:r>
            <a:r>
              <a:rPr lang="es-ES" dirty="0"/>
              <a:t>.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Como en todo entorno real, la </a:t>
            </a:r>
            <a:r>
              <a:rPr lang="es-ES" b="1" dirty="0"/>
              <a:t>colaboración</a:t>
            </a:r>
            <a:r>
              <a:rPr lang="es-ES" dirty="0"/>
              <a:t> es fundamental para resolver problemas complejos.  Este será un concepto fundamental en el curso. Todas las evaluaciones serán grupales.</a:t>
            </a:r>
          </a:p>
        </p:txBody>
      </p:sp>
    </p:spTree>
    <p:extLst>
      <p:ext uri="{BB962C8B-B14F-4D97-AF65-F5344CB8AC3E}">
        <p14:creationId xmlns:p14="http://schemas.microsoft.com/office/powerpoint/2010/main" val="421799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A6C56-5C11-4444-AF2E-D3C5A52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1B4D2-BD7E-4A6C-874A-9254C5A01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Las evaluaciones este semestre serán:</a:t>
            </a:r>
          </a:p>
          <a:p>
            <a:pPr marL="0" indent="0">
              <a:buNone/>
            </a:pPr>
            <a:endParaRPr lang="es-ES" dirty="0"/>
          </a:p>
          <a:p>
            <a:pPr marL="201168" lvl="1" indent="0">
              <a:lnSpc>
                <a:spcPct val="110000"/>
              </a:lnSpc>
              <a:buNone/>
            </a:pPr>
            <a:r>
              <a:rPr lang="es-CL" sz="2600" b="1" dirty="0"/>
              <a:t>🧪 </a:t>
            </a:r>
            <a:r>
              <a:rPr lang="es-ES" sz="2600" b="1" dirty="0"/>
              <a:t>5 laboratorios.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s-CL" sz="2600" b="1" dirty="0"/>
              <a:t>📝 </a:t>
            </a:r>
            <a:r>
              <a:rPr lang="es-ES" sz="2600" b="1" dirty="0"/>
              <a:t>4 tareas. </a:t>
            </a:r>
          </a:p>
        </p:txBody>
      </p:sp>
    </p:spTree>
    <p:extLst>
      <p:ext uri="{BB962C8B-B14F-4D97-AF65-F5344CB8AC3E}">
        <p14:creationId xmlns:p14="http://schemas.microsoft.com/office/powerpoint/2010/main" val="34109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B67F6-9551-4982-B010-B528D9DF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Laboratorios </a:t>
            </a:r>
            <a:r>
              <a:rPr lang="es-CL" sz="4800" b="1" dirty="0"/>
              <a:t>🧪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52919-32C2-494E-BF2C-FDCEF384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Evaluación corta de fin de unidad. </a:t>
            </a:r>
          </a:p>
          <a:p>
            <a:r>
              <a:rPr lang="es-CL" dirty="0"/>
              <a:t>Serán en horario de auxiliar. El auxiliar estará para contestar dudas.</a:t>
            </a:r>
          </a:p>
          <a:p>
            <a:r>
              <a:rPr lang="es-CL" dirty="0"/>
              <a:t>Estarán diseñados para que se puedan hacer en el mismo horario.</a:t>
            </a:r>
          </a:p>
          <a:p>
            <a:endParaRPr lang="es-CL" dirty="0"/>
          </a:p>
          <a:p>
            <a:r>
              <a:rPr lang="es-CL" dirty="0"/>
              <a:t>Reglas:</a:t>
            </a:r>
          </a:p>
          <a:p>
            <a:pPr marL="201168" lvl="1" indent="0">
              <a:buNone/>
            </a:pPr>
            <a:endParaRPr lang="es-CL" dirty="0"/>
          </a:p>
          <a:p>
            <a:pPr lvl="1"/>
            <a:r>
              <a:rPr lang="es-CL" b="1" dirty="0"/>
              <a:t>Grupos de 2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Si no llegan a inscribirse al </a:t>
            </a:r>
            <a:r>
              <a:rPr lang="es-CL" dirty="0" err="1"/>
              <a:t>lab</a:t>
            </a:r>
            <a:r>
              <a:rPr lang="es-CL" dirty="0"/>
              <a:t>, </a:t>
            </a:r>
            <a:r>
              <a:rPr lang="es-CL" b="1" dirty="0"/>
              <a:t>deberán entregar solos</a:t>
            </a:r>
            <a:r>
              <a:rPr lang="es-CL" dirty="0"/>
              <a:t> (para evitar que haya alguien que no trabaje).</a:t>
            </a:r>
          </a:p>
          <a:p>
            <a:pPr lvl="1"/>
            <a:r>
              <a:rPr lang="es-CL" dirty="0"/>
              <a:t>1 semana de plazo para entregar. No se consideran atrasos.</a:t>
            </a:r>
          </a:p>
          <a:p>
            <a:pPr lvl="1"/>
            <a:r>
              <a:rPr lang="es-CL" dirty="0"/>
              <a:t>Tienen la posibilidad de usar cualquier material del curso que deseen.</a:t>
            </a:r>
          </a:p>
          <a:p>
            <a:pPr lvl="1"/>
            <a:r>
              <a:rPr lang="es-CL" dirty="0"/>
              <a:t>Se elimina el peor laboratorio.</a:t>
            </a:r>
          </a:p>
        </p:txBody>
      </p:sp>
    </p:spTree>
    <p:extLst>
      <p:ext uri="{BB962C8B-B14F-4D97-AF65-F5344CB8AC3E}">
        <p14:creationId xmlns:p14="http://schemas.microsoft.com/office/powerpoint/2010/main" val="212448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D3006-1C48-4CC6-8C0D-9B155585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 </a:t>
            </a:r>
            <a:r>
              <a:rPr lang="es-CL" sz="4800" b="1" dirty="0"/>
              <a:t>📝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7A430-B31F-4236-9BDA-BE91E32A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Evaluarán el contenido de una o varias unidades. Por ende serán mas largas y para la casa.</a:t>
            </a:r>
          </a:p>
          <a:p>
            <a:r>
              <a:rPr lang="es-CL" dirty="0"/>
              <a:t>Constan de un informe (muy breve) y experimentación en código, todo contenido en un notebook.</a:t>
            </a:r>
          </a:p>
          <a:p>
            <a:endParaRPr lang="es-CL" dirty="0"/>
          </a:p>
          <a:p>
            <a:r>
              <a:rPr lang="es-CL" dirty="0"/>
              <a:t>Reglas:</a:t>
            </a:r>
          </a:p>
          <a:p>
            <a:endParaRPr lang="es-C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También de grupos de dos.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2 semanas de plazo. </a:t>
            </a:r>
            <a:r>
              <a:rPr lang="es-ES" dirty="0"/>
              <a:t>Atrasos: 1 punto de descuento por día.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Días bonus: 5 días hábiles para atrasarse sin penalización y distribuibles como ustedes quieran.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Deberán crear un repositorio (privado) para cada tarea y usar </a:t>
            </a:r>
            <a:r>
              <a:rPr lang="es-CL" dirty="0" err="1"/>
              <a:t>git</a:t>
            </a:r>
            <a:r>
              <a:rPr lang="es-CL" dirty="0"/>
              <a:t> para controlar versiones.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Informe: </a:t>
            </a:r>
            <a:r>
              <a:rPr lang="es-CL" dirty="0" err="1"/>
              <a:t>Intro</a:t>
            </a:r>
            <a:r>
              <a:rPr lang="es-CL" dirty="0"/>
              <a:t>, problema a resolver, datos, modelo propuesto, experimentos, análisis de los resultados y conclusión.</a:t>
            </a:r>
          </a:p>
        </p:txBody>
      </p:sp>
    </p:spTree>
    <p:extLst>
      <p:ext uri="{BB962C8B-B14F-4D97-AF65-F5344CB8AC3E}">
        <p14:creationId xmlns:p14="http://schemas.microsoft.com/office/powerpoint/2010/main" val="40933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67F0F-EE3F-4DD6-8F00-0F574143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23094-6A4F-49D1-9B7B-F9903AE94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9362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La nota final se calcula como:</a:t>
            </a:r>
          </a:p>
          <a:p>
            <a:endParaRPr lang="es-ES" dirty="0"/>
          </a:p>
          <a:p>
            <a:pPr algn="ctr"/>
            <a:r>
              <a:rPr lang="es-ES" sz="2800" b="1" dirty="0"/>
              <a:t>NF = 50% </a:t>
            </a:r>
            <a:r>
              <a:rPr lang="es-ES" sz="2800" b="1" dirty="0" err="1"/>
              <a:t>labs</a:t>
            </a:r>
            <a:r>
              <a:rPr lang="es-ES" sz="2800" b="1" dirty="0"/>
              <a:t> + 50% tareas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Observación: Se debe aprobar ambos ítems por separado para pasar de curso.</a:t>
            </a:r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CL" sz="4400" b="1" dirty="0"/>
              <a:t>🤔</a:t>
            </a:r>
            <a:endParaRPr lang="es-CL" sz="4400" dirty="0"/>
          </a:p>
          <a:p>
            <a:pPr algn="ctr"/>
            <a:r>
              <a:rPr lang="es-CL" sz="2400" b="1" dirty="0"/>
              <a:t>¡Recuerden que el objetivo es aprender!</a:t>
            </a:r>
          </a:p>
          <a:p>
            <a:pPr algn="ctr"/>
            <a:r>
              <a:rPr lang="es-CL" sz="2400" i="1" dirty="0"/>
              <a:t>Por ende, está totalmente prohibida la copia</a:t>
            </a:r>
          </a:p>
        </p:txBody>
      </p:sp>
    </p:spTree>
    <p:extLst>
      <p:ext uri="{BB962C8B-B14F-4D97-AF65-F5344CB8AC3E}">
        <p14:creationId xmlns:p14="http://schemas.microsoft.com/office/powerpoint/2010/main" val="301410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67DB8-8389-44B8-B2DF-15896A0C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Canales de Comunicación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981B0-6D80-40CC-B555-47B661464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280" y="1903608"/>
            <a:ext cx="9698399" cy="4369869"/>
          </a:xfrm>
        </p:spPr>
        <p:txBody>
          <a:bodyPr>
            <a:normAutofit fontScale="85000" lnSpcReduction="20000"/>
          </a:bodyPr>
          <a:lstStyle/>
          <a:p>
            <a:r>
              <a:rPr lang="es-ES" sz="2400" b="1" dirty="0"/>
              <a:t>Foro de </a:t>
            </a:r>
            <a:r>
              <a:rPr lang="es-ES" sz="2400" b="1" dirty="0" err="1"/>
              <a:t>Ucursos</a:t>
            </a:r>
            <a:endParaRPr lang="es-ES" sz="2400" b="1" dirty="0"/>
          </a:p>
          <a:p>
            <a:endParaRPr lang="es-ES" sz="1800" dirty="0"/>
          </a:p>
          <a:p>
            <a:pPr lvl="1"/>
            <a:r>
              <a:rPr lang="es-ES" sz="1900" dirty="0"/>
              <a:t>Cualquier duda de los contenidos del curso y administrativas. </a:t>
            </a:r>
          </a:p>
          <a:p>
            <a:pPr lvl="1"/>
            <a:r>
              <a:rPr lang="es-ES" sz="1900" dirty="0"/>
              <a:t>Todos los mails con consultas al equipo docente serán redirigidos al foro. (Nuevamente, colaboración…)</a:t>
            </a:r>
          </a:p>
          <a:p>
            <a:pPr marL="201168" lvl="1" indent="0">
              <a:buNone/>
            </a:pPr>
            <a:endParaRPr lang="es-ES" dirty="0"/>
          </a:p>
          <a:p>
            <a:r>
              <a:rPr lang="es-ES" sz="2400" b="1" dirty="0" err="1"/>
              <a:t>Discord</a:t>
            </a:r>
            <a:r>
              <a:rPr lang="es-ES" sz="2400" dirty="0"/>
              <a:t> para los laboratorios grupales. </a:t>
            </a:r>
          </a:p>
          <a:p>
            <a:endParaRPr lang="es-ES" sz="1800" dirty="0"/>
          </a:p>
          <a:p>
            <a:pPr lvl="1"/>
            <a:r>
              <a:rPr lang="es-ES" sz="1900" dirty="0"/>
              <a:t>Un canal por grupo.</a:t>
            </a:r>
          </a:p>
          <a:p>
            <a:pPr lvl="1"/>
            <a:r>
              <a:rPr lang="es-ES" sz="1900" dirty="0"/>
              <a:t>Pueden usarlo también para desarrollar las tareas y tener un chat del curso.</a:t>
            </a:r>
          </a:p>
          <a:p>
            <a:pPr lvl="1"/>
            <a:r>
              <a:rPr lang="es-ES" sz="1900" dirty="0"/>
              <a:t>Intentaremos usar algún </a:t>
            </a:r>
            <a:r>
              <a:rPr lang="es-ES" sz="1900" dirty="0" err="1"/>
              <a:t>bot</a:t>
            </a:r>
            <a:r>
              <a:rPr lang="es-ES" sz="1900" dirty="0"/>
              <a:t> que facilite la enseñanza.</a:t>
            </a:r>
          </a:p>
          <a:p>
            <a:pPr marL="0" indent="0">
              <a:buNone/>
            </a:pPr>
            <a:endParaRPr lang="es-CL" sz="1800" dirty="0"/>
          </a:p>
          <a:p>
            <a:r>
              <a:rPr lang="es-CL" sz="2400" b="1" dirty="0" err="1"/>
              <a:t>Github</a:t>
            </a:r>
            <a:r>
              <a:rPr lang="es-CL" sz="2400" dirty="0"/>
              <a:t>: Repositorio Oficial. </a:t>
            </a:r>
            <a:r>
              <a:rPr lang="es-CL" sz="2400" dirty="0">
                <a:hlinkClick r:id="rId2"/>
              </a:rPr>
              <a:t>https://github.com/pbadillatorrealba/MDS7202</a:t>
            </a:r>
            <a:endParaRPr lang="es-CL" sz="2400" dirty="0"/>
          </a:p>
          <a:p>
            <a:endParaRPr lang="es-CL" sz="1800" dirty="0"/>
          </a:p>
          <a:p>
            <a:pPr lvl="1"/>
            <a:r>
              <a:rPr lang="es-CL" dirty="0"/>
              <a:t>Todo el material del curso se encontrará ahí, incluido el calendario.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D02648F-2DDB-405A-8C96-73A742386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78" y="1872694"/>
            <a:ext cx="360000" cy="36000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0C8738E-D292-44D8-AA66-673C4300B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37" y="3316111"/>
            <a:ext cx="315098" cy="360000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12BE188C-693F-425B-AFF2-FE783ACD3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47" y="512256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5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E098B-6CFA-470D-AB67-2C70697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AE4DA-E313-4589-8E86-60906A3E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Podrá estar </a:t>
            </a:r>
            <a:r>
              <a:rPr lang="es-CL" b="1" dirty="0"/>
              <a:t>sujeto a cambios</a:t>
            </a:r>
            <a:r>
              <a:rPr lang="es-CL" dirty="0"/>
              <a:t>, tanto por la pandemia como por cualquier otra eventualidad.</a:t>
            </a:r>
          </a:p>
          <a:p>
            <a:r>
              <a:rPr lang="es-CL" dirty="0"/>
              <a:t>Por lo tanto, la versión actual aún no es definitiva.</a:t>
            </a:r>
          </a:p>
          <a:p>
            <a:endParaRPr lang="es-CL" dirty="0"/>
          </a:p>
          <a:p>
            <a:r>
              <a:rPr lang="es-CL" dirty="0"/>
              <a:t>La versión actual la podrán encontrar en el repositorio del curso.</a:t>
            </a:r>
          </a:p>
          <a:p>
            <a:endParaRPr lang="es-CL" b="1" dirty="0"/>
          </a:p>
          <a:p>
            <a:pPr algn="ctr"/>
            <a:r>
              <a:rPr lang="es-CL" sz="4400" b="1" dirty="0"/>
              <a:t>📅</a:t>
            </a:r>
            <a:endParaRPr lang="es-CL" sz="4400" dirty="0"/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3005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675F7-917B-4FF3-A187-DEA5D58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Advertencia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E7C44-E8DC-4FAE-9216-E4531603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Las siguientes clases serán tan bonitas </a:t>
            </a:r>
            <a:r>
              <a:rPr lang="es-CL" b="1" dirty="0"/>
              <a:t>😭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1451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dark mesh">
            <a:extLst>
              <a:ext uri="{FF2B5EF4-FFF2-40B4-BE49-F238E27FC236}">
                <a16:creationId xmlns:a16="http://schemas.microsoft.com/office/drawing/2014/main" id="{86A3C647-6C83-46BF-91A6-17258E9F8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28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0BAD92-9CD5-482C-900F-2D055E440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s-CL" sz="5400" dirty="0">
                <a:solidFill>
                  <a:schemeClr val="tx1"/>
                </a:solidFill>
              </a:rPr>
              <a:t>El Ascenso de los Datos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593840"/>
            <a:ext cx="6602263" cy="0"/>
          </a:xfrm>
          <a:prstGeom prst="line">
            <a:avLst/>
          </a:prstGeom>
          <a:ln w="19050">
            <a:solidFill>
              <a:srgbClr val="2A3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6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2B365-165C-401A-BC5A-F18F47E2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6603"/>
            <a:ext cx="5059680" cy="1450757"/>
          </a:xfrm>
        </p:spPr>
        <p:txBody>
          <a:bodyPr/>
          <a:lstStyle/>
          <a:p>
            <a:r>
              <a:rPr lang="en-US" dirty="0"/>
              <a:t>Trackers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A14E5-D43C-45AB-8E70-9B6795B839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2F5706-62F7-41A2-B4EE-A3D2F2CF17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Registran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hacemos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internet.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Ejemplo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Publicidad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electrónico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click.contenido.cencosud.cl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/?qs=c908bbff4e867fe39256353a6370d9b535379b09c49a5a4effe443670996a9b37f38b8dd4e81886c3e409c6a0774b645544967c6ee91cee</a:t>
            </a:r>
          </a:p>
          <a:p>
            <a:endParaRPr lang="es-CL" dirty="0"/>
          </a:p>
        </p:txBody>
      </p:sp>
      <p:pic>
        <p:nvPicPr>
          <p:cNvPr id="5" name="Marcador de contenido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F2F4B88-03B8-4558-9C34-10E3A7B4D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2" r="2" b="10163"/>
          <a:stretch/>
        </p:blipFill>
        <p:spPr>
          <a:xfrm>
            <a:off x="386080" y="548186"/>
            <a:ext cx="5669280" cy="5245971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6D06652F-E1D4-49BA-B732-B27BA0C2CB9F}"/>
              </a:ext>
            </a:extLst>
          </p:cNvPr>
          <p:cNvSpPr/>
          <p:nvPr/>
        </p:nvSpPr>
        <p:spPr>
          <a:xfrm>
            <a:off x="652864" y="77584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476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2DA6F-81AC-440F-97BF-9F2E0B29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Trackers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A9FC34-6C06-4FBD-9D8D-F66B2CDA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2506"/>
          </a:xfrm>
        </p:spPr>
        <p:txBody>
          <a:bodyPr>
            <a:normAutofit fontScale="77500" lnSpcReduction="20000"/>
          </a:bodyPr>
          <a:lstStyle/>
          <a:p>
            <a:r>
              <a:rPr lang="es-CL" b="1" dirty="0"/>
              <a:t>Botones de compartir en cualquier página web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Al hacer </a:t>
            </a:r>
            <a:r>
              <a:rPr lang="es-CL" dirty="0" err="1"/>
              <a:t>click</a:t>
            </a:r>
            <a:r>
              <a:rPr lang="es-CL" dirty="0"/>
              <a:t>:</a:t>
            </a:r>
          </a:p>
          <a:p>
            <a:r>
              <a:rPr lang="es-CL" dirty="0"/>
              <a:t> https://www.facebook.com/sharer.php/?u=https%3A%2F%2Fwww.technologyreview.com%2F2015%2F09%2F16%2F166222%2Ffacebooks-like-buttons-will-soon-track-your-web-browsing-to-target-ads%2F</a:t>
            </a:r>
          </a:p>
          <a:p>
            <a:endParaRPr lang="es-CL" dirty="0"/>
          </a:p>
          <a:p>
            <a:r>
              <a:rPr lang="es-CL" dirty="0"/>
              <a:t>Artículo: </a:t>
            </a:r>
            <a:r>
              <a:rPr lang="es-CL" dirty="0">
                <a:hlinkClick r:id="rId2"/>
              </a:rPr>
              <a:t>https://www.technologyreview.com/2015/09/16/166222/facebooks-like-buttons-will-soon-track-your-web-browsing-to-target-ads/</a:t>
            </a:r>
            <a:endParaRPr lang="es-CL" dirty="0"/>
          </a:p>
          <a:p>
            <a:r>
              <a:rPr lang="es-CL" dirty="0"/>
              <a:t>Otro artículo: https://blog.mozilla.org/firefox/how-to-stop-web-trackers/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B27A15-A092-4E36-9EF6-ED2A033AA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078" y="2174123"/>
            <a:ext cx="3953427" cy="8383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7DB435-4D14-4A8C-9E8E-89A2A9657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362" y="3012440"/>
            <a:ext cx="445832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4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CBF74-DC91-429C-A33F-8CE6FC1BEF50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Acumuladores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datos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CE61A-51E4-460C-9BDB-9A1D51F1C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542394"/>
            <a:ext cx="3312784" cy="22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BF2B641E-8609-4C8A-95B2-1511D41B5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9" y="1543147"/>
            <a:ext cx="3312784" cy="22030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97A8B46-0576-4CCB-99BB-9EA6C2C981F1}"/>
              </a:ext>
            </a:extLst>
          </p:cNvPr>
          <p:cNvSpPr txBox="1"/>
          <p:nvPr/>
        </p:nvSpPr>
        <p:spPr>
          <a:xfrm>
            <a:off x="4528190" y="4093281"/>
            <a:ext cx="3155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200" dirty="0"/>
              <a:t>https://elpais.com/tecnologia/2019/07/17/actualidad/1563358803_598879.html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841328-C373-4D13-B5A4-651F5D11AD3E}"/>
              </a:ext>
            </a:extLst>
          </p:cNvPr>
          <p:cNvSpPr txBox="1"/>
          <p:nvPr/>
        </p:nvSpPr>
        <p:spPr>
          <a:xfrm>
            <a:off x="749345" y="4093281"/>
            <a:ext cx="3155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200" dirty="0"/>
              <a:t>https://commons.wikimedia.org/wiki/File:Smartwatch-828786.jpg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5CA667-078B-48D0-A433-ACE8C452F134}"/>
              </a:ext>
            </a:extLst>
          </p:cNvPr>
          <p:cNvSpPr txBox="1"/>
          <p:nvPr/>
        </p:nvSpPr>
        <p:spPr>
          <a:xfrm>
            <a:off x="8585816" y="4185614"/>
            <a:ext cx="2601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by </a:t>
            </a:r>
            <a:r>
              <a:rPr lang="en-US" sz="1200" dirty="0">
                <a:hlinkClick r:id="rId4"/>
              </a:rPr>
              <a:t>Pete </a:t>
            </a:r>
            <a:r>
              <a:rPr lang="en-US" sz="1200" dirty="0" err="1">
                <a:hlinkClick r:id="rId4"/>
              </a:rPr>
              <a:t>Linforth</a:t>
            </a:r>
            <a:r>
              <a:rPr lang="en-US" sz="1200" dirty="0"/>
              <a:t> from </a:t>
            </a:r>
            <a:r>
              <a:rPr lang="en-US" sz="1200" dirty="0" err="1">
                <a:hlinkClick r:id="rId5"/>
              </a:rPr>
              <a:t>Pixabay</a:t>
            </a:r>
            <a:endParaRPr lang="es-CL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DB6E8E-DC25-4321-BF24-40CB6B88D4F3}"/>
              </a:ext>
            </a:extLst>
          </p:cNvPr>
          <p:cNvSpPr txBox="1"/>
          <p:nvPr/>
        </p:nvSpPr>
        <p:spPr>
          <a:xfrm>
            <a:off x="713880" y="362314"/>
            <a:ext cx="3155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600" b="1" dirty="0"/>
              <a:t>Smartphone y Smartwatch</a:t>
            </a:r>
          </a:p>
          <a:p>
            <a:pPr algn="ctr"/>
            <a:r>
              <a:rPr lang="es-CL" sz="1600" dirty="0"/>
              <a:t> Ritmo cardiaco, patrones de sueño, localización, pasos, dieta, </a:t>
            </a:r>
            <a:r>
              <a:rPr lang="es-CL" sz="1600" dirty="0" err="1"/>
              <a:t>etc</a:t>
            </a:r>
            <a:r>
              <a:rPr lang="es-CL" sz="1600" dirty="0"/>
              <a:t>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7A593FD-6A72-4F9E-A37C-A66EFDDBD7B9}"/>
              </a:ext>
            </a:extLst>
          </p:cNvPr>
          <p:cNvSpPr txBox="1"/>
          <p:nvPr/>
        </p:nvSpPr>
        <p:spPr>
          <a:xfrm>
            <a:off x="8301976" y="362314"/>
            <a:ext cx="3155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600" b="1" dirty="0"/>
              <a:t>Redes Sociales</a:t>
            </a:r>
          </a:p>
          <a:p>
            <a:pPr algn="ctr"/>
            <a:r>
              <a:rPr lang="es-CL" sz="1600" dirty="0"/>
              <a:t> En la práctica, todo lo que haces desde que entras hasta que sales.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29405E-9077-4DE0-8D68-373BF8797039}"/>
              </a:ext>
            </a:extLst>
          </p:cNvPr>
          <p:cNvSpPr txBox="1"/>
          <p:nvPr/>
        </p:nvSpPr>
        <p:spPr>
          <a:xfrm>
            <a:off x="4589717" y="367838"/>
            <a:ext cx="31559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600" b="1" dirty="0"/>
              <a:t>Aplicaciones</a:t>
            </a:r>
          </a:p>
          <a:p>
            <a:pPr algn="ctr"/>
            <a:r>
              <a:rPr lang="es-CL" sz="1600" dirty="0"/>
              <a:t>Almacenamiento y análisis de los datos. Creación de </a:t>
            </a:r>
            <a:r>
              <a:rPr lang="es-CL" sz="1600" dirty="0" err="1"/>
              <a:t>datasets</a:t>
            </a:r>
            <a:r>
              <a:rPr lang="es-CL" sz="1600" dirty="0"/>
              <a:t>.</a:t>
            </a:r>
          </a:p>
          <a:p>
            <a:pPr algn="ctr"/>
            <a:r>
              <a:rPr lang="es-CL" sz="1600" dirty="0"/>
              <a:t> </a:t>
            </a:r>
          </a:p>
        </p:txBody>
      </p:sp>
      <p:pic>
        <p:nvPicPr>
          <p:cNvPr id="13" name="Imagen 12" descr="Un hombre con barba y bigote&#10;&#10;Descripción generada automáticamente con confianza media">
            <a:extLst>
              <a:ext uri="{FF2B5EF4-FFF2-40B4-BE49-F238E27FC236}">
                <a16:creationId xmlns:a16="http://schemas.microsoft.com/office/drawing/2014/main" id="{B468BFE9-7391-41CF-A8F4-18B1D903D7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84" y="1542394"/>
            <a:ext cx="3904405" cy="2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8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E2B8FA6-95F6-4471-A72E-1CE58FE6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¿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Qué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hacemos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 tantos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datos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2503772-F321-411C-A494-D2258ED60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393253"/>
            <a:ext cx="2449486" cy="3552795"/>
          </a:xfrm>
          <a:prstGeom prst="rect">
            <a:avLst/>
          </a:prstGeom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511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ibra óptica arcoíris en estilo abstracto">
            <a:extLst>
              <a:ext uri="{FF2B5EF4-FFF2-40B4-BE49-F238E27FC236}">
                <a16:creationId xmlns:a16="http://schemas.microsoft.com/office/drawing/2014/main" id="{F5EE4899-543F-44C5-B69D-934AB1094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9" b="1145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28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E6D372-E455-4A9E-B848-2425A716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1"/>
                </a:solidFill>
              </a:rPr>
              <a:t>Ciencia</a:t>
            </a:r>
            <a:r>
              <a:rPr lang="en-US" sz="5400" dirty="0">
                <a:solidFill>
                  <a:schemeClr val="tx1"/>
                </a:solidFill>
              </a:rPr>
              <a:t> de los </a:t>
            </a:r>
            <a:r>
              <a:rPr lang="en-US" sz="5400" dirty="0" err="1">
                <a:solidFill>
                  <a:schemeClr val="tx1"/>
                </a:solidFill>
              </a:rPr>
              <a:t>Datos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593840"/>
            <a:ext cx="6602263" cy="0"/>
          </a:xfrm>
          <a:prstGeom prst="line">
            <a:avLst/>
          </a:prstGeom>
          <a:ln w="19050">
            <a:solidFill>
              <a:srgbClr val="FA9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15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62055A-D597-4DF9-8EAF-217B5ED4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ES" dirty="0"/>
          </a:p>
          <a:p>
            <a:pPr algn="ctr"/>
            <a:r>
              <a:rPr lang="en-US" i="1" dirty="0"/>
              <a:t>Es un </a:t>
            </a:r>
          </a:p>
          <a:p>
            <a:pPr algn="ctr"/>
            <a:r>
              <a:rPr lang="en-US" i="1" dirty="0"/>
              <a:t>“</a:t>
            </a:r>
            <a:r>
              <a:rPr lang="es-CL" i="1" dirty="0"/>
              <a:t>concepto que unifica </a:t>
            </a:r>
            <a:r>
              <a:rPr lang="es-ES" b="1" i="1" dirty="0"/>
              <a:t>estadísticas, análisis de datos, aprendizaje automático</a:t>
            </a:r>
            <a:r>
              <a:rPr lang="es-ES" i="1" dirty="0"/>
              <a:t>, y sus métodos relacionados” </a:t>
            </a:r>
          </a:p>
          <a:p>
            <a:pPr algn="ctr"/>
            <a:r>
              <a:rPr lang="en-US" i="1" dirty="0"/>
              <a:t>con el fin de </a:t>
            </a:r>
          </a:p>
          <a:p>
            <a:pPr algn="ctr"/>
            <a:r>
              <a:rPr lang="en-US" i="1" dirty="0"/>
              <a:t>“</a:t>
            </a:r>
            <a:r>
              <a:rPr lang="es-CL" b="1" i="1" dirty="0"/>
              <a:t>analizar y entender fenómenos reales a partir de datos</a:t>
            </a:r>
            <a:r>
              <a:rPr lang="en-US" i="1" dirty="0"/>
              <a:t>”. [1]</a:t>
            </a:r>
          </a:p>
          <a:p>
            <a:endParaRPr lang="en-US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909A4B-3103-4BAF-ABA9-C9EDE3FD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Ciencia de los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CAC68F-B510-479E-B568-58213CC972DD}"/>
              </a:ext>
            </a:extLst>
          </p:cNvPr>
          <p:cNvSpPr txBox="1"/>
          <p:nvPr/>
        </p:nvSpPr>
        <p:spPr>
          <a:xfrm>
            <a:off x="1168606" y="5869094"/>
            <a:ext cx="9987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800" dirty="0"/>
              <a:t>Hayashi C. (1998) </a:t>
            </a:r>
            <a:r>
              <a:rPr lang="es-CL" sz="800" dirty="0" err="1"/>
              <a:t>What</a:t>
            </a:r>
            <a:r>
              <a:rPr lang="es-CL" sz="800" dirty="0"/>
              <a:t> </a:t>
            </a:r>
            <a:r>
              <a:rPr lang="es-CL" sz="800" dirty="0" err="1"/>
              <a:t>is</a:t>
            </a:r>
            <a:r>
              <a:rPr lang="es-CL" sz="800" dirty="0"/>
              <a:t> Data </a:t>
            </a:r>
            <a:r>
              <a:rPr lang="es-CL" sz="800" dirty="0" err="1"/>
              <a:t>Science</a:t>
            </a:r>
            <a:r>
              <a:rPr lang="es-CL" sz="800" dirty="0"/>
              <a:t> ? Fundamental </a:t>
            </a:r>
            <a:r>
              <a:rPr lang="es-CL" sz="800" dirty="0" err="1"/>
              <a:t>Concepts</a:t>
            </a:r>
            <a:r>
              <a:rPr lang="es-CL" sz="800" dirty="0"/>
              <a:t> and a </a:t>
            </a:r>
            <a:r>
              <a:rPr lang="es-CL" sz="800" dirty="0" err="1"/>
              <a:t>Heuristic</a:t>
            </a:r>
            <a:r>
              <a:rPr lang="es-CL" sz="800" dirty="0"/>
              <a:t> </a:t>
            </a:r>
            <a:r>
              <a:rPr lang="es-CL" sz="800" dirty="0" err="1"/>
              <a:t>Example</a:t>
            </a:r>
            <a:r>
              <a:rPr lang="es-CL" sz="800" dirty="0"/>
              <a:t>. In: Hayashi C., </a:t>
            </a:r>
            <a:r>
              <a:rPr lang="es-CL" sz="800" dirty="0" err="1"/>
              <a:t>Yajima</a:t>
            </a:r>
            <a:r>
              <a:rPr lang="es-CL" sz="800" dirty="0"/>
              <a:t> K., Bock HH., </a:t>
            </a:r>
            <a:r>
              <a:rPr lang="es-CL" sz="800" dirty="0" err="1"/>
              <a:t>Ohsumi</a:t>
            </a:r>
            <a:r>
              <a:rPr lang="es-CL" sz="800" dirty="0"/>
              <a:t> N., Tanaka Y., Baba Y. (</a:t>
            </a:r>
            <a:r>
              <a:rPr lang="es-CL" sz="800" dirty="0" err="1"/>
              <a:t>eds</a:t>
            </a:r>
            <a:r>
              <a:rPr lang="es-CL" sz="800" dirty="0"/>
              <a:t>) Data </a:t>
            </a:r>
            <a:r>
              <a:rPr lang="es-CL" sz="800" dirty="0" err="1"/>
              <a:t>Science</a:t>
            </a:r>
            <a:r>
              <a:rPr lang="es-CL" sz="800" dirty="0"/>
              <a:t>, </a:t>
            </a:r>
            <a:r>
              <a:rPr lang="es-CL" sz="800" dirty="0" err="1"/>
              <a:t>Classification</a:t>
            </a:r>
            <a:r>
              <a:rPr lang="es-CL" sz="800" dirty="0"/>
              <a:t>, and </a:t>
            </a:r>
            <a:r>
              <a:rPr lang="es-CL" sz="800" dirty="0" err="1"/>
              <a:t>Related</a:t>
            </a:r>
            <a:r>
              <a:rPr lang="es-CL" sz="800" dirty="0"/>
              <a:t> </a:t>
            </a:r>
            <a:r>
              <a:rPr lang="es-CL" sz="800" dirty="0" err="1"/>
              <a:t>Methods</a:t>
            </a:r>
            <a:r>
              <a:rPr lang="es-CL" sz="800" dirty="0"/>
              <a:t>. </a:t>
            </a:r>
            <a:r>
              <a:rPr lang="es-CL" sz="800" dirty="0" err="1"/>
              <a:t>Studies</a:t>
            </a:r>
            <a:r>
              <a:rPr lang="es-CL" sz="800" dirty="0"/>
              <a:t> in </a:t>
            </a:r>
            <a:r>
              <a:rPr lang="es-CL" sz="800" dirty="0" err="1"/>
              <a:t>Classification</a:t>
            </a:r>
            <a:r>
              <a:rPr lang="es-CL" sz="800" dirty="0"/>
              <a:t>, Data </a:t>
            </a:r>
            <a:r>
              <a:rPr lang="es-CL" sz="800" dirty="0" err="1"/>
              <a:t>Analysis</a:t>
            </a:r>
            <a:r>
              <a:rPr lang="es-CL" sz="800" dirty="0"/>
              <a:t>, and </a:t>
            </a:r>
            <a:r>
              <a:rPr lang="es-CL" sz="800" dirty="0" err="1"/>
              <a:t>Knowledge</a:t>
            </a:r>
            <a:r>
              <a:rPr lang="es-CL" sz="800" dirty="0"/>
              <a:t> </a:t>
            </a:r>
            <a:r>
              <a:rPr lang="es-CL" sz="800" dirty="0" err="1"/>
              <a:t>Organization</a:t>
            </a:r>
            <a:r>
              <a:rPr lang="es-CL" sz="800" dirty="0"/>
              <a:t>. Springer, </a:t>
            </a:r>
            <a:r>
              <a:rPr lang="es-CL" sz="800" dirty="0" err="1"/>
              <a:t>Tokyo</a:t>
            </a:r>
            <a:r>
              <a:rPr lang="es-CL" sz="800" dirty="0"/>
              <a:t>. https://doi.org/10.1007/978-4-431-65950-1_3</a:t>
            </a:r>
          </a:p>
        </p:txBody>
      </p:sp>
    </p:spTree>
    <p:extLst>
      <p:ext uri="{BB962C8B-B14F-4D97-AF65-F5344CB8AC3E}">
        <p14:creationId xmlns:p14="http://schemas.microsoft.com/office/powerpoint/2010/main" val="36700340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Words>1367</Words>
  <Application>Microsoft Office PowerPoint</Application>
  <PresentationFormat>Panorámica</PresentationFormat>
  <Paragraphs>199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Retrospección</vt:lpstr>
      <vt:lpstr>Laboratorio de Programación Científica para Ciencia de Datos</vt:lpstr>
      <vt:lpstr>Datos</vt:lpstr>
      <vt:lpstr>El Ascenso de los Datos</vt:lpstr>
      <vt:lpstr>Trackers</vt:lpstr>
      <vt:lpstr>Trackers</vt:lpstr>
      <vt:lpstr>Presentación de PowerPoint</vt:lpstr>
      <vt:lpstr>¿Qué hacemos con tantos datos?</vt:lpstr>
      <vt:lpstr>Ciencia de los Datos</vt:lpstr>
      <vt:lpstr>Ciencia de los datos</vt:lpstr>
      <vt:lpstr>Proyecto de Ciencia de los Datos</vt:lpstr>
      <vt:lpstr>Proyecto de Ciencia de los Datos</vt:lpstr>
      <vt:lpstr>El Curso</vt:lpstr>
      <vt:lpstr>¿Qué no es este curso?</vt:lpstr>
      <vt:lpstr>¿Qué no es este curso? </vt:lpstr>
      <vt:lpstr>¿Qué no es este curso?</vt:lpstr>
      <vt:lpstr>¿Qué si es este curso?</vt:lpstr>
      <vt:lpstr>Unidades</vt:lpstr>
      <vt:lpstr>Tecnologías        +</vt:lpstr>
      <vt:lpstr>Información Administrativa</vt:lpstr>
      <vt:lpstr>Reglas del curso</vt:lpstr>
      <vt:lpstr>Evaluaciones</vt:lpstr>
      <vt:lpstr>Laboratorios 🧪</vt:lpstr>
      <vt:lpstr>Tareas 📝</vt:lpstr>
      <vt:lpstr>Evaluaciones</vt:lpstr>
      <vt:lpstr>Canales de Comunicación</vt:lpstr>
      <vt:lpstr>Calendario</vt:lpstr>
      <vt:lpstr>Advertencia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Laboratorio de Programación Científica para Ciencia de Datos</dc:title>
  <dc:creator>Pablo Fernando Badilla Torrealba (pablo.badilla)</dc:creator>
  <cp:lastModifiedBy>Pablo Fernando Badilla Torrealba (pablo.badilla)</cp:lastModifiedBy>
  <cp:revision>66</cp:revision>
  <dcterms:created xsi:type="dcterms:W3CDTF">2021-03-12T17:58:02Z</dcterms:created>
  <dcterms:modified xsi:type="dcterms:W3CDTF">2021-03-15T20:20:46Z</dcterms:modified>
</cp:coreProperties>
</file>