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Arial Black"/>
      <p:regular r:id="rId91"/>
    </p:embeddedFont>
    <p:embeddedFont>
      <p:font typeface="Open Sans Light"/>
      <p:regular r:id="rId92"/>
      <p:bold r:id="rId93"/>
      <p:italic r:id="rId94"/>
      <p:boldItalic r:id="rId95"/>
    </p:embeddedFont>
    <p:embeddedFont>
      <p:font typeface="Open Sans"/>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62D062-0E18-4274-8141-E9DD548D39E3}">
  <a:tblStyle styleId="{5E62D062-0E18-4274-8141-E9DD548D39E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B7CF616-8FB6-47CE-83CF-EFC9884A994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OpenSansLight-boldItalic.fntdata"/><Relationship Id="rId94" Type="http://schemas.openxmlformats.org/officeDocument/2006/relationships/font" Target="fonts/OpenSansLight-italic.fntdata"/><Relationship Id="rId97" Type="http://schemas.openxmlformats.org/officeDocument/2006/relationships/font" Target="fonts/OpenSans-bold.fntdata"/><Relationship Id="rId96" Type="http://schemas.openxmlformats.org/officeDocument/2006/relationships/font" Target="fonts/OpenSans-regular.fntdata"/><Relationship Id="rId11" Type="http://schemas.openxmlformats.org/officeDocument/2006/relationships/slide" Target="slides/slide5.xml"/><Relationship Id="rId99" Type="http://schemas.openxmlformats.org/officeDocument/2006/relationships/font" Target="fonts/OpenSans-boldItalic.fntdata"/><Relationship Id="rId10" Type="http://schemas.openxmlformats.org/officeDocument/2006/relationships/slide" Target="slides/slide4.xml"/><Relationship Id="rId98"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ArialBlack-regular.fntdata"/><Relationship Id="rId90" Type="http://schemas.openxmlformats.org/officeDocument/2006/relationships/slide" Target="slides/slide84.xml"/><Relationship Id="rId93" Type="http://schemas.openxmlformats.org/officeDocument/2006/relationships/font" Target="fonts/OpenSansLight-bold.fntdata"/><Relationship Id="rId92" Type="http://schemas.openxmlformats.org/officeDocument/2006/relationships/font" Target="fonts/OpenSansLight-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9.png"/></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b906197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cb906197b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906197b7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cb906197b7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0" name="Google Shape;130;gcb906197b7_0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906197b7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cb906197b7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6" name="Google Shape;146;gcb906197b7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b906197b7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cb906197b7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5" name="Google Shape;165;gcb906197b7_0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906197b7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cb906197b7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8" name="Google Shape;188;gcb906197b7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b906197b7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cb906197b7_0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cb906197b7_0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b906197b7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cb906197b7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a:p>
        </p:txBody>
      </p:sp>
      <p:sp>
        <p:nvSpPr>
          <p:cNvPr id="202" name="Google Shape;202;gcb906197b7_0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b906197b7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cb906197b7_0_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gcb906197b7_0_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b906197b7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cb906197b7_0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gcb906197b7_0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b906197b7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cb906197b7_0_1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5" name="Google Shape;245;gcb906197b7_0_1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b906197b7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cb906197b7_0_1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cb906197b7_0_1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b906197b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cb906197b7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73" name="Google Shape;73;gcb906197b7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b906197b7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cb906197b7_0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gcb906197b7_0_1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b906197b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cb906197b7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b906197b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cb906197b7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b906197b7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cb906197b7_0_2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cb906197b7_0_2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b906197b7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cb906197b7_0_2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cb906197b7_0_2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b906197b7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cb906197b7_0_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8" name="Google Shape;318;gcb906197b7_0_2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b906197b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cb906197b7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b906197b7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cb906197b7_0_2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6" name="Google Shape;336;gcb906197b7_0_2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b906197b7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cb906197b7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b906197b7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cb906197b7_0_2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cb906197b7_0_2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906197b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cb906197b7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cb906197b7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906197b7_0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cb906197b7_0_2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2" name="Google Shape;372;gcb906197b7_0_2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b906197b7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cb906197b7_0_2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1" name="Google Shape;381;gcb906197b7_0_2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b906197b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cb906197b7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cb906197b7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cb906197b7_0_306: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4" name="Google Shape;404;gcb906197b7_0_3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gcb906197b7_0_306:notes"/>
          <p:cNvPicPr preferRelativeResize="0"/>
          <p:nvPr/>
        </p:nvPicPr>
        <p:blipFill rotWithShape="1">
          <a:blip r:embed="rId2">
            <a:alphaModFix/>
          </a:blip>
          <a:srcRect b="0" l="0" r="0" t="0"/>
          <a:stretch/>
        </p:blipFill>
        <p:spPr>
          <a:xfrm>
            <a:off x="533400" y="6258850"/>
            <a:ext cx="4114800" cy="2504150"/>
          </a:xfrm>
          <a:prstGeom prst="rect">
            <a:avLst/>
          </a:prstGeom>
          <a:noFill/>
          <a:ln>
            <a:noFill/>
          </a:ln>
        </p:spPr>
      </p:pic>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b906197b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cb906197b7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b906197b7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cb906197b7_0_3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cb906197b7_0_3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b906197b7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gcb906197b7_0_3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4" name="Google Shape;424;gcb906197b7_0_3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b906197b7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cb906197b7_0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cb906197b7_0_3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b906197b7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cb906197b7_0_3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cb906197b7_0_3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b906197b7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gcb906197b7_0_3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cb906197b7_0_3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906197b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cb906197b7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cb906197b7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cb906197b7_0_3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cb906197b7_0_3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cb906197b7_0_3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b906197b7_0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cb906197b7_0_3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0" name="Google Shape;470;gcb906197b7_0_3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cb906197b7_0_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cb906197b7_0_3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5" name="Google Shape;485;gcb906197b7_0_3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b906197b7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gcb906197b7_0_3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9" name="Google Shape;499;gcb906197b7_0_3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b906197b7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cb906197b7_0_4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7" name="Google Shape;517;gcb906197b7_0_4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b906197b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cb906197b7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cb906197b7_0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cb906197b7_0_4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p>
          <a:p>
            <a:pPr indent="0" lvl="0" marL="0" rtl="0" algn="l">
              <a:spcBef>
                <a:spcPts val="0"/>
              </a:spcBef>
              <a:spcAft>
                <a:spcPts val="0"/>
              </a:spcAft>
              <a:buNone/>
            </a:pPr>
            <a:r>
              <a:rPr b="0" i="0" lang="en"/>
              <a:t>  </a:t>
            </a:r>
            <a:endParaRPr/>
          </a:p>
        </p:txBody>
      </p:sp>
      <p:sp>
        <p:nvSpPr>
          <p:cNvPr id="544" name="Google Shape;544;gcb906197b7_0_4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cb906197b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cb906197b7_0_4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b906197b7_0_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cb906197b7_0_4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03" name="Google Shape;603;gcb906197b7_0_4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cb906197b7_0_5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cb906197b7_0_5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15" name="Google Shape;615;gcb906197b7_0_5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b906197b7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cb906197b7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cb906197b7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cb906197b7_0_5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gcb906197b7_0_5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25" name="Google Shape;625;gcb906197b7_0_5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b906197b7_0_5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gcb906197b7_0_5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32" name="Google Shape;632;gcb906197b7_0_5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b906197b7_0_5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gcb906197b7_0_5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0" name="Google Shape;640;gcb906197b7_0_5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cb906197b7_0_5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gcb906197b7_0_5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3" name="Google Shape;653;gcb906197b7_0_5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cb906197b7_0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gcb906197b7_0_5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60" name="Google Shape;660;gcb906197b7_0_5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cb906197b7_0_5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gcb906197b7_0_5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66" name="Google Shape;666;gcb906197b7_0_5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cb906197b7_0_5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cb906197b7_0_5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78" name="Google Shape;678;gcb906197b7_0_5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cb906197b7_0_5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gcb906197b7_0_5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90" name="Google Shape;690;gcb906197b7_0_5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cb906197b7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gcb906197b7_0_5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gcb906197b7_0_5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cb906197b7_0_5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gcb906197b7_0_5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gcb906197b7_0_5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906197b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cb906197b7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cb906197b7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cb906197b7_0_5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cb906197b7_0_5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gcb906197b7_0_5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b906197b7_0_6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gcb906197b7_0_6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gcb906197b7_0_6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cb906197b7_0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gcb906197b7_0_6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gcb906197b7_0_6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b906197b7_0_6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gcb906197b7_0_6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gcb906197b7_0_6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cb906197b7_0_6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gcb906197b7_0_6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gcb906197b7_0_6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cb906197b7_0_6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gcb906197b7_0_6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gcb906197b7_0_6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cb906197b7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6" name="Google Shape;776;gcb906197b7_0_6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cb906197b7_0_6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cb906197b7_0_6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gcb906197b7_0_6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gcb906197b7_0_6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b906197b7_0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gcb906197b7_0_6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gcb906197b7_0_6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cb906197b7_0_6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gcb906197b7_0_6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gcb906197b7_0_6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b906197b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cb906197b7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t/>
            </a:r>
            <a:endParaRPr/>
          </a:p>
        </p:txBody>
      </p:sp>
      <p:sp>
        <p:nvSpPr>
          <p:cNvPr id="109" name="Google Shape;109;gcb906197b7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b906197b7_0_6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gcb906197b7_0_6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gcb906197b7_0_6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b906197b7_0_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gcb906197b7_0_6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1" name="Google Shape;811;gcb906197b7_0_6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cb906197b7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gcb906197b7_0_6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2" name="Google Shape;822;gcb906197b7_0_6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cb906197b7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gcb906197b7_0_6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3" name="Google Shape;833;gcb906197b7_0_6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cb906197b7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gcb906197b7_0_7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2" name="Google Shape;842;gcb906197b7_0_7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cb906197b7_0_7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gcb906197b7_0_7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4" name="Google Shape;854;gcb906197b7_0_7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cb906197b7_0_7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4" name="Google Shape;864;gcb906197b7_0_7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5" name="Google Shape;865;gcb906197b7_0_7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b906197b7_0_7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gcb906197b7_0_7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8" name="Google Shape;878;gcb906197b7_0_7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cb906197b7_0_7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5" name="Google Shape;895;gcb906197b7_0_7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96" name="Google Shape;896;gcb906197b7_0_7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ca9d484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ca9d484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b906197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cb906197b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ca9d484ee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ca9d484ee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ca9d484e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ca9d484e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ce460f1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ce460f1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ce460f19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ce460f19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ce460f1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ce460f1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906197b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cb906197b7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6"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7" name="Shape 57"/>
        <p:cNvGrpSpPr/>
        <p:nvPr/>
      </p:nvGrpSpPr>
      <p:grpSpPr>
        <a:xfrm>
          <a:off x="0" y="0"/>
          <a:ext cx="0" cy="0"/>
          <a:chOff x="0" y="0"/>
          <a:chExt cx="0" cy="0"/>
        </a:xfrm>
      </p:grpSpPr>
      <p:sp>
        <p:nvSpPr>
          <p:cNvPr id="58" name="Google Shape;58;p15"/>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1200"/>
              </a:spcBef>
              <a:spcAft>
                <a:spcPts val="0"/>
              </a:spcAft>
              <a:buClr>
                <a:srgbClr val="888888"/>
              </a:buClr>
              <a:buSzPts val="1800"/>
              <a:buNone/>
              <a:defRPr sz="1800">
                <a:solidFill>
                  <a:srgbClr val="888888"/>
                </a:solidFill>
              </a:defRPr>
            </a:lvl2pPr>
            <a:lvl3pPr indent="-228600" lvl="2" marL="1371600" rtl="0" algn="l">
              <a:spcBef>
                <a:spcPts val="1200"/>
              </a:spcBef>
              <a:spcAft>
                <a:spcPts val="0"/>
              </a:spcAft>
              <a:buClr>
                <a:srgbClr val="888888"/>
              </a:buClr>
              <a:buSzPts val="1600"/>
              <a:buNone/>
              <a:defRPr sz="1600">
                <a:solidFill>
                  <a:srgbClr val="888888"/>
                </a:solidFill>
              </a:defRPr>
            </a:lvl3pPr>
            <a:lvl4pPr indent="-228600" lvl="3" marL="1828800" rtl="0" algn="l">
              <a:spcBef>
                <a:spcPts val="1200"/>
              </a:spcBef>
              <a:spcAft>
                <a:spcPts val="0"/>
              </a:spcAft>
              <a:buClr>
                <a:srgbClr val="888888"/>
              </a:buClr>
              <a:buSzPts val="1400"/>
              <a:buNone/>
              <a:defRPr sz="1400">
                <a:solidFill>
                  <a:srgbClr val="888888"/>
                </a:solidFill>
              </a:defRPr>
            </a:lvl4pPr>
            <a:lvl5pPr indent="-228600" lvl="4" marL="2286000" rtl="0" algn="l">
              <a:spcBef>
                <a:spcPts val="1200"/>
              </a:spcBef>
              <a:spcAft>
                <a:spcPts val="0"/>
              </a:spcAft>
              <a:buClr>
                <a:srgbClr val="888888"/>
              </a:buClr>
              <a:buSzPts val="1400"/>
              <a:buNone/>
              <a:defRPr sz="1400">
                <a:solidFill>
                  <a:srgbClr val="888888"/>
                </a:solidFill>
              </a:defRPr>
            </a:lvl5pPr>
            <a:lvl6pPr indent="-228600" lvl="5" marL="2743200" rtl="0" algn="l">
              <a:spcBef>
                <a:spcPts val="1200"/>
              </a:spcBef>
              <a:spcAft>
                <a:spcPts val="0"/>
              </a:spcAft>
              <a:buClr>
                <a:srgbClr val="888888"/>
              </a:buClr>
              <a:buSzPts val="1400"/>
              <a:buNone/>
              <a:defRPr sz="1400">
                <a:solidFill>
                  <a:srgbClr val="888888"/>
                </a:solidFill>
              </a:defRPr>
            </a:lvl6pPr>
            <a:lvl7pPr indent="-228600" lvl="6" marL="3200400" rtl="0" algn="l">
              <a:spcBef>
                <a:spcPts val="1200"/>
              </a:spcBef>
              <a:spcAft>
                <a:spcPts val="0"/>
              </a:spcAft>
              <a:buClr>
                <a:srgbClr val="888888"/>
              </a:buClr>
              <a:buSzPts val="1400"/>
              <a:buNone/>
              <a:defRPr sz="1400">
                <a:solidFill>
                  <a:srgbClr val="888888"/>
                </a:solidFill>
              </a:defRPr>
            </a:lvl7pPr>
            <a:lvl8pPr indent="-228600" lvl="7" marL="3657600" rtl="0" algn="l">
              <a:spcBef>
                <a:spcPts val="1200"/>
              </a:spcBef>
              <a:spcAft>
                <a:spcPts val="0"/>
              </a:spcAft>
              <a:buClr>
                <a:srgbClr val="888888"/>
              </a:buClr>
              <a:buSzPts val="1400"/>
              <a:buNone/>
              <a:defRPr sz="1400">
                <a:solidFill>
                  <a:srgbClr val="888888"/>
                </a:solidFill>
              </a:defRPr>
            </a:lvl8pPr>
            <a:lvl9pPr indent="-228600" lvl="8" marL="4114800" rtl="0" algn="l">
              <a:spcBef>
                <a:spcPts val="1200"/>
              </a:spcBef>
              <a:spcAft>
                <a:spcPts val="1200"/>
              </a:spcAft>
              <a:buClr>
                <a:srgbClr val="888888"/>
              </a:buClr>
              <a:buSzPts val="1400"/>
              <a:buNone/>
              <a:defRPr sz="1400">
                <a:solidFill>
                  <a:srgbClr val="888888"/>
                </a:solidFill>
              </a:defRPr>
            </a:lvl9pPr>
          </a:lstStyle>
          <a:p/>
        </p:txBody>
      </p:sp>
      <p:sp>
        <p:nvSpPr>
          <p:cNvPr id="60" name="Google Shape;60;p1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5"/>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4.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6.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1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10.jpg"/><Relationship Id="rId4" Type="http://schemas.openxmlformats.org/officeDocument/2006/relationships/image" Target="../media/image2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2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24.png"/><Relationship Id="rId4" Type="http://schemas.openxmlformats.org/officeDocument/2006/relationships/image" Target="../media/image1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18.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24.png"/><Relationship Id="rId4" Type="http://schemas.openxmlformats.org/officeDocument/2006/relationships/image" Target="../media/image1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33.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9.png"/><Relationship Id="rId4" Type="http://schemas.openxmlformats.org/officeDocument/2006/relationships/image" Target="../media/image37.png"/><Relationship Id="rId5"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 Id="rId3" Type="http://schemas.openxmlformats.org/officeDocument/2006/relationships/image" Target="../media/image4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 Id="rId3" Type="http://schemas.openxmlformats.org/officeDocument/2006/relationships/image" Target="../media/image4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image" Target="../media/image43.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4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hyperlink" Target="http://www.r2d3.us/visual-intro-to-machine-learning-part-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hyperlink" Target="https://machinelearningmastery.com/implement-decision-tree-algorithm-scratch-python/" TargetMode="External"/><Relationship Id="rId4" Type="http://schemas.openxmlformats.org/officeDocument/2006/relationships/hyperlink" Target="https://towardsdatascience.com/machine-learning-basics-descision-tree-from-scratch-part-i-4251bfa1b45c"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hyperlink" Target="https://scikit-learn.org/stable/auto_examples/tree/plot_cost_complexity_pruning.html" TargetMode="External"/><Relationship Id="rId4" Type="http://schemas.openxmlformats.org/officeDocument/2006/relationships/hyperlink" Target="https://scikit-learn.org/stable/auto_examples/tree/plot_iris_dtc.html#sphx-glr-auto-examples-tree-plot-iris-dtc-py"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www.analyticsvidhya.com/blog/2018/06/comprehensive-guide-for-ensemble-models/" TargetMode="External"/><Relationship Id="rId4" Type="http://schemas.openxmlformats.org/officeDocument/2006/relationships/hyperlink" Target="https://machinelearningmastery.com/stacking-ensemble-machine-learning-with-python/"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ctrTitle"/>
          </p:nvPr>
        </p:nvSpPr>
        <p:spPr>
          <a:xfrm>
            <a:off x="-677779" y="1559167"/>
            <a:ext cx="7772400" cy="110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ITP 449</a:t>
            </a:r>
            <a:endParaRPr/>
          </a:p>
        </p:txBody>
      </p:sp>
      <p:sp>
        <p:nvSpPr>
          <p:cNvPr id="68" name="Google Shape;68;p16"/>
          <p:cNvSpPr txBox="1"/>
          <p:nvPr>
            <p:ph idx="1" type="subTitle"/>
          </p:nvPr>
        </p:nvSpPr>
        <p:spPr>
          <a:xfrm>
            <a:off x="8021" y="2877553"/>
            <a:ext cx="6400800" cy="13143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FF0000"/>
              </a:buClr>
              <a:buSzPts val="3200"/>
              <a:buNone/>
            </a:pPr>
            <a:r>
              <a:rPr lang="en">
                <a:solidFill>
                  <a:srgbClr val="FF0000"/>
                </a:solidFill>
              </a:rPr>
              <a:t>Decision Trees</a:t>
            </a:r>
            <a:endParaRPr/>
          </a:p>
        </p:txBody>
      </p:sp>
      <p:pic>
        <p:nvPicPr>
          <p:cNvPr id="69" name="Google Shape;69;p16"/>
          <p:cNvPicPr preferRelativeResize="0"/>
          <p:nvPr/>
        </p:nvPicPr>
        <p:blipFill rotWithShape="1">
          <a:blip r:embed="rId3">
            <a:alphaModFix/>
          </a:blip>
          <a:srcRect b="0" l="0" r="0" t="0"/>
          <a:stretch/>
        </p:blipFill>
        <p:spPr>
          <a:xfrm>
            <a:off x="4844715" y="1110079"/>
            <a:ext cx="3946357" cy="31032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CT-loanPrunedTree.jpg" id="132" name="Google Shape;132;p25"/>
          <p:cNvPicPr preferRelativeResize="0"/>
          <p:nvPr/>
        </p:nvPicPr>
        <p:blipFill rotWithShape="1">
          <a:blip r:embed="rId3">
            <a:alphaModFix/>
          </a:blip>
          <a:srcRect b="0" l="0" r="0" t="0"/>
          <a:stretch/>
        </p:blipFill>
        <p:spPr>
          <a:xfrm>
            <a:off x="914400" y="228600"/>
            <a:ext cx="7162800" cy="4786313"/>
          </a:xfrm>
          <a:prstGeom prst="rect">
            <a:avLst/>
          </a:prstGeom>
          <a:noFill/>
          <a:ln>
            <a:noFill/>
          </a:ln>
        </p:spPr>
      </p:pic>
      <p:sp>
        <p:nvSpPr>
          <p:cNvPr id="133" name="Google Shape;133;p25"/>
          <p:cNvSpPr txBox="1"/>
          <p:nvPr/>
        </p:nvSpPr>
        <p:spPr>
          <a:xfrm>
            <a:off x="1371604" y="633250"/>
            <a:ext cx="799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&lt;= 92.5</a:t>
            </a:r>
            <a:endParaRPr/>
          </a:p>
        </p:txBody>
      </p:sp>
      <p:sp>
        <p:nvSpPr>
          <p:cNvPr id="134" name="Google Shape;134;p25"/>
          <p:cNvSpPr txBox="1"/>
          <p:nvPr/>
        </p:nvSpPr>
        <p:spPr>
          <a:xfrm>
            <a:off x="3962401" y="613357"/>
            <a:ext cx="696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&gt; 92.5</a:t>
            </a:r>
            <a:endParaRPr/>
          </a:p>
        </p:txBody>
      </p:sp>
      <p:sp>
        <p:nvSpPr>
          <p:cNvPr id="135" name="Google Shape;135;p25"/>
          <p:cNvSpPr txBox="1"/>
          <p:nvPr/>
        </p:nvSpPr>
        <p:spPr>
          <a:xfrm>
            <a:off x="5502571" y="1775996"/>
            <a:ext cx="593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&gt; 1.5</a:t>
            </a:r>
            <a:endParaRPr/>
          </a:p>
        </p:txBody>
      </p:sp>
      <p:sp>
        <p:nvSpPr>
          <p:cNvPr id="136" name="Google Shape;136;p25"/>
          <p:cNvSpPr txBox="1"/>
          <p:nvPr/>
        </p:nvSpPr>
        <p:spPr>
          <a:xfrm>
            <a:off x="2743200" y="1750427"/>
            <a:ext cx="695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&lt;= 1.5</a:t>
            </a:r>
            <a:endParaRPr/>
          </a:p>
        </p:txBody>
      </p:sp>
      <p:sp>
        <p:nvSpPr>
          <p:cNvPr id="137" name="Google Shape;137;p25"/>
          <p:cNvSpPr txBox="1"/>
          <p:nvPr/>
        </p:nvSpPr>
        <p:spPr>
          <a:xfrm>
            <a:off x="2764974" y="2800350"/>
            <a:ext cx="593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&gt; 2.5</a:t>
            </a:r>
            <a:endParaRPr/>
          </a:p>
        </p:txBody>
      </p:sp>
      <p:sp>
        <p:nvSpPr>
          <p:cNvPr id="138" name="Google Shape;138;p25"/>
          <p:cNvSpPr txBox="1"/>
          <p:nvPr/>
        </p:nvSpPr>
        <p:spPr>
          <a:xfrm>
            <a:off x="1075685" y="2677337"/>
            <a:ext cx="695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&lt;= 2.5</a:t>
            </a:r>
            <a:endParaRPr/>
          </a:p>
        </p:txBody>
      </p:sp>
      <p:sp>
        <p:nvSpPr>
          <p:cNvPr id="139" name="Google Shape;139;p25"/>
          <p:cNvSpPr txBox="1"/>
          <p:nvPr/>
        </p:nvSpPr>
        <p:spPr>
          <a:xfrm>
            <a:off x="7162804" y="2780203"/>
            <a:ext cx="801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&gt; 114.5</a:t>
            </a:r>
            <a:endParaRPr/>
          </a:p>
        </p:txBody>
      </p:sp>
      <p:sp>
        <p:nvSpPr>
          <p:cNvPr id="140" name="Google Shape;140;p25"/>
          <p:cNvSpPr txBox="1"/>
          <p:nvPr/>
        </p:nvSpPr>
        <p:spPr>
          <a:xfrm>
            <a:off x="5294180" y="2774760"/>
            <a:ext cx="801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&gt; 114.5</a:t>
            </a:r>
            <a:endParaRPr/>
          </a:p>
        </p:txBody>
      </p:sp>
      <p:sp>
        <p:nvSpPr>
          <p:cNvPr id="141" name="Google Shape;141;p25"/>
          <p:cNvSpPr/>
          <p:nvPr/>
        </p:nvSpPr>
        <p:spPr>
          <a:xfrm>
            <a:off x="5673317" y="345327"/>
            <a:ext cx="3056400" cy="914400"/>
          </a:xfrm>
          <a:prstGeom prst="rect">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Classification Tree output for Bank loan offer acceptance data</a:t>
            </a:r>
            <a:endParaRPr/>
          </a:p>
        </p:txBody>
      </p:sp>
      <p:sp>
        <p:nvSpPr>
          <p:cNvPr id="142" name="Google Shape;142;p25"/>
          <p:cNvSpPr txBox="1"/>
          <p:nvPr/>
        </p:nvSpPr>
        <p:spPr>
          <a:xfrm>
            <a:off x="990604" y="4781552"/>
            <a:ext cx="5641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lt1"/>
                </a:solidFill>
                <a:latin typeface="Calibri"/>
                <a:ea typeface="Calibri"/>
                <a:cs typeface="Calibri"/>
                <a:sym typeface="Calibri"/>
              </a:rPr>
              <a:t>Reference: Data mining for business intelligence: Shmueli, Patel and Bruce, Wiley, 2006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4572000" y="2348701"/>
            <a:ext cx="3608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If income &lt;= 92.5 then Non acceptor</a:t>
            </a:r>
            <a:endParaRPr/>
          </a:p>
        </p:txBody>
      </p:sp>
      <p:grpSp>
        <p:nvGrpSpPr>
          <p:cNvPr id="149" name="Google Shape;149;p26"/>
          <p:cNvGrpSpPr/>
          <p:nvPr/>
        </p:nvGrpSpPr>
        <p:grpSpPr>
          <a:xfrm>
            <a:off x="448520" y="702864"/>
            <a:ext cx="3891962" cy="3697793"/>
            <a:chOff x="219919" y="93265"/>
            <a:chExt cx="3891962" cy="3697793"/>
          </a:xfrm>
        </p:grpSpPr>
        <p:grpSp>
          <p:nvGrpSpPr>
            <p:cNvPr id="150" name="Google Shape;150;p26"/>
            <p:cNvGrpSpPr/>
            <p:nvPr/>
          </p:nvGrpSpPr>
          <p:grpSpPr>
            <a:xfrm>
              <a:off x="304775" y="228606"/>
              <a:ext cx="3807107" cy="3562453"/>
              <a:chOff x="914400" y="228600"/>
              <a:chExt cx="7280755" cy="4786313"/>
            </a:xfrm>
          </p:grpSpPr>
          <p:pic>
            <p:nvPicPr>
              <p:cNvPr descr="CT-loanPrunedTree.jpg" id="151" name="Google Shape;151;p26"/>
              <p:cNvPicPr preferRelativeResize="0"/>
              <p:nvPr/>
            </p:nvPicPr>
            <p:blipFill rotWithShape="1">
              <a:blip r:embed="rId3">
                <a:alphaModFix/>
              </a:blip>
              <a:srcRect b="0" l="0" r="0" t="0"/>
              <a:stretch/>
            </p:blipFill>
            <p:spPr>
              <a:xfrm>
                <a:off x="914400" y="228600"/>
                <a:ext cx="7162800" cy="4786313"/>
              </a:xfrm>
              <a:prstGeom prst="rect">
                <a:avLst/>
              </a:prstGeom>
              <a:noFill/>
              <a:ln>
                <a:noFill/>
              </a:ln>
            </p:spPr>
          </p:pic>
          <p:sp>
            <p:nvSpPr>
              <p:cNvPr id="152" name="Google Shape;152;p26"/>
              <p:cNvSpPr txBox="1"/>
              <p:nvPr/>
            </p:nvSpPr>
            <p:spPr>
              <a:xfrm>
                <a:off x="1371601" y="633250"/>
                <a:ext cx="11610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92.5</a:t>
                </a:r>
                <a:endParaRPr/>
              </a:p>
            </p:txBody>
          </p:sp>
          <p:sp>
            <p:nvSpPr>
              <p:cNvPr id="153" name="Google Shape;153;p26"/>
              <p:cNvSpPr txBox="1"/>
              <p:nvPr/>
            </p:nvSpPr>
            <p:spPr>
              <a:xfrm>
                <a:off x="3962400" y="613356"/>
                <a:ext cx="10266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92.5</a:t>
                </a:r>
                <a:endParaRPr/>
              </a:p>
            </p:txBody>
          </p:sp>
          <p:sp>
            <p:nvSpPr>
              <p:cNvPr id="154" name="Google Shape;154;p26"/>
              <p:cNvSpPr txBox="1"/>
              <p:nvPr/>
            </p:nvSpPr>
            <p:spPr>
              <a:xfrm>
                <a:off x="5502567" y="1775998"/>
                <a:ext cx="8901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1.5</a:t>
                </a:r>
                <a:endParaRPr/>
              </a:p>
            </p:txBody>
          </p:sp>
          <p:sp>
            <p:nvSpPr>
              <p:cNvPr id="155" name="Google Shape;155;p26"/>
              <p:cNvSpPr txBox="1"/>
              <p:nvPr/>
            </p:nvSpPr>
            <p:spPr>
              <a:xfrm>
                <a:off x="2743199" y="1750427"/>
                <a:ext cx="10245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1.5</a:t>
                </a:r>
                <a:endParaRPr/>
              </a:p>
            </p:txBody>
          </p:sp>
          <p:sp>
            <p:nvSpPr>
              <p:cNvPr id="156" name="Google Shape;156;p26"/>
              <p:cNvSpPr txBox="1"/>
              <p:nvPr/>
            </p:nvSpPr>
            <p:spPr>
              <a:xfrm>
                <a:off x="2764971" y="2800350"/>
                <a:ext cx="8901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2.5</a:t>
                </a:r>
                <a:endParaRPr/>
              </a:p>
            </p:txBody>
          </p:sp>
          <p:sp>
            <p:nvSpPr>
              <p:cNvPr id="157" name="Google Shape;157;p26"/>
              <p:cNvSpPr txBox="1"/>
              <p:nvPr/>
            </p:nvSpPr>
            <p:spPr>
              <a:xfrm>
                <a:off x="1075684" y="2677335"/>
                <a:ext cx="10245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2.5</a:t>
                </a:r>
                <a:endParaRPr/>
              </a:p>
            </p:txBody>
          </p:sp>
          <p:sp>
            <p:nvSpPr>
              <p:cNvPr id="158" name="Google Shape;158;p26"/>
              <p:cNvSpPr txBox="1"/>
              <p:nvPr/>
            </p:nvSpPr>
            <p:spPr>
              <a:xfrm>
                <a:off x="7031755" y="2820558"/>
                <a:ext cx="11634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114.5</a:t>
                </a:r>
                <a:endParaRPr/>
              </a:p>
            </p:txBody>
          </p:sp>
          <p:sp>
            <p:nvSpPr>
              <p:cNvPr id="159" name="Google Shape;159;p26"/>
              <p:cNvSpPr txBox="1"/>
              <p:nvPr/>
            </p:nvSpPr>
            <p:spPr>
              <a:xfrm>
                <a:off x="5294177" y="2774760"/>
                <a:ext cx="11634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114.5</a:t>
                </a:r>
                <a:endParaRPr/>
              </a:p>
            </p:txBody>
          </p:sp>
        </p:grpSp>
        <p:sp>
          <p:nvSpPr>
            <p:cNvPr id="160" name="Google Shape;160;p26"/>
            <p:cNvSpPr/>
            <p:nvPr/>
          </p:nvSpPr>
          <p:spPr>
            <a:xfrm rot="-2325311">
              <a:off x="208602" y="560454"/>
              <a:ext cx="1688834" cy="557822"/>
            </a:xfrm>
            <a:prstGeom prst="roundRect">
              <a:avLst>
                <a:gd fmla="val 16667" name="adj"/>
              </a:avLst>
            </a:prstGeom>
            <a:solidFill>
              <a:srgbClr val="E36C09">
                <a:alpha val="3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1" name="Google Shape;161;p26"/>
          <p:cNvSpPr/>
          <p:nvPr/>
        </p:nvSpPr>
        <p:spPr>
          <a:xfrm>
            <a:off x="4572000" y="1320071"/>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tree implies rules. The simplest rule is highlighted.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nvSpPr>
        <p:spPr>
          <a:xfrm>
            <a:off x="4796049" y="1290011"/>
            <a:ext cx="21537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If income &gt; 92.5  and </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education &lt;= 1.5 and</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family size &gt; 2.5 and </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income &gt; 116  then</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Acceptor</a:t>
            </a:r>
            <a:endParaRPr/>
          </a:p>
        </p:txBody>
      </p:sp>
      <p:grpSp>
        <p:nvGrpSpPr>
          <p:cNvPr id="168" name="Google Shape;168;p27"/>
          <p:cNvGrpSpPr/>
          <p:nvPr/>
        </p:nvGrpSpPr>
        <p:grpSpPr>
          <a:xfrm>
            <a:off x="533378" y="838205"/>
            <a:ext cx="3807107" cy="3562453"/>
            <a:chOff x="914400" y="228600"/>
            <a:chExt cx="7280755" cy="4786313"/>
          </a:xfrm>
        </p:grpSpPr>
        <p:pic>
          <p:nvPicPr>
            <p:cNvPr descr="CT-loanPrunedTree.jpg" id="169" name="Google Shape;169;p27"/>
            <p:cNvPicPr preferRelativeResize="0"/>
            <p:nvPr/>
          </p:nvPicPr>
          <p:blipFill rotWithShape="1">
            <a:blip r:embed="rId3">
              <a:alphaModFix/>
            </a:blip>
            <a:srcRect b="0" l="0" r="0" t="0"/>
            <a:stretch/>
          </p:blipFill>
          <p:spPr>
            <a:xfrm>
              <a:off x="914400" y="228600"/>
              <a:ext cx="7162800" cy="4786313"/>
            </a:xfrm>
            <a:prstGeom prst="rect">
              <a:avLst/>
            </a:prstGeom>
            <a:noFill/>
            <a:ln>
              <a:noFill/>
            </a:ln>
          </p:spPr>
        </p:pic>
        <p:sp>
          <p:nvSpPr>
            <p:cNvPr id="170" name="Google Shape;170;p27"/>
            <p:cNvSpPr txBox="1"/>
            <p:nvPr/>
          </p:nvSpPr>
          <p:spPr>
            <a:xfrm>
              <a:off x="1371601" y="633250"/>
              <a:ext cx="11610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92.5</a:t>
              </a:r>
              <a:endParaRPr/>
            </a:p>
          </p:txBody>
        </p:sp>
        <p:sp>
          <p:nvSpPr>
            <p:cNvPr id="171" name="Google Shape;171;p27"/>
            <p:cNvSpPr txBox="1"/>
            <p:nvPr/>
          </p:nvSpPr>
          <p:spPr>
            <a:xfrm>
              <a:off x="3962400" y="613356"/>
              <a:ext cx="10266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92.5</a:t>
              </a:r>
              <a:endParaRPr/>
            </a:p>
          </p:txBody>
        </p:sp>
        <p:sp>
          <p:nvSpPr>
            <p:cNvPr id="172" name="Google Shape;172;p27"/>
            <p:cNvSpPr txBox="1"/>
            <p:nvPr/>
          </p:nvSpPr>
          <p:spPr>
            <a:xfrm>
              <a:off x="5502567" y="1775998"/>
              <a:ext cx="8901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1.5</a:t>
              </a:r>
              <a:endParaRPr/>
            </a:p>
          </p:txBody>
        </p:sp>
        <p:sp>
          <p:nvSpPr>
            <p:cNvPr id="173" name="Google Shape;173;p27"/>
            <p:cNvSpPr txBox="1"/>
            <p:nvPr/>
          </p:nvSpPr>
          <p:spPr>
            <a:xfrm>
              <a:off x="2743199" y="1750427"/>
              <a:ext cx="10245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1.5</a:t>
              </a:r>
              <a:endParaRPr/>
            </a:p>
          </p:txBody>
        </p:sp>
        <p:sp>
          <p:nvSpPr>
            <p:cNvPr id="174" name="Google Shape;174;p27"/>
            <p:cNvSpPr txBox="1"/>
            <p:nvPr/>
          </p:nvSpPr>
          <p:spPr>
            <a:xfrm>
              <a:off x="2764971" y="2800350"/>
              <a:ext cx="8901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2.5</a:t>
              </a:r>
              <a:endParaRPr/>
            </a:p>
          </p:txBody>
        </p:sp>
        <p:sp>
          <p:nvSpPr>
            <p:cNvPr id="175" name="Google Shape;175;p27"/>
            <p:cNvSpPr txBox="1"/>
            <p:nvPr/>
          </p:nvSpPr>
          <p:spPr>
            <a:xfrm>
              <a:off x="1075684" y="2677335"/>
              <a:ext cx="10245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2.5</a:t>
              </a:r>
              <a:endParaRPr/>
            </a:p>
          </p:txBody>
        </p:sp>
        <p:sp>
          <p:nvSpPr>
            <p:cNvPr id="176" name="Google Shape;176;p27"/>
            <p:cNvSpPr txBox="1"/>
            <p:nvPr/>
          </p:nvSpPr>
          <p:spPr>
            <a:xfrm>
              <a:off x="7031755" y="2820558"/>
              <a:ext cx="11634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114.5</a:t>
              </a:r>
              <a:endParaRPr/>
            </a:p>
          </p:txBody>
        </p:sp>
        <p:sp>
          <p:nvSpPr>
            <p:cNvPr id="177" name="Google Shape;177;p27"/>
            <p:cNvSpPr txBox="1"/>
            <p:nvPr/>
          </p:nvSpPr>
          <p:spPr>
            <a:xfrm>
              <a:off x="5294177" y="2774760"/>
              <a:ext cx="1163400" cy="57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114.5</a:t>
              </a:r>
              <a:endParaRPr/>
            </a:p>
          </p:txBody>
        </p:sp>
      </p:grpSp>
      <p:cxnSp>
        <p:nvCxnSpPr>
          <p:cNvPr id="178" name="Google Shape;178;p27"/>
          <p:cNvCxnSpPr/>
          <p:nvPr/>
        </p:nvCxnSpPr>
        <p:spPr>
          <a:xfrm>
            <a:off x="1769279" y="1233601"/>
            <a:ext cx="647700" cy="478200"/>
          </a:xfrm>
          <a:prstGeom prst="straightConnector1">
            <a:avLst/>
          </a:prstGeom>
          <a:noFill/>
          <a:ln cap="flat" cmpd="sng" w="57150">
            <a:solidFill>
              <a:srgbClr val="E36C09"/>
            </a:solidFill>
            <a:prstDash val="solid"/>
            <a:round/>
            <a:headEnd len="sm" w="sm" type="none"/>
            <a:tailEnd len="sm" w="sm" type="none"/>
          </a:ln>
        </p:spPr>
      </p:cxnSp>
      <p:cxnSp>
        <p:nvCxnSpPr>
          <p:cNvPr id="179" name="Google Shape;179;p27"/>
          <p:cNvCxnSpPr/>
          <p:nvPr/>
        </p:nvCxnSpPr>
        <p:spPr>
          <a:xfrm flipH="1" rot="10800000">
            <a:off x="1295400" y="1957094"/>
            <a:ext cx="990600" cy="429600"/>
          </a:xfrm>
          <a:prstGeom prst="straightConnector1">
            <a:avLst/>
          </a:prstGeom>
          <a:noFill/>
          <a:ln cap="flat" cmpd="sng" w="57150">
            <a:solidFill>
              <a:srgbClr val="E36C09"/>
            </a:solidFill>
            <a:prstDash val="solid"/>
            <a:round/>
            <a:headEnd len="sm" w="sm" type="none"/>
            <a:tailEnd len="sm" w="sm" type="none"/>
          </a:ln>
        </p:spPr>
      </p:cxnSp>
      <p:cxnSp>
        <p:nvCxnSpPr>
          <p:cNvPr id="180" name="Google Shape;180;p27"/>
          <p:cNvCxnSpPr/>
          <p:nvPr/>
        </p:nvCxnSpPr>
        <p:spPr>
          <a:xfrm>
            <a:off x="1381949" y="2791549"/>
            <a:ext cx="256200" cy="357000"/>
          </a:xfrm>
          <a:prstGeom prst="straightConnector1">
            <a:avLst/>
          </a:prstGeom>
          <a:noFill/>
          <a:ln cap="flat" cmpd="sng" w="57150">
            <a:solidFill>
              <a:srgbClr val="E36C09"/>
            </a:solidFill>
            <a:prstDash val="solid"/>
            <a:round/>
            <a:headEnd len="sm" w="sm" type="none"/>
            <a:tailEnd len="sm" w="sm" type="none"/>
          </a:ln>
        </p:spPr>
      </p:cxnSp>
      <p:cxnSp>
        <p:nvCxnSpPr>
          <p:cNvPr id="181" name="Google Shape;181;p27"/>
          <p:cNvCxnSpPr/>
          <p:nvPr/>
        </p:nvCxnSpPr>
        <p:spPr>
          <a:xfrm>
            <a:off x="1734516" y="3486149"/>
            <a:ext cx="266100" cy="457200"/>
          </a:xfrm>
          <a:prstGeom prst="straightConnector1">
            <a:avLst/>
          </a:prstGeom>
          <a:noFill/>
          <a:ln cap="flat" cmpd="sng" w="57150">
            <a:solidFill>
              <a:srgbClr val="E36C09"/>
            </a:solidFill>
            <a:prstDash val="solid"/>
            <a:round/>
            <a:headEnd len="sm" w="sm" type="none"/>
            <a:tailEnd len="sm" w="sm" type="none"/>
          </a:ln>
        </p:spPr>
      </p:cxnSp>
      <p:sp>
        <p:nvSpPr>
          <p:cNvPr id="182" name="Google Shape;182;p27"/>
          <p:cNvSpPr/>
          <p:nvPr/>
        </p:nvSpPr>
        <p:spPr>
          <a:xfrm>
            <a:off x="1790700" y="3943349"/>
            <a:ext cx="419100" cy="304800"/>
          </a:xfrm>
          <a:prstGeom prst="rect">
            <a:avLst/>
          </a:prstGeom>
          <a:solidFill>
            <a:srgbClr val="E36C09">
              <a:alpha val="486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7"/>
          <p:cNvSpPr/>
          <p:nvPr/>
        </p:nvSpPr>
        <p:spPr>
          <a:xfrm>
            <a:off x="5029200" y="3638552"/>
            <a:ext cx="2133600" cy="685800"/>
          </a:xfrm>
          <a:prstGeom prst="wedgeRoundRectCallout">
            <a:avLst>
              <a:gd fmla="val -8346" name="adj1"/>
              <a:gd fmla="val -151403"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solidFill>
                  <a:schemeClr val="lt1"/>
                </a:solidFill>
                <a:latin typeface="Calibri"/>
                <a:ea typeface="Calibri"/>
                <a:cs typeface="Calibri"/>
                <a:sym typeface="Calibri"/>
              </a:rPr>
              <a:t>Can you condense this rule?</a:t>
            </a:r>
            <a:endParaRPr/>
          </a:p>
        </p:txBody>
      </p:sp>
      <p:sp>
        <p:nvSpPr>
          <p:cNvPr id="184" name="Google Shape;184;p27"/>
          <p:cNvSpPr/>
          <p:nvPr/>
        </p:nvSpPr>
        <p:spPr>
          <a:xfrm>
            <a:off x="4864972" y="490655"/>
            <a:ext cx="40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 more complex rule that the tree shows.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500"/>
                                        <p:tgtEl>
                                          <p:spTgt spid="1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500"/>
                                        <p:tgtEl>
                                          <p:spTgt spid="1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500"/>
                                        <p:tgtEl>
                                          <p:spTgt spid="1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500"/>
                                        <p:tgtEl>
                                          <p:spTgt spid="1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5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T-loanPrunedTree.jpg" id="190" name="Google Shape;190;p28"/>
          <p:cNvPicPr preferRelativeResize="0"/>
          <p:nvPr/>
        </p:nvPicPr>
        <p:blipFill rotWithShape="1">
          <a:blip r:embed="rId3">
            <a:alphaModFix/>
          </a:blip>
          <a:srcRect b="0" l="0" r="0" t="0"/>
          <a:stretch/>
        </p:blipFill>
        <p:spPr>
          <a:xfrm>
            <a:off x="305147" y="609600"/>
            <a:ext cx="5492162" cy="3790950"/>
          </a:xfrm>
          <a:prstGeom prst="rect">
            <a:avLst/>
          </a:prstGeom>
          <a:noFill/>
          <a:ln>
            <a:noFill/>
          </a:ln>
        </p:spPr>
      </p:pic>
      <p:sp>
        <p:nvSpPr>
          <p:cNvPr id="191" name="Google Shape;191;p28"/>
          <p:cNvSpPr txBox="1"/>
          <p:nvPr/>
        </p:nvSpPr>
        <p:spPr>
          <a:xfrm>
            <a:off x="6172548" y="666751"/>
            <a:ext cx="25971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chemeClr val="dk1"/>
                </a:solidFill>
                <a:latin typeface="Calibri"/>
                <a:ea typeface="Calibri"/>
                <a:cs typeface="Calibri"/>
                <a:sym typeface="Calibri"/>
              </a:rPr>
              <a:t>Find two more rules.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 sz="2000">
                <a:solidFill>
                  <a:schemeClr val="dk1"/>
                </a:solidFill>
                <a:latin typeface="Calibri"/>
                <a:ea typeface="Calibri"/>
                <a:cs typeface="Calibri"/>
                <a:sym typeface="Calibri"/>
              </a:rPr>
              <a:t>How many rules in 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nvSpPr>
        <p:spPr>
          <a:xfrm>
            <a:off x="3812363" y="285750"/>
            <a:ext cx="1292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Arial Black"/>
                <a:ea typeface="Arial Black"/>
                <a:cs typeface="Arial Black"/>
                <a:sym typeface="Arial Black"/>
              </a:rPr>
              <a:t>Tree?</a:t>
            </a:r>
            <a:endParaRPr/>
          </a:p>
        </p:txBody>
      </p:sp>
      <p:pic>
        <p:nvPicPr>
          <p:cNvPr id="198" name="Google Shape;198;p29"/>
          <p:cNvPicPr preferRelativeResize="0"/>
          <p:nvPr/>
        </p:nvPicPr>
        <p:blipFill rotWithShape="1">
          <a:blip r:embed="rId3">
            <a:alphaModFix/>
          </a:blip>
          <a:srcRect b="0" l="0" r="0" t="0"/>
          <a:stretch/>
        </p:blipFill>
        <p:spPr>
          <a:xfrm flipH="1" rot="10800000">
            <a:off x="1600204" y="895349"/>
            <a:ext cx="5809020" cy="41516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9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CT-loanPrunedTree.jpg" id="204" name="Google Shape;204;p30"/>
          <p:cNvPicPr preferRelativeResize="0"/>
          <p:nvPr/>
        </p:nvPicPr>
        <p:blipFill rotWithShape="1">
          <a:blip r:embed="rId3">
            <a:alphaModFix/>
          </a:blip>
          <a:srcRect b="0" l="0" r="0" t="0"/>
          <a:stretch/>
        </p:blipFill>
        <p:spPr>
          <a:xfrm>
            <a:off x="914400" y="228600"/>
            <a:ext cx="7162800" cy="4786313"/>
          </a:xfrm>
          <a:prstGeom prst="rect">
            <a:avLst/>
          </a:prstGeom>
          <a:noFill/>
          <a:ln>
            <a:noFill/>
          </a:ln>
        </p:spPr>
      </p:pic>
      <p:sp>
        <p:nvSpPr>
          <p:cNvPr id="205" name="Google Shape;205;p30"/>
          <p:cNvSpPr/>
          <p:nvPr/>
        </p:nvSpPr>
        <p:spPr>
          <a:xfrm>
            <a:off x="2610260" y="285750"/>
            <a:ext cx="767700" cy="626400"/>
          </a:xfrm>
          <a:prstGeom prst="ellipse">
            <a:avLst/>
          </a:prstGeom>
          <a:solidFill>
            <a:srgbClr val="FBD4B4">
              <a:alpha val="5176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30"/>
          <p:cNvSpPr/>
          <p:nvPr/>
        </p:nvSpPr>
        <p:spPr>
          <a:xfrm>
            <a:off x="4082818" y="1328524"/>
            <a:ext cx="767700" cy="626400"/>
          </a:xfrm>
          <a:prstGeom prst="ellipse">
            <a:avLst/>
          </a:prstGeom>
          <a:solidFill>
            <a:srgbClr val="FBD4B4">
              <a:alpha val="5176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0"/>
          <p:cNvSpPr/>
          <p:nvPr/>
        </p:nvSpPr>
        <p:spPr>
          <a:xfrm>
            <a:off x="1877444" y="2343150"/>
            <a:ext cx="767700" cy="626400"/>
          </a:xfrm>
          <a:prstGeom prst="ellipse">
            <a:avLst/>
          </a:prstGeom>
          <a:solidFill>
            <a:srgbClr val="FBD4B4">
              <a:alpha val="5176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30"/>
          <p:cNvSpPr/>
          <p:nvPr/>
        </p:nvSpPr>
        <p:spPr>
          <a:xfrm>
            <a:off x="6285692" y="2354371"/>
            <a:ext cx="767700" cy="626400"/>
          </a:xfrm>
          <a:prstGeom prst="ellipse">
            <a:avLst/>
          </a:prstGeom>
          <a:solidFill>
            <a:srgbClr val="FBD4B4">
              <a:alpha val="5176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30"/>
          <p:cNvSpPr/>
          <p:nvPr/>
        </p:nvSpPr>
        <p:spPr>
          <a:xfrm>
            <a:off x="2632217" y="3363891"/>
            <a:ext cx="767700" cy="626400"/>
          </a:xfrm>
          <a:prstGeom prst="ellipse">
            <a:avLst/>
          </a:prstGeom>
          <a:solidFill>
            <a:srgbClr val="FBD4B4">
              <a:alpha val="5176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30"/>
          <p:cNvSpPr/>
          <p:nvPr/>
        </p:nvSpPr>
        <p:spPr>
          <a:xfrm>
            <a:off x="5545649" y="3353208"/>
            <a:ext cx="767700" cy="626400"/>
          </a:xfrm>
          <a:prstGeom prst="ellipse">
            <a:avLst/>
          </a:prstGeom>
          <a:solidFill>
            <a:srgbClr val="FBD4B4">
              <a:alpha val="5176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30"/>
          <p:cNvSpPr/>
          <p:nvPr/>
        </p:nvSpPr>
        <p:spPr>
          <a:xfrm>
            <a:off x="1123544" y="1399568"/>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30"/>
          <p:cNvSpPr/>
          <p:nvPr/>
        </p:nvSpPr>
        <p:spPr>
          <a:xfrm>
            <a:off x="1133272" y="3440091"/>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30"/>
          <p:cNvSpPr/>
          <p:nvPr/>
        </p:nvSpPr>
        <p:spPr>
          <a:xfrm>
            <a:off x="1875816" y="4458920"/>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0"/>
          <p:cNvSpPr/>
          <p:nvPr/>
        </p:nvSpPr>
        <p:spPr>
          <a:xfrm>
            <a:off x="3351176" y="4447568"/>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30"/>
          <p:cNvSpPr/>
          <p:nvPr/>
        </p:nvSpPr>
        <p:spPr>
          <a:xfrm>
            <a:off x="4828160" y="4457296"/>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30"/>
          <p:cNvSpPr/>
          <p:nvPr/>
        </p:nvSpPr>
        <p:spPr>
          <a:xfrm>
            <a:off x="6275960" y="4457296"/>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30"/>
          <p:cNvSpPr/>
          <p:nvPr/>
        </p:nvSpPr>
        <p:spPr>
          <a:xfrm>
            <a:off x="7037960" y="3429408"/>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30"/>
          <p:cNvSpPr/>
          <p:nvPr/>
        </p:nvSpPr>
        <p:spPr>
          <a:xfrm>
            <a:off x="5728780" y="1132388"/>
            <a:ext cx="1357800" cy="448800"/>
          </a:xfrm>
          <a:prstGeom prst="wedgeRoundRectCallout">
            <a:avLst>
              <a:gd fmla="val -106339" name="adj1"/>
              <a:gd fmla="val 45159"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Interior node</a:t>
            </a:r>
            <a:endParaRPr/>
          </a:p>
        </p:txBody>
      </p:sp>
      <p:sp>
        <p:nvSpPr>
          <p:cNvPr id="219" name="Google Shape;219;p30"/>
          <p:cNvSpPr/>
          <p:nvPr/>
        </p:nvSpPr>
        <p:spPr>
          <a:xfrm>
            <a:off x="3810001" y="2904444"/>
            <a:ext cx="1219200" cy="448800"/>
          </a:xfrm>
          <a:prstGeom prst="wedgeRoundRectCallout">
            <a:avLst>
              <a:gd fmla="val 37340" name="adj1"/>
              <a:gd fmla="val 279267"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Leaf node</a:t>
            </a:r>
            <a:endParaRPr/>
          </a:p>
        </p:txBody>
      </p:sp>
      <p:sp>
        <p:nvSpPr>
          <p:cNvPr id="220" name="Google Shape;220;p30"/>
          <p:cNvSpPr/>
          <p:nvPr/>
        </p:nvSpPr>
        <p:spPr>
          <a:xfrm>
            <a:off x="4370960" y="374607"/>
            <a:ext cx="1357800" cy="448800"/>
          </a:xfrm>
          <a:prstGeom prst="wedgeRoundRectCallout">
            <a:avLst>
              <a:gd fmla="val -115652" name="adj1"/>
              <a:gd fmla="val 6141"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Root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p:nvPr/>
        </p:nvSpPr>
        <p:spPr>
          <a:xfrm flipH="1" rot="10800000">
            <a:off x="2286000" y="1809752"/>
            <a:ext cx="990600" cy="1752600"/>
          </a:xfrm>
          <a:prstGeom prst="bentArrow">
            <a:avLst>
              <a:gd fmla="val 25000" name="adj1"/>
              <a:gd fmla="val 25000" name="adj2"/>
              <a:gd fmla="val 25000" name="adj3"/>
              <a:gd fmla="val 43750" name="adj4"/>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27" name="Google Shape;227;p31"/>
          <p:cNvGraphicFramePr/>
          <p:nvPr/>
        </p:nvGraphicFramePr>
        <p:xfrm>
          <a:off x="457200" y="439811"/>
          <a:ext cx="3000000" cy="3000000"/>
        </p:xfrm>
        <a:graphic>
          <a:graphicData uri="http://schemas.openxmlformats.org/drawingml/2006/table">
            <a:tbl>
              <a:tblPr bandRow="1" firstRow="1">
                <a:noFill/>
                <a:tableStyleId>{5E62D062-0E18-4274-8141-E9DD548D39E3}</a:tableStyleId>
              </a:tblPr>
              <a:tblGrid>
                <a:gridCol w="1097275"/>
                <a:gridCol w="1097275"/>
                <a:gridCol w="1097275"/>
                <a:gridCol w="1097275"/>
                <a:gridCol w="1097275"/>
              </a:tblGrid>
              <a:tr h="585225">
                <a:tc>
                  <a:txBody>
                    <a:bodyPr/>
                    <a:lstStyle/>
                    <a:p>
                      <a:pPr indent="0" lvl="0" marL="0" marR="0" rtl="0" algn="l">
                        <a:spcBef>
                          <a:spcPts val="0"/>
                        </a:spcBef>
                        <a:spcAft>
                          <a:spcPts val="0"/>
                        </a:spcAft>
                        <a:buNone/>
                      </a:pPr>
                      <a:r>
                        <a:rPr lang="en" sz="1600" u="none" cap="none" strike="noStrike"/>
                        <a:t>Income</a:t>
                      </a:r>
                      <a:endParaRPr/>
                    </a:p>
                  </a:txBody>
                  <a:tcPr marT="45725" marB="45725" marR="91450" marL="91450"/>
                </a:tc>
                <a:tc>
                  <a:txBody>
                    <a:bodyPr/>
                    <a:lstStyle/>
                    <a:p>
                      <a:pPr indent="0" lvl="0" marL="0" marR="0" rtl="0" algn="l">
                        <a:spcBef>
                          <a:spcPts val="0"/>
                        </a:spcBef>
                        <a:spcAft>
                          <a:spcPts val="0"/>
                        </a:spcAft>
                        <a:buNone/>
                      </a:pPr>
                      <a:r>
                        <a:rPr lang="en" sz="1600"/>
                        <a:t>Education</a:t>
                      </a:r>
                      <a:endParaRPr/>
                    </a:p>
                  </a:txBody>
                  <a:tcPr marT="45725" marB="45725" marR="91450" marL="91450"/>
                </a:tc>
                <a:tc>
                  <a:txBody>
                    <a:bodyPr/>
                    <a:lstStyle/>
                    <a:p>
                      <a:pPr indent="0" lvl="0" marL="0" marR="0" rtl="0" algn="l">
                        <a:spcBef>
                          <a:spcPts val="0"/>
                        </a:spcBef>
                        <a:spcAft>
                          <a:spcPts val="0"/>
                        </a:spcAft>
                        <a:buNone/>
                      </a:pPr>
                      <a:r>
                        <a:rPr lang="en" sz="1600"/>
                        <a:t>Family Sz</a:t>
                      </a:r>
                      <a:endParaRPr sz="1600"/>
                    </a:p>
                  </a:txBody>
                  <a:tcPr marT="45725" marB="45725" marR="91450" marL="91450"/>
                </a:tc>
                <a:tc>
                  <a:txBody>
                    <a:bodyPr/>
                    <a:lstStyle/>
                    <a:p>
                      <a:pPr indent="0" lvl="0" marL="0" marR="0" rtl="0" algn="l">
                        <a:spcBef>
                          <a:spcPts val="0"/>
                        </a:spcBef>
                        <a:spcAft>
                          <a:spcPts val="0"/>
                        </a:spcAft>
                        <a:buNone/>
                      </a:pPr>
                      <a:r>
                        <a:rPr lang="en" sz="1600"/>
                        <a:t>CC Avg</a:t>
                      </a:r>
                      <a:endParaRPr sz="1600"/>
                    </a:p>
                  </a:txBody>
                  <a:tcPr marT="45725" marB="45725" marR="91450" marL="91450"/>
                </a:tc>
                <a:tc>
                  <a:txBody>
                    <a:bodyPr/>
                    <a:lstStyle/>
                    <a:p>
                      <a:pPr indent="0" lvl="0" marL="0" marR="0" rtl="0" algn="l">
                        <a:spcBef>
                          <a:spcPts val="0"/>
                        </a:spcBef>
                        <a:spcAft>
                          <a:spcPts val="0"/>
                        </a:spcAft>
                        <a:buNone/>
                      </a:pPr>
                      <a:r>
                        <a:rPr lang="en" sz="1600"/>
                        <a:t>Acceptor?</a:t>
                      </a:r>
                      <a:endParaRPr/>
                    </a:p>
                  </a:txBody>
                  <a:tcPr marT="45725" marB="45725" marR="91450" marL="91450"/>
                </a:tc>
              </a:tr>
              <a:tr h="370850">
                <a:tc>
                  <a:txBody>
                    <a:bodyPr/>
                    <a:lstStyle/>
                    <a:p>
                      <a:pPr indent="0" lvl="0" marL="0" marR="0" rtl="0" algn="l">
                        <a:spcBef>
                          <a:spcPts val="0"/>
                        </a:spcBef>
                        <a:spcAft>
                          <a:spcPts val="0"/>
                        </a:spcAft>
                        <a:buNone/>
                      </a:pPr>
                      <a:r>
                        <a:rPr lang="en" sz="1600"/>
                        <a:t>…</a:t>
                      </a:r>
                      <a:endParaRPr/>
                    </a:p>
                  </a:txBody>
                  <a:tcPr marT="45725" marB="45725" marR="91450" marL="91450"/>
                </a:tc>
                <a:tc>
                  <a:txBody>
                    <a:bodyPr/>
                    <a:lstStyle/>
                    <a:p>
                      <a:pPr indent="0" lvl="0" marL="0" marR="0" rtl="0" algn="l">
                        <a:spcBef>
                          <a:spcPts val="0"/>
                        </a:spcBef>
                        <a:spcAft>
                          <a:spcPts val="0"/>
                        </a:spcAft>
                        <a:buNone/>
                      </a:pPr>
                      <a:r>
                        <a:rPr lang="en" sz="1600"/>
                        <a:t>…</a:t>
                      </a:r>
                      <a:endParaRPr/>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a:p>
                  </a:txBody>
                  <a:tcPr marT="45725" marB="45725" marR="91450" marL="91450"/>
                </a:tc>
              </a:tr>
              <a:tr h="370850">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r>
              <a:tr h="370850">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r>
              <a:tr h="370850">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a:p>
                  </a:txBody>
                  <a:tcPr marT="45725" marB="45725" marR="91450" marL="91450"/>
                </a:tc>
              </a:tr>
            </a:tbl>
          </a:graphicData>
        </a:graphic>
      </p:graphicFrame>
      <p:sp>
        <p:nvSpPr>
          <p:cNvPr id="228" name="Google Shape;228;p31"/>
          <p:cNvSpPr txBox="1"/>
          <p:nvPr/>
        </p:nvSpPr>
        <p:spPr>
          <a:xfrm>
            <a:off x="2515016" y="57150"/>
            <a:ext cx="1854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Training Partition</a:t>
            </a:r>
            <a:endParaRPr/>
          </a:p>
        </p:txBody>
      </p:sp>
      <p:pic>
        <p:nvPicPr>
          <p:cNvPr descr="CT-loanPrunedTree.jpg" id="229" name="Google Shape;229;p31"/>
          <p:cNvPicPr preferRelativeResize="0"/>
          <p:nvPr/>
        </p:nvPicPr>
        <p:blipFill rotWithShape="1">
          <a:blip r:embed="rId3">
            <a:alphaModFix/>
          </a:blip>
          <a:srcRect b="0" l="0" r="0" t="0"/>
          <a:stretch/>
        </p:blipFill>
        <p:spPr>
          <a:xfrm>
            <a:off x="3429000" y="1021957"/>
            <a:ext cx="5410200" cy="3911996"/>
          </a:xfrm>
          <a:prstGeom prst="rect">
            <a:avLst/>
          </a:prstGeom>
          <a:noFill/>
          <a:ln>
            <a:noFill/>
          </a:ln>
          <a:effectLst>
            <a:outerShdw blurRad="50800" rotWithShape="0" algn="r" dir="10800000" dist="381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p:nvPr/>
        </p:nvSpPr>
        <p:spPr>
          <a:xfrm flipH="1" rot="10800000">
            <a:off x="7924800" y="2343149"/>
            <a:ext cx="609600" cy="762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36" name="Google Shape;236;p32"/>
          <p:cNvGraphicFramePr/>
          <p:nvPr/>
        </p:nvGraphicFramePr>
        <p:xfrm>
          <a:off x="304800" y="439811"/>
          <a:ext cx="3000000" cy="3000000"/>
        </p:xfrm>
        <a:graphic>
          <a:graphicData uri="http://schemas.openxmlformats.org/drawingml/2006/table">
            <a:tbl>
              <a:tblPr bandRow="1" firstRow="1">
                <a:noFill/>
                <a:tableStyleId>{5E62D062-0E18-4274-8141-E9DD548D39E3}</a:tableStyleId>
              </a:tblPr>
              <a:tblGrid>
                <a:gridCol w="1097275"/>
                <a:gridCol w="1097275"/>
                <a:gridCol w="1097275"/>
                <a:gridCol w="1097275"/>
                <a:gridCol w="1097275"/>
              </a:tblGrid>
              <a:tr h="585225">
                <a:tc>
                  <a:txBody>
                    <a:bodyPr/>
                    <a:lstStyle/>
                    <a:p>
                      <a:pPr indent="0" lvl="0" marL="0" marR="0" rtl="0" algn="l">
                        <a:spcBef>
                          <a:spcPts val="0"/>
                        </a:spcBef>
                        <a:spcAft>
                          <a:spcPts val="0"/>
                        </a:spcAft>
                        <a:buNone/>
                      </a:pPr>
                      <a:r>
                        <a:rPr lang="en" sz="1600"/>
                        <a:t>Income</a:t>
                      </a:r>
                      <a:endParaRPr/>
                    </a:p>
                  </a:txBody>
                  <a:tcPr marT="45725" marB="45725" marR="91450" marL="91450"/>
                </a:tc>
                <a:tc>
                  <a:txBody>
                    <a:bodyPr/>
                    <a:lstStyle/>
                    <a:p>
                      <a:pPr indent="0" lvl="0" marL="0" marR="0" rtl="0" algn="l">
                        <a:spcBef>
                          <a:spcPts val="0"/>
                        </a:spcBef>
                        <a:spcAft>
                          <a:spcPts val="0"/>
                        </a:spcAft>
                        <a:buNone/>
                      </a:pPr>
                      <a:r>
                        <a:rPr lang="en" sz="1600"/>
                        <a:t>Education</a:t>
                      </a:r>
                      <a:endParaRPr/>
                    </a:p>
                  </a:txBody>
                  <a:tcPr marT="45725" marB="45725" marR="91450" marL="91450"/>
                </a:tc>
                <a:tc>
                  <a:txBody>
                    <a:bodyPr/>
                    <a:lstStyle/>
                    <a:p>
                      <a:pPr indent="0" lvl="0" marL="0" marR="0" rtl="0" algn="l">
                        <a:spcBef>
                          <a:spcPts val="0"/>
                        </a:spcBef>
                        <a:spcAft>
                          <a:spcPts val="0"/>
                        </a:spcAft>
                        <a:buNone/>
                      </a:pPr>
                      <a:r>
                        <a:rPr lang="en" sz="1600"/>
                        <a:t>Family Sz</a:t>
                      </a:r>
                      <a:endParaRPr sz="1600"/>
                    </a:p>
                  </a:txBody>
                  <a:tcPr marT="45725" marB="45725" marR="91450" marL="91450"/>
                </a:tc>
                <a:tc>
                  <a:txBody>
                    <a:bodyPr/>
                    <a:lstStyle/>
                    <a:p>
                      <a:pPr indent="0" lvl="0" marL="0" marR="0" rtl="0" algn="l">
                        <a:spcBef>
                          <a:spcPts val="0"/>
                        </a:spcBef>
                        <a:spcAft>
                          <a:spcPts val="0"/>
                        </a:spcAft>
                        <a:buNone/>
                      </a:pPr>
                      <a:r>
                        <a:rPr lang="en" sz="1600"/>
                        <a:t>CC Avg</a:t>
                      </a:r>
                      <a:endParaRPr sz="1600"/>
                    </a:p>
                  </a:txBody>
                  <a:tcPr marT="45725" marB="45725" marR="91450" marL="91450"/>
                </a:tc>
                <a:tc>
                  <a:txBody>
                    <a:bodyPr/>
                    <a:lstStyle/>
                    <a:p>
                      <a:pPr indent="0" lvl="0" marL="0" marR="0" rtl="0" algn="l">
                        <a:spcBef>
                          <a:spcPts val="0"/>
                        </a:spcBef>
                        <a:spcAft>
                          <a:spcPts val="0"/>
                        </a:spcAft>
                        <a:buNone/>
                      </a:pPr>
                      <a:r>
                        <a:rPr lang="en" sz="1600"/>
                        <a:t>Acceptor?</a:t>
                      </a:r>
                      <a:endParaRPr/>
                    </a:p>
                  </a:txBody>
                  <a:tcPr marT="45725" marB="45725" marR="91450" marL="91450"/>
                </a:tc>
              </a:tr>
              <a:tr h="370850">
                <a:tc>
                  <a:txBody>
                    <a:bodyPr/>
                    <a:lstStyle/>
                    <a:p>
                      <a:pPr indent="0" lvl="0" marL="0" marR="0" rtl="0" algn="l">
                        <a:spcBef>
                          <a:spcPts val="0"/>
                        </a:spcBef>
                        <a:spcAft>
                          <a:spcPts val="0"/>
                        </a:spcAft>
                        <a:buNone/>
                      </a:pPr>
                      <a:r>
                        <a:rPr lang="en" sz="1600"/>
                        <a:t>…</a:t>
                      </a:r>
                      <a:endParaRPr/>
                    </a:p>
                  </a:txBody>
                  <a:tcPr marT="45725" marB="45725" marR="91450" marL="91450"/>
                </a:tc>
                <a:tc>
                  <a:txBody>
                    <a:bodyPr/>
                    <a:lstStyle/>
                    <a:p>
                      <a:pPr indent="0" lvl="0" marL="0" marR="0" rtl="0" algn="l">
                        <a:spcBef>
                          <a:spcPts val="0"/>
                        </a:spcBef>
                        <a:spcAft>
                          <a:spcPts val="0"/>
                        </a:spcAft>
                        <a:buNone/>
                      </a:pPr>
                      <a:r>
                        <a:rPr lang="en" sz="1600"/>
                        <a:t>…</a:t>
                      </a:r>
                      <a:endParaRPr/>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Yes</a:t>
                      </a:r>
                      <a:endParaRPr/>
                    </a:p>
                  </a:txBody>
                  <a:tcPr marT="45725" marB="45725" marR="91450" marL="91450"/>
                </a:tc>
              </a:tr>
              <a:tr h="370850">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No</a:t>
                      </a:r>
                      <a:endParaRPr/>
                    </a:p>
                  </a:txBody>
                  <a:tcPr marT="45725" marB="45725" marR="91450" marL="91450"/>
                </a:tc>
              </a:tr>
              <a:tr h="370850">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No</a:t>
                      </a:r>
                      <a:endParaRPr/>
                    </a:p>
                  </a:txBody>
                  <a:tcPr marT="45725" marB="45725" marR="91450" marL="91450"/>
                </a:tc>
              </a:tr>
              <a:tr h="370850">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sz="1600"/>
                    </a:p>
                  </a:txBody>
                  <a:tcPr marT="45725" marB="45725" marR="91450" marL="91450"/>
                </a:tc>
                <a:tc>
                  <a:txBody>
                    <a:bodyPr/>
                    <a:lstStyle/>
                    <a:p>
                      <a:pPr indent="0" lvl="0" marL="0" marR="0" rtl="0" algn="l">
                        <a:spcBef>
                          <a:spcPts val="0"/>
                        </a:spcBef>
                        <a:spcAft>
                          <a:spcPts val="0"/>
                        </a:spcAft>
                        <a:buNone/>
                      </a:pPr>
                      <a:r>
                        <a:rPr lang="en" sz="1600"/>
                        <a:t>…</a:t>
                      </a:r>
                      <a:endParaRPr/>
                    </a:p>
                  </a:txBody>
                  <a:tcPr marT="45725" marB="45725" marR="91450" marL="91450"/>
                </a:tc>
              </a:tr>
            </a:tbl>
          </a:graphicData>
        </a:graphic>
      </p:graphicFrame>
      <p:sp>
        <p:nvSpPr>
          <p:cNvPr id="237" name="Google Shape;237;p32"/>
          <p:cNvSpPr txBox="1"/>
          <p:nvPr/>
        </p:nvSpPr>
        <p:spPr>
          <a:xfrm>
            <a:off x="2220690" y="57150"/>
            <a:ext cx="1092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Test Data</a:t>
            </a:r>
            <a:endParaRPr/>
          </a:p>
        </p:txBody>
      </p:sp>
      <p:pic>
        <p:nvPicPr>
          <p:cNvPr descr="CT-loanPrunedTree.jpg" id="238" name="Google Shape;238;p32"/>
          <p:cNvPicPr preferRelativeResize="0"/>
          <p:nvPr/>
        </p:nvPicPr>
        <p:blipFill rotWithShape="1">
          <a:blip r:embed="rId3">
            <a:alphaModFix/>
          </a:blip>
          <a:srcRect b="0" l="0" r="0" t="0"/>
          <a:stretch/>
        </p:blipFill>
        <p:spPr>
          <a:xfrm>
            <a:off x="6400800" y="2876552"/>
            <a:ext cx="2438400" cy="1763153"/>
          </a:xfrm>
          <a:prstGeom prst="rect">
            <a:avLst/>
          </a:prstGeom>
          <a:noFill/>
          <a:ln>
            <a:noFill/>
          </a:ln>
          <a:effectLst>
            <a:outerShdw blurRad="50800" rotWithShape="0" algn="r" dir="10800000" dist="38100">
              <a:srgbClr val="000000">
                <a:alpha val="40000"/>
              </a:srgbClr>
            </a:outerShdw>
          </a:effectLst>
        </p:spPr>
      </p:pic>
      <p:graphicFrame>
        <p:nvGraphicFramePr>
          <p:cNvPr id="239" name="Google Shape;239;p32"/>
          <p:cNvGraphicFramePr/>
          <p:nvPr/>
        </p:nvGraphicFramePr>
        <p:xfrm>
          <a:off x="6705600" y="407672"/>
          <a:ext cx="3000000" cy="3000000"/>
        </p:xfrm>
        <a:graphic>
          <a:graphicData uri="http://schemas.openxmlformats.org/drawingml/2006/table">
            <a:tbl>
              <a:tblPr bandRow="1" firstRow="1">
                <a:noFill/>
                <a:tableStyleId>{5E62D062-0E18-4274-8141-E9DD548D39E3}</a:tableStyleId>
              </a:tblPr>
              <a:tblGrid>
                <a:gridCol w="2057400"/>
              </a:tblGrid>
              <a:tr h="387100">
                <a:tc>
                  <a:txBody>
                    <a:bodyPr/>
                    <a:lstStyle/>
                    <a:p>
                      <a:pPr indent="0" lvl="0" marL="0" marR="0" rtl="0" algn="l">
                        <a:spcBef>
                          <a:spcPts val="0"/>
                        </a:spcBef>
                        <a:spcAft>
                          <a:spcPts val="0"/>
                        </a:spcAft>
                        <a:buNone/>
                      </a:pPr>
                      <a:r>
                        <a:rPr lang="en" sz="1600"/>
                        <a:t>Model</a:t>
                      </a:r>
                      <a:r>
                        <a:rPr lang="en" sz="1600"/>
                        <a:t> says</a:t>
                      </a:r>
                      <a:endParaRPr sz="1600"/>
                    </a:p>
                  </a:txBody>
                  <a:tcPr marT="45725" marB="45725" marR="91450" marL="91450"/>
                </a:tc>
              </a:tr>
              <a:tr h="387100">
                <a:tc>
                  <a:txBody>
                    <a:bodyPr/>
                    <a:lstStyle/>
                    <a:p>
                      <a:pPr indent="0" lvl="0" marL="0" marR="0" rtl="0" algn="l">
                        <a:spcBef>
                          <a:spcPts val="0"/>
                        </a:spcBef>
                        <a:spcAft>
                          <a:spcPts val="0"/>
                        </a:spcAft>
                        <a:buNone/>
                      </a:pPr>
                      <a:r>
                        <a:rPr lang="en" sz="1600"/>
                        <a:t>No</a:t>
                      </a:r>
                      <a:endParaRPr/>
                    </a:p>
                  </a:txBody>
                  <a:tcPr marT="45725" marB="45725" marR="91450" marL="91450"/>
                </a:tc>
              </a:tr>
              <a:tr h="387100">
                <a:tc>
                  <a:txBody>
                    <a:bodyPr/>
                    <a:lstStyle/>
                    <a:p>
                      <a:pPr indent="0" lvl="0" marL="0" marR="0" rtl="0" algn="l">
                        <a:spcBef>
                          <a:spcPts val="0"/>
                        </a:spcBef>
                        <a:spcAft>
                          <a:spcPts val="0"/>
                        </a:spcAft>
                        <a:buNone/>
                      </a:pPr>
                      <a:r>
                        <a:rPr lang="en" sz="1600"/>
                        <a:t>Yes</a:t>
                      </a:r>
                      <a:endParaRPr/>
                    </a:p>
                  </a:txBody>
                  <a:tcPr marT="45725" marB="45725" marR="91450" marL="91450"/>
                </a:tc>
              </a:tr>
              <a:tr h="387100">
                <a:tc>
                  <a:txBody>
                    <a:bodyPr/>
                    <a:lstStyle/>
                    <a:p>
                      <a:pPr indent="0" lvl="0" marL="0" marR="0" rtl="0" algn="l">
                        <a:spcBef>
                          <a:spcPts val="0"/>
                        </a:spcBef>
                        <a:spcAft>
                          <a:spcPts val="0"/>
                        </a:spcAft>
                        <a:buNone/>
                      </a:pPr>
                      <a:r>
                        <a:rPr lang="en" sz="1600"/>
                        <a:t>No</a:t>
                      </a:r>
                      <a:endParaRPr/>
                    </a:p>
                  </a:txBody>
                  <a:tcPr marT="45725" marB="45725" marR="91450" marL="91450"/>
                </a:tc>
              </a:tr>
              <a:tr h="387100">
                <a:tc>
                  <a:txBody>
                    <a:bodyPr/>
                    <a:lstStyle/>
                    <a:p>
                      <a:pPr indent="0" lvl="0" marL="0" marR="0" rtl="0" algn="l">
                        <a:spcBef>
                          <a:spcPts val="0"/>
                        </a:spcBef>
                        <a:spcAft>
                          <a:spcPts val="0"/>
                        </a:spcAft>
                        <a:buNone/>
                      </a:pPr>
                      <a:r>
                        <a:rPr lang="en" sz="1600"/>
                        <a:t>…</a:t>
                      </a:r>
                      <a:endParaRPr/>
                    </a:p>
                  </a:txBody>
                  <a:tcPr marT="45725" marB="45725" marR="91450" marL="91450"/>
                </a:tc>
              </a:tr>
            </a:tbl>
          </a:graphicData>
        </a:graphic>
      </p:graphicFrame>
      <p:sp>
        <p:nvSpPr>
          <p:cNvPr id="240" name="Google Shape;240;p32"/>
          <p:cNvSpPr/>
          <p:nvPr/>
        </p:nvSpPr>
        <p:spPr>
          <a:xfrm>
            <a:off x="4343400" y="57152"/>
            <a:ext cx="3810000" cy="2590800"/>
          </a:xfrm>
          <a:prstGeom prst="ellipse">
            <a:avLst/>
          </a:prstGeom>
          <a:solidFill>
            <a:srgbClr val="FABF8E">
              <a:alpha val="5765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2"/>
          <p:cNvSpPr/>
          <p:nvPr/>
        </p:nvSpPr>
        <p:spPr>
          <a:xfrm>
            <a:off x="1828800" y="3105152"/>
            <a:ext cx="3048000" cy="914400"/>
          </a:xfrm>
          <a:prstGeom prst="wedgeRoundRectCallout">
            <a:avLst>
              <a:gd fmla="val 66259" name="adj1"/>
              <a:gd fmla="val -128341"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How good is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33"/>
          <p:cNvGrpSpPr/>
          <p:nvPr/>
        </p:nvGrpSpPr>
        <p:grpSpPr>
          <a:xfrm>
            <a:off x="1824945" y="514389"/>
            <a:ext cx="5494027" cy="3886114"/>
            <a:chOff x="758145" y="39"/>
            <a:chExt cx="5494027" cy="3886114"/>
          </a:xfrm>
        </p:grpSpPr>
        <p:sp>
          <p:nvSpPr>
            <p:cNvPr id="248" name="Google Shape;248;p33"/>
            <p:cNvSpPr/>
            <p:nvPr/>
          </p:nvSpPr>
          <p:spPr>
            <a:xfrm>
              <a:off x="2617946" y="2111653"/>
              <a:ext cx="1774500" cy="1774500"/>
            </a:xfrm>
            <a:prstGeom prst="ellipse">
              <a:avLst/>
            </a:prstGeom>
            <a:solidFill>
              <a:srgbClr val="E36C0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txBox="1"/>
            <p:nvPr/>
          </p:nvSpPr>
          <p:spPr>
            <a:xfrm>
              <a:off x="2877817" y="2371524"/>
              <a:ext cx="1254900" cy="1254900"/>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 sz="3600">
                  <a:solidFill>
                    <a:schemeClr val="lt1"/>
                  </a:solidFill>
                  <a:latin typeface="Calibri"/>
                  <a:ea typeface="Calibri"/>
                  <a:cs typeface="Calibri"/>
                  <a:sym typeface="Calibri"/>
                </a:rPr>
                <a:t>Why Trees?</a:t>
              </a:r>
              <a:endParaRPr/>
            </a:p>
          </p:txBody>
        </p:sp>
        <p:sp>
          <p:nvSpPr>
            <p:cNvPr id="250" name="Google Shape;250;p33"/>
            <p:cNvSpPr/>
            <p:nvPr/>
          </p:nvSpPr>
          <p:spPr>
            <a:xfrm rot="-8700043">
              <a:off x="1478137" y="1802208"/>
              <a:ext cx="1358344" cy="505769"/>
            </a:xfrm>
            <a:prstGeom prst="lef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758145" y="991284"/>
              <a:ext cx="1685700" cy="1348500"/>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txBox="1"/>
            <p:nvPr/>
          </p:nvSpPr>
          <p:spPr>
            <a:xfrm>
              <a:off x="797645" y="1030784"/>
              <a:ext cx="1606800" cy="12696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chemeClr val="lt1"/>
                </a:buClr>
                <a:buSzPts val="2200"/>
                <a:buFont typeface="Calibri"/>
                <a:buNone/>
              </a:pPr>
              <a:r>
                <a:rPr lang="en" sz="2200">
                  <a:solidFill>
                    <a:schemeClr val="lt1"/>
                  </a:solidFill>
                  <a:latin typeface="Calibri"/>
                  <a:ea typeface="Calibri"/>
                  <a:cs typeface="Calibri"/>
                  <a:sym typeface="Calibri"/>
                </a:rPr>
                <a:t>Simple</a:t>
              </a:r>
              <a:endParaRPr/>
            </a:p>
          </p:txBody>
        </p:sp>
        <p:sp>
          <p:nvSpPr>
            <p:cNvPr id="253" name="Google Shape;253;p33"/>
            <p:cNvSpPr/>
            <p:nvPr/>
          </p:nvSpPr>
          <p:spPr>
            <a:xfrm rot="-5400000">
              <a:off x="2826182" y="1100651"/>
              <a:ext cx="1358100" cy="505800"/>
            </a:xfrm>
            <a:prstGeom prst="lef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2662308" y="39"/>
              <a:ext cx="1685700" cy="1348500"/>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txBox="1"/>
            <p:nvPr/>
          </p:nvSpPr>
          <p:spPr>
            <a:xfrm>
              <a:off x="2701808" y="39539"/>
              <a:ext cx="1606800" cy="12696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chemeClr val="lt1"/>
                </a:buClr>
                <a:buSzPts val="2200"/>
                <a:buFont typeface="Calibri"/>
                <a:buNone/>
              </a:pPr>
              <a:r>
                <a:rPr lang="en" sz="2200">
                  <a:solidFill>
                    <a:schemeClr val="lt1"/>
                  </a:solidFill>
                  <a:latin typeface="Calibri"/>
                  <a:ea typeface="Calibri"/>
                  <a:cs typeface="Calibri"/>
                  <a:sym typeface="Calibri"/>
                </a:rPr>
                <a:t>Widely applicable</a:t>
              </a:r>
              <a:endParaRPr/>
            </a:p>
          </p:txBody>
        </p:sp>
        <p:sp>
          <p:nvSpPr>
            <p:cNvPr id="256" name="Google Shape;256;p33"/>
            <p:cNvSpPr/>
            <p:nvPr/>
          </p:nvSpPr>
          <p:spPr>
            <a:xfrm rot="-2099957">
              <a:off x="4173940" y="1802235"/>
              <a:ext cx="1358344" cy="505769"/>
            </a:xfrm>
            <a:prstGeom prst="lef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4566472" y="991284"/>
              <a:ext cx="1685700" cy="1348500"/>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txBox="1"/>
            <p:nvPr/>
          </p:nvSpPr>
          <p:spPr>
            <a:xfrm>
              <a:off x="4605972" y="1030784"/>
              <a:ext cx="1606800" cy="12696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chemeClr val="lt1"/>
                </a:buClr>
                <a:buSzPts val="2200"/>
                <a:buFont typeface="Calibri"/>
                <a:buNone/>
              </a:pPr>
              <a:r>
                <a:rPr lang="en" sz="2200">
                  <a:solidFill>
                    <a:schemeClr val="lt1"/>
                  </a:solidFill>
                  <a:latin typeface="Calibri"/>
                  <a:ea typeface="Calibri"/>
                  <a:cs typeface="Calibri"/>
                  <a:sym typeface="Calibri"/>
                </a:rPr>
                <a:t>Good performance</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CT-loanPrunedTree.jpg" id="264" name="Google Shape;264;p34"/>
          <p:cNvPicPr preferRelativeResize="0"/>
          <p:nvPr/>
        </p:nvPicPr>
        <p:blipFill rotWithShape="1">
          <a:blip r:embed="rId3">
            <a:alphaModFix/>
          </a:blip>
          <a:srcRect b="0" l="0" r="0" t="0"/>
          <a:stretch/>
        </p:blipFill>
        <p:spPr>
          <a:xfrm>
            <a:off x="152400" y="71439"/>
            <a:ext cx="5181601" cy="4786313"/>
          </a:xfrm>
          <a:prstGeom prst="rect">
            <a:avLst/>
          </a:prstGeom>
          <a:noFill/>
          <a:ln>
            <a:noFill/>
          </a:ln>
        </p:spPr>
      </p:pic>
      <p:sp>
        <p:nvSpPr>
          <p:cNvPr id="265" name="Google Shape;265;p34"/>
          <p:cNvSpPr/>
          <p:nvPr/>
        </p:nvSpPr>
        <p:spPr>
          <a:xfrm>
            <a:off x="3124200" y="209550"/>
            <a:ext cx="2286000" cy="762000"/>
          </a:xfrm>
          <a:prstGeom prst="wedgeRoundRectCallout">
            <a:avLst>
              <a:gd fmla="val -98590" name="adj1"/>
              <a:gd fmla="val -13209"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Partitions all cases into two sets </a:t>
            </a:r>
            <a:endParaRPr/>
          </a:p>
        </p:txBody>
      </p:sp>
      <p:sp>
        <p:nvSpPr>
          <p:cNvPr id="266" name="Google Shape;266;p34"/>
          <p:cNvSpPr/>
          <p:nvPr/>
        </p:nvSpPr>
        <p:spPr>
          <a:xfrm>
            <a:off x="5257799" y="1428752"/>
            <a:ext cx="2831100" cy="762000"/>
          </a:xfrm>
          <a:prstGeom prst="wedgeRoundRectCallout">
            <a:avLst>
              <a:gd fmla="val -140080" name="adj1"/>
              <a:gd fmla="val -46401"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Partitions all cases with income &gt; 92.5 into two  sets</a:t>
            </a:r>
            <a:endParaRPr/>
          </a:p>
        </p:txBody>
      </p:sp>
      <p:sp>
        <p:nvSpPr>
          <p:cNvPr id="267" name="Google Shape;267;p34"/>
          <p:cNvSpPr/>
          <p:nvPr/>
        </p:nvSpPr>
        <p:spPr>
          <a:xfrm>
            <a:off x="5562600" y="3028952"/>
            <a:ext cx="3073500" cy="1219200"/>
          </a:xfrm>
          <a:prstGeom prst="roundRect">
            <a:avLst>
              <a:gd fmla="val 16667" name="adj"/>
            </a:avLst>
          </a:prstGeom>
          <a:solidFill>
            <a:srgbClr val="E36C09"/>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Each “decision node” partitions its base cases into two sets based on some criterion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1219203" y="1123950"/>
            <a:ext cx="1840500" cy="264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6600" u="none" cap="none" strike="noStrike">
                <a:solidFill>
                  <a:schemeClr val="accent1"/>
                </a:solidFill>
                <a:latin typeface="Arial Black"/>
                <a:ea typeface="Arial Black"/>
                <a:cs typeface="Arial Black"/>
                <a:sym typeface="Arial Black"/>
              </a:rPr>
              <a:t>C</a:t>
            </a:r>
            <a:endParaRPr/>
          </a:p>
        </p:txBody>
      </p:sp>
      <p:sp>
        <p:nvSpPr>
          <p:cNvPr id="76" name="Google Shape;76;p17"/>
          <p:cNvSpPr txBox="1"/>
          <p:nvPr/>
        </p:nvSpPr>
        <p:spPr>
          <a:xfrm>
            <a:off x="2868831" y="1123950"/>
            <a:ext cx="1851900" cy="264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600">
                <a:solidFill>
                  <a:schemeClr val="dk1"/>
                </a:solidFill>
                <a:latin typeface="Arial Black"/>
                <a:ea typeface="Arial Black"/>
                <a:cs typeface="Arial Black"/>
                <a:sym typeface="Arial Black"/>
              </a:rPr>
              <a:t>A</a:t>
            </a:r>
            <a:endParaRPr/>
          </a:p>
        </p:txBody>
      </p:sp>
      <p:sp>
        <p:nvSpPr>
          <p:cNvPr id="77" name="Google Shape;77;p17"/>
          <p:cNvSpPr txBox="1"/>
          <p:nvPr/>
        </p:nvSpPr>
        <p:spPr>
          <a:xfrm>
            <a:off x="4572001" y="1123950"/>
            <a:ext cx="1851900" cy="264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600">
                <a:solidFill>
                  <a:schemeClr val="accent1"/>
                </a:solidFill>
                <a:latin typeface="Arial Black"/>
                <a:ea typeface="Arial Black"/>
                <a:cs typeface="Arial Black"/>
                <a:sym typeface="Arial Black"/>
              </a:rPr>
              <a:t>R</a:t>
            </a:r>
            <a:endParaRPr/>
          </a:p>
        </p:txBody>
      </p:sp>
      <p:sp>
        <p:nvSpPr>
          <p:cNvPr id="78" name="Google Shape;78;p17"/>
          <p:cNvSpPr txBox="1"/>
          <p:nvPr/>
        </p:nvSpPr>
        <p:spPr>
          <a:xfrm>
            <a:off x="6248400" y="1123950"/>
            <a:ext cx="1722000" cy="264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600">
                <a:solidFill>
                  <a:schemeClr val="dk1"/>
                </a:solidFill>
                <a:latin typeface="Arial Black"/>
                <a:ea typeface="Arial Black"/>
                <a:cs typeface="Arial Black"/>
                <a:sym typeface="Arial Black"/>
              </a:rPr>
              <a:t>T</a:t>
            </a:r>
            <a:endParaRPr/>
          </a:p>
        </p:txBody>
      </p:sp>
      <p:sp>
        <p:nvSpPr>
          <p:cNvPr id="79" name="Google Shape;79;p17"/>
          <p:cNvSpPr txBox="1"/>
          <p:nvPr/>
        </p:nvSpPr>
        <p:spPr>
          <a:xfrm flipH="1">
            <a:off x="1642199" y="3586162"/>
            <a:ext cx="61569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Classification and Regression Trees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nvSpPr>
        <p:spPr>
          <a:xfrm>
            <a:off x="228600" y="133351"/>
            <a:ext cx="4114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What does a set of rules do?</a:t>
            </a:r>
            <a:endParaRPr/>
          </a:p>
        </p:txBody>
      </p:sp>
      <p:grpSp>
        <p:nvGrpSpPr>
          <p:cNvPr id="274" name="Google Shape;274;p35"/>
          <p:cNvGrpSpPr/>
          <p:nvPr/>
        </p:nvGrpSpPr>
        <p:grpSpPr>
          <a:xfrm>
            <a:off x="381033" y="1047749"/>
            <a:ext cx="4115028" cy="3137428"/>
            <a:chOff x="914400" y="228600"/>
            <a:chExt cx="7162800" cy="4786313"/>
          </a:xfrm>
        </p:grpSpPr>
        <p:pic>
          <p:nvPicPr>
            <p:cNvPr descr="CT-loanPrunedTree.jpg" id="275" name="Google Shape;275;p35"/>
            <p:cNvPicPr preferRelativeResize="0"/>
            <p:nvPr/>
          </p:nvPicPr>
          <p:blipFill rotWithShape="1">
            <a:blip r:embed="rId3">
              <a:alphaModFix/>
            </a:blip>
            <a:srcRect b="0" l="0" r="0" t="0"/>
            <a:stretch/>
          </p:blipFill>
          <p:spPr>
            <a:xfrm>
              <a:off x="914400" y="228600"/>
              <a:ext cx="7162800" cy="4786313"/>
            </a:xfrm>
            <a:prstGeom prst="rect">
              <a:avLst/>
            </a:prstGeom>
            <a:noFill/>
            <a:ln>
              <a:noFill/>
            </a:ln>
          </p:spPr>
        </p:pic>
        <p:sp>
          <p:nvSpPr>
            <p:cNvPr id="276" name="Google Shape;276;p35"/>
            <p:cNvSpPr/>
            <p:nvPr/>
          </p:nvSpPr>
          <p:spPr>
            <a:xfrm>
              <a:off x="1123544" y="1399566"/>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35"/>
            <p:cNvSpPr/>
            <p:nvPr/>
          </p:nvSpPr>
          <p:spPr>
            <a:xfrm>
              <a:off x="1133272" y="3440089"/>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5"/>
            <p:cNvSpPr/>
            <p:nvPr/>
          </p:nvSpPr>
          <p:spPr>
            <a:xfrm>
              <a:off x="1875816" y="4458918"/>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35"/>
            <p:cNvSpPr/>
            <p:nvPr/>
          </p:nvSpPr>
          <p:spPr>
            <a:xfrm>
              <a:off x="3351176" y="4447566"/>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35"/>
            <p:cNvSpPr/>
            <p:nvPr/>
          </p:nvSpPr>
          <p:spPr>
            <a:xfrm>
              <a:off x="4828160" y="4457294"/>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35"/>
            <p:cNvSpPr/>
            <p:nvPr/>
          </p:nvSpPr>
          <p:spPr>
            <a:xfrm>
              <a:off x="6275960" y="4457294"/>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35"/>
            <p:cNvSpPr/>
            <p:nvPr/>
          </p:nvSpPr>
          <p:spPr>
            <a:xfrm>
              <a:off x="7037960" y="3429406"/>
              <a:ext cx="734400" cy="321600"/>
            </a:xfrm>
            <a:prstGeom prst="rect">
              <a:avLst/>
            </a:prstGeom>
            <a:solidFill>
              <a:srgbClr val="205867">
                <a:alpha val="4863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83" name="Google Shape;283;p35"/>
          <p:cNvGrpSpPr/>
          <p:nvPr/>
        </p:nvGrpSpPr>
        <p:grpSpPr>
          <a:xfrm>
            <a:off x="4724400" y="1047752"/>
            <a:ext cx="4038600" cy="3137400"/>
            <a:chOff x="4724400" y="1047750"/>
            <a:chExt cx="4038600" cy="3137400"/>
          </a:xfrm>
        </p:grpSpPr>
        <p:sp>
          <p:nvSpPr>
            <p:cNvPr id="284" name="Google Shape;284;p35"/>
            <p:cNvSpPr/>
            <p:nvPr/>
          </p:nvSpPr>
          <p:spPr>
            <a:xfrm>
              <a:off x="4724400" y="1047750"/>
              <a:ext cx="4038600" cy="3137400"/>
            </a:xfrm>
            <a:prstGeom prst="rect">
              <a:avLst/>
            </a:prstGeom>
            <a:noFill/>
            <a:ln cap="flat" cmpd="sng" w="25400">
              <a:solidFill>
                <a:srgbClr val="395E8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All cases</a:t>
              </a:r>
              <a:endParaRPr/>
            </a:p>
          </p:txBody>
        </p:sp>
        <p:sp>
          <p:nvSpPr>
            <p:cNvPr id="285" name="Google Shape;285;p35"/>
            <p:cNvSpPr/>
            <p:nvPr/>
          </p:nvSpPr>
          <p:spPr>
            <a:xfrm>
              <a:off x="5029200" y="1584714"/>
              <a:ext cx="1524000" cy="849300"/>
            </a:xfrm>
            <a:prstGeom prst="ellipse">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chemeClr val="lt1"/>
                  </a:solidFill>
                  <a:latin typeface="Calibri"/>
                  <a:ea typeface="Calibri"/>
                  <a:cs typeface="Calibri"/>
                  <a:sym typeface="Calibri"/>
                </a:rPr>
                <a:t>Cases satisfying rule 1</a:t>
              </a:r>
              <a:endParaRPr/>
            </a:p>
          </p:txBody>
        </p:sp>
        <p:sp>
          <p:nvSpPr>
            <p:cNvPr id="286" name="Google Shape;286;p35"/>
            <p:cNvSpPr/>
            <p:nvPr/>
          </p:nvSpPr>
          <p:spPr>
            <a:xfrm>
              <a:off x="5029200" y="2733646"/>
              <a:ext cx="1524000" cy="849300"/>
            </a:xfrm>
            <a:prstGeom prst="ellipse">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chemeClr val="lt1"/>
                  </a:solidFill>
                  <a:latin typeface="Calibri"/>
                  <a:ea typeface="Calibri"/>
                  <a:cs typeface="Calibri"/>
                  <a:sym typeface="Calibri"/>
                </a:rPr>
                <a:t>Cases satisfying rule 3</a:t>
              </a:r>
              <a:endParaRPr/>
            </a:p>
          </p:txBody>
        </p:sp>
        <p:sp>
          <p:nvSpPr>
            <p:cNvPr id="287" name="Google Shape;287;p35"/>
            <p:cNvSpPr/>
            <p:nvPr/>
          </p:nvSpPr>
          <p:spPr>
            <a:xfrm>
              <a:off x="6910691" y="2179429"/>
              <a:ext cx="1524000" cy="849300"/>
            </a:xfrm>
            <a:prstGeom prst="ellipse">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chemeClr val="lt1"/>
                  </a:solidFill>
                  <a:latin typeface="Calibri"/>
                  <a:ea typeface="Calibri"/>
                  <a:cs typeface="Calibri"/>
                  <a:sym typeface="Calibri"/>
                </a:rPr>
                <a:t>Cases satisfying rule 4</a:t>
              </a:r>
              <a:endParaRPr/>
            </a:p>
          </p:txBody>
        </p:sp>
        <p:sp>
          <p:nvSpPr>
            <p:cNvPr id="288" name="Google Shape;288;p35"/>
            <p:cNvSpPr/>
            <p:nvPr/>
          </p:nvSpPr>
          <p:spPr>
            <a:xfrm>
              <a:off x="6781800" y="3170399"/>
              <a:ext cx="1524000" cy="849300"/>
            </a:xfrm>
            <a:prstGeom prst="ellipse">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chemeClr val="lt1"/>
                  </a:solidFill>
                  <a:latin typeface="Calibri"/>
                  <a:ea typeface="Calibri"/>
                  <a:cs typeface="Calibri"/>
                  <a:sym typeface="Calibri"/>
                </a:rPr>
                <a:t>Cases satisfying rule …</a:t>
              </a:r>
              <a:endParaRPr/>
            </a:p>
          </p:txBody>
        </p:sp>
        <p:sp>
          <p:nvSpPr>
            <p:cNvPr id="289" name="Google Shape;289;p35"/>
            <p:cNvSpPr/>
            <p:nvPr/>
          </p:nvSpPr>
          <p:spPr>
            <a:xfrm>
              <a:off x="6910691" y="1230193"/>
              <a:ext cx="1524000" cy="849300"/>
            </a:xfrm>
            <a:prstGeom prst="ellipse">
              <a:avLst/>
            </a:prstGeom>
            <a:solidFill>
              <a:schemeClr val="dk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chemeClr val="lt1"/>
                  </a:solidFill>
                  <a:latin typeface="Calibri"/>
                  <a:ea typeface="Calibri"/>
                  <a:cs typeface="Calibri"/>
                  <a:sym typeface="Calibri"/>
                </a:rPr>
                <a:t>Cases satisfying rule 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p:nvPr/>
        </p:nvSpPr>
        <p:spPr>
          <a:xfrm>
            <a:off x="207498" y="77546"/>
            <a:ext cx="8729100" cy="52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A complete set of rules </a:t>
            </a:r>
            <a:r>
              <a:rPr b="1" lang="en" sz="1600">
                <a:solidFill>
                  <a:schemeClr val="dk1"/>
                </a:solidFill>
                <a:latin typeface="Calibri"/>
                <a:ea typeface="Calibri"/>
                <a:cs typeface="Calibri"/>
                <a:sym typeface="Calibri"/>
              </a:rPr>
              <a:t>divides</a:t>
            </a:r>
            <a:r>
              <a:rPr lang="en" sz="1600">
                <a:solidFill>
                  <a:schemeClr val="dk1"/>
                </a:solidFill>
                <a:latin typeface="Calibri"/>
                <a:ea typeface="Calibri"/>
                <a:cs typeface="Calibri"/>
                <a:sym typeface="Calibri"/>
              </a:rPr>
              <a:t> all the cases into disjoint sets such that each set of cases matches a </a:t>
            </a:r>
            <a:r>
              <a:rPr b="1" lang="en" sz="1600">
                <a:solidFill>
                  <a:schemeClr val="dk1"/>
                </a:solidFill>
                <a:latin typeface="Calibri"/>
                <a:ea typeface="Calibri"/>
                <a:cs typeface="Calibri"/>
                <a:sym typeface="Calibri"/>
              </a:rPr>
              <a:t>single</a:t>
            </a:r>
            <a:r>
              <a:rPr lang="en" sz="1600">
                <a:solidFill>
                  <a:schemeClr val="dk1"/>
                </a:solidFill>
                <a:latin typeface="Calibri"/>
                <a:ea typeface="Calibri"/>
                <a:cs typeface="Calibri"/>
                <a:sym typeface="Calibri"/>
              </a:rPr>
              <a:t> rule.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The above statement is not entirely accurate. It represents an idealized situation that will seldom be applicable in the real world.</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It might initially appear that we can always achieve a set of rules that provide perfect matches – after all can we not create a rule for every case? If we do that we will have a huge number of rules, but they will all be perfect. Does this seem to be valid?</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In reality the above approach will not generally be valid. We could have two cases with identical values for all the predictor variables, but having different values for the target variable. Concretely, we might have two cases with the same values for income, education, family size and credit card average and yet one of them accepted the loan offer and the other did not. In this case, no matter what rule matches these two cases, the rule can </a:t>
            </a:r>
            <a:r>
              <a:rPr b="1" lang="en" sz="1600">
                <a:solidFill>
                  <a:schemeClr val="dk1"/>
                </a:solidFill>
                <a:latin typeface="Calibri"/>
                <a:ea typeface="Calibri"/>
                <a:cs typeface="Calibri"/>
                <a:sym typeface="Calibri"/>
              </a:rPr>
              <a:t>never</a:t>
            </a:r>
            <a:r>
              <a:rPr lang="en" sz="1600">
                <a:solidFill>
                  <a:schemeClr val="dk1"/>
                </a:solidFill>
                <a:latin typeface="Calibri"/>
                <a:ea typeface="Calibri"/>
                <a:cs typeface="Calibri"/>
                <a:sym typeface="Calibri"/>
              </a:rPr>
              <a:t> be correct for both cases because they differ in the value of the target variable.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From the above example, we can see clearly that we will not pursue perfect rules. In machine learning we should not expect perfection. Instead we are looking for patterns that apply in enough cases to be of some use.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p:nvPr/>
        </p:nvSpPr>
        <p:spPr>
          <a:xfrm>
            <a:off x="196948" y="1044966"/>
            <a:ext cx="8848500" cy="34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We are looking for </a:t>
            </a:r>
            <a:r>
              <a:rPr b="1" lang="en" sz="1800">
                <a:solidFill>
                  <a:schemeClr val="dk1"/>
                </a:solidFill>
                <a:latin typeface="Calibri"/>
                <a:ea typeface="Calibri"/>
                <a:cs typeface="Calibri"/>
                <a:sym typeface="Calibri"/>
              </a:rPr>
              <a:t>lift</a:t>
            </a:r>
            <a:r>
              <a:rPr lang="en" sz="1800">
                <a:solidFill>
                  <a:schemeClr val="dk1"/>
                </a:solidFill>
                <a:latin typeface="Calibri"/>
                <a:ea typeface="Calibri"/>
                <a:cs typeface="Calibri"/>
                <a:sym typeface="Calibri"/>
              </a:rPr>
              <a:t> – that is to beat the averages by a reasonable margin so that applying our models is better than doing things randomly or using more or less obvious ideas.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We see that the set of rules partitions the cases, with each partition consisting of the result of applying a specific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Although we cannot strive for perfection, we still want the partitions to be as homogeneous as possible. Suppose that a particular rule applies to 100 cases in our data set and these cases belong to several different target groups (say, many acceptors and many non-acceptors as well), then the rule might not be as good as another that applies to a majority of a single target group – for example, most of the applicable cases are acceptors. In this case, the rule is perhaps doing a good job of finding an underlying pattern.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p38"/>
          <p:cNvGrpSpPr/>
          <p:nvPr/>
        </p:nvGrpSpPr>
        <p:grpSpPr>
          <a:xfrm>
            <a:off x="1093520" y="1141809"/>
            <a:ext cx="5943600" cy="4001691"/>
            <a:chOff x="1600200" y="514350"/>
            <a:chExt cx="5943600" cy="4001691"/>
          </a:xfrm>
        </p:grpSpPr>
        <p:pic>
          <p:nvPicPr>
            <p:cNvPr descr="CT-mower1.jpg" id="306" name="Google Shape;306;p38"/>
            <p:cNvPicPr preferRelativeResize="0"/>
            <p:nvPr/>
          </p:nvPicPr>
          <p:blipFill rotWithShape="1">
            <a:blip r:embed="rId3">
              <a:alphaModFix/>
            </a:blip>
            <a:srcRect b="0" l="0" r="0" t="0"/>
            <a:stretch/>
          </p:blipFill>
          <p:spPr>
            <a:xfrm>
              <a:off x="1600200" y="514350"/>
              <a:ext cx="5943600" cy="4001691"/>
            </a:xfrm>
            <a:prstGeom prst="rect">
              <a:avLst/>
            </a:prstGeom>
            <a:noFill/>
            <a:ln>
              <a:noFill/>
            </a:ln>
          </p:spPr>
        </p:pic>
        <p:cxnSp>
          <p:nvCxnSpPr>
            <p:cNvPr id="307" name="Google Shape;307;p38"/>
            <p:cNvCxnSpPr/>
            <p:nvPr/>
          </p:nvCxnSpPr>
          <p:spPr>
            <a:xfrm>
              <a:off x="2399488" y="2266950"/>
              <a:ext cx="4915800" cy="0"/>
            </a:xfrm>
            <a:prstGeom prst="straightConnector1">
              <a:avLst/>
            </a:prstGeom>
            <a:noFill/>
            <a:ln cap="flat" cmpd="sng" w="57150">
              <a:solidFill>
                <a:srgbClr val="FFFFFF"/>
              </a:solidFill>
              <a:prstDash val="solid"/>
              <a:round/>
              <a:headEnd len="sm" w="sm" type="none"/>
              <a:tailEnd len="sm" w="sm" type="none"/>
            </a:ln>
          </p:spPr>
        </p:cxnSp>
      </p:grpSp>
      <p:sp>
        <p:nvSpPr>
          <p:cNvPr id="308" name="Google Shape;308;p38"/>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Ownership of riding mower example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p:nvPr/>
        </p:nvSpPr>
        <p:spPr>
          <a:xfrm>
            <a:off x="184052" y="716051"/>
            <a:ext cx="8785200" cy="397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This previous picture shows the all the data points. Owners are shown with dark dots. </a:t>
            </a:r>
            <a:endParaRPr/>
          </a:p>
          <a:p>
            <a:pPr indent="0" lvl="0" marL="0" marR="0" rtl="0" algn="l">
              <a:spcBef>
                <a:spcPts val="0"/>
              </a:spcBef>
              <a:spcAft>
                <a:spcPts val="0"/>
              </a:spcAft>
              <a:buNone/>
            </a:pPr>
            <a:br>
              <a:rPr lang="en" sz="1800">
                <a:solidFill>
                  <a:schemeClr val="dk1"/>
                </a:solidFill>
                <a:latin typeface="Calibri"/>
                <a:ea typeface="Calibri"/>
                <a:cs typeface="Calibri"/>
                <a:sym typeface="Calibri"/>
              </a:rPr>
            </a:br>
            <a:r>
              <a:rPr lang="en" sz="1800">
                <a:solidFill>
                  <a:schemeClr val="dk1"/>
                </a:solidFill>
                <a:latin typeface="Calibri"/>
                <a:ea typeface="Calibri"/>
                <a:cs typeface="Calibri"/>
                <a:sym typeface="Calibri"/>
              </a:rPr>
              <a:t>As we observed earlier, while owners generally have high incomes and lot sizes, there are owners with somewhat low incomes and somewhat low lot sizes too.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We have seen that rules effectively partition the data set into a sets of disjoint cases with each set being predominantly homogeneous (say acceptors or non-acceptors). Our procedure for finding rules therefore revolves around building these homogeneous partitions. Once we have that, the rules simply follow.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We want to divide this whole space into regions that contain predominantly owners or non-owners, and derive rules from there.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This procedure is called “recursive partitioning.”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CT-mower1.jpg" id="320" name="Google Shape;320;p40"/>
          <p:cNvPicPr preferRelativeResize="0"/>
          <p:nvPr/>
        </p:nvPicPr>
        <p:blipFill rotWithShape="1">
          <a:blip r:embed="rId3">
            <a:alphaModFix/>
          </a:blip>
          <a:srcRect b="0" l="0" r="0" t="0"/>
          <a:stretch/>
        </p:blipFill>
        <p:spPr>
          <a:xfrm>
            <a:off x="457200" y="800102"/>
            <a:ext cx="5791200" cy="4001691"/>
          </a:xfrm>
          <a:prstGeom prst="rect">
            <a:avLst/>
          </a:prstGeom>
          <a:noFill/>
          <a:ln>
            <a:noFill/>
          </a:ln>
        </p:spPr>
      </p:pic>
      <p:sp>
        <p:nvSpPr>
          <p:cNvPr id="321" name="Google Shape;321;p40"/>
          <p:cNvSpPr txBox="1"/>
          <p:nvPr/>
        </p:nvSpPr>
        <p:spPr>
          <a:xfrm>
            <a:off x="349830" y="114300"/>
            <a:ext cx="19380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a:solidFill>
                  <a:schemeClr val="dk1"/>
                </a:solidFill>
                <a:latin typeface="Calibri"/>
                <a:ea typeface="Calibri"/>
                <a:cs typeface="Calibri"/>
                <a:sym typeface="Calibri"/>
              </a:rPr>
              <a:t>Partitioning</a:t>
            </a:r>
            <a:endParaRPr/>
          </a:p>
        </p:txBody>
      </p:sp>
      <p:grpSp>
        <p:nvGrpSpPr>
          <p:cNvPr id="322" name="Google Shape;322;p40"/>
          <p:cNvGrpSpPr/>
          <p:nvPr/>
        </p:nvGrpSpPr>
        <p:grpSpPr>
          <a:xfrm>
            <a:off x="6629403" y="1047751"/>
            <a:ext cx="2020800" cy="1066863"/>
            <a:chOff x="6629400" y="666750"/>
            <a:chExt cx="2020800" cy="1066863"/>
          </a:xfrm>
        </p:grpSpPr>
        <p:sp>
          <p:nvSpPr>
            <p:cNvPr id="323" name="Google Shape;323;p40"/>
            <p:cNvSpPr/>
            <p:nvPr/>
          </p:nvSpPr>
          <p:spPr>
            <a:xfrm>
              <a:off x="7315200" y="666750"/>
              <a:ext cx="533400" cy="3048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19</a:t>
              </a:r>
              <a:endParaRPr/>
            </a:p>
          </p:txBody>
        </p:sp>
        <p:cxnSp>
          <p:nvCxnSpPr>
            <p:cNvPr id="324" name="Google Shape;324;p40"/>
            <p:cNvCxnSpPr>
              <a:stCxn id="323" idx="3"/>
            </p:cNvCxnSpPr>
            <p:nvPr/>
          </p:nvCxnSpPr>
          <p:spPr>
            <a:xfrm flipH="1">
              <a:off x="6858115" y="926913"/>
              <a:ext cx="535200" cy="806700"/>
            </a:xfrm>
            <a:prstGeom prst="straightConnector1">
              <a:avLst/>
            </a:prstGeom>
            <a:noFill/>
            <a:ln cap="flat" cmpd="sng" w="38100">
              <a:solidFill>
                <a:schemeClr val="dk1"/>
              </a:solidFill>
              <a:prstDash val="solid"/>
              <a:round/>
              <a:headEnd len="sm" w="sm" type="none"/>
              <a:tailEnd len="sm" w="sm" type="none"/>
            </a:ln>
          </p:spPr>
        </p:cxnSp>
        <p:cxnSp>
          <p:nvCxnSpPr>
            <p:cNvPr id="325" name="Google Shape;325;p40"/>
            <p:cNvCxnSpPr>
              <a:stCxn id="323" idx="5"/>
            </p:cNvCxnSpPr>
            <p:nvPr/>
          </p:nvCxnSpPr>
          <p:spPr>
            <a:xfrm>
              <a:off x="7770485" y="926913"/>
              <a:ext cx="611400" cy="806700"/>
            </a:xfrm>
            <a:prstGeom prst="straightConnector1">
              <a:avLst/>
            </a:prstGeom>
            <a:noFill/>
            <a:ln cap="flat" cmpd="sng" w="38100">
              <a:solidFill>
                <a:schemeClr val="dk1"/>
              </a:solidFill>
              <a:prstDash val="solid"/>
              <a:round/>
              <a:headEnd len="sm" w="sm" type="none"/>
              <a:tailEnd len="sm" w="sm" type="none"/>
            </a:ln>
          </p:spPr>
        </p:cxnSp>
        <p:sp>
          <p:nvSpPr>
            <p:cNvPr id="326" name="Google Shape;326;p40"/>
            <p:cNvSpPr txBox="1"/>
            <p:nvPr/>
          </p:nvSpPr>
          <p:spPr>
            <a:xfrm>
              <a:off x="8153400" y="971550"/>
              <a:ext cx="4968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&gt; 19</a:t>
              </a:r>
              <a:endParaRPr/>
            </a:p>
          </p:txBody>
        </p:sp>
        <p:sp>
          <p:nvSpPr>
            <p:cNvPr id="327" name="Google Shape;327;p40"/>
            <p:cNvSpPr txBox="1"/>
            <p:nvPr/>
          </p:nvSpPr>
          <p:spPr>
            <a:xfrm>
              <a:off x="6629400" y="971550"/>
              <a:ext cx="586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&lt;= 19</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p:nvPr/>
        </p:nvSpPr>
        <p:spPr>
          <a:xfrm>
            <a:off x="112541" y="275097"/>
            <a:ext cx="8919000" cy="409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In the above case, our overall region is a rectangle (because we have two variables and therefore have a two-dimensional space) and we have shown above a partition based on lot size. We have shown a line which divides the whole region into two parts. All values above 19 are in one partition and all values &lt;= 19 are in the other.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We could have chosen to partition by income rather than lot size. Furthermore, having chosen lot size, we could have partitioned at several places.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Why lot size? Why 19?</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Before we look at those issues, take a look at the figure – do you think that the partition is “good?” What would be your criterion o for deeming a partition to be “good?”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descr="CT-mower1.jpg" id="338" name="Google Shape;338;p42"/>
          <p:cNvPicPr preferRelativeResize="0"/>
          <p:nvPr/>
        </p:nvPicPr>
        <p:blipFill rotWithShape="1">
          <a:blip r:embed="rId3">
            <a:alphaModFix/>
          </a:blip>
          <a:srcRect b="0" l="0" r="0" t="0"/>
          <a:stretch/>
        </p:blipFill>
        <p:spPr>
          <a:xfrm>
            <a:off x="457200" y="800102"/>
            <a:ext cx="5791200" cy="4001691"/>
          </a:xfrm>
          <a:prstGeom prst="rect">
            <a:avLst/>
          </a:prstGeom>
          <a:noFill/>
          <a:ln>
            <a:noFill/>
          </a:ln>
        </p:spPr>
      </p:pic>
      <p:sp>
        <p:nvSpPr>
          <p:cNvPr id="339" name="Google Shape;339;p42"/>
          <p:cNvSpPr txBox="1"/>
          <p:nvPr/>
        </p:nvSpPr>
        <p:spPr>
          <a:xfrm>
            <a:off x="349833" y="114300"/>
            <a:ext cx="41982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a:solidFill>
                  <a:schemeClr val="dk1"/>
                </a:solidFill>
                <a:latin typeface="Calibri"/>
                <a:ea typeface="Calibri"/>
                <a:cs typeface="Calibri"/>
                <a:sym typeface="Calibri"/>
              </a:rPr>
              <a:t>“Good” Partition Decision?</a:t>
            </a:r>
            <a:endParaRPr/>
          </a:p>
        </p:txBody>
      </p:sp>
      <p:sp>
        <p:nvSpPr>
          <p:cNvPr id="340" name="Google Shape;340;p42"/>
          <p:cNvSpPr/>
          <p:nvPr/>
        </p:nvSpPr>
        <p:spPr>
          <a:xfrm>
            <a:off x="6553200" y="971550"/>
            <a:ext cx="2057400" cy="838200"/>
          </a:xfrm>
          <a:prstGeom prst="wedgeRoundRectCallout">
            <a:avLst>
              <a:gd fmla="val -93426" name="adj1"/>
              <a:gd fmla="val 53409"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Owners predominate</a:t>
            </a:r>
            <a:endParaRPr/>
          </a:p>
        </p:txBody>
      </p:sp>
      <p:sp>
        <p:nvSpPr>
          <p:cNvPr id="341" name="Google Shape;341;p42"/>
          <p:cNvSpPr/>
          <p:nvPr/>
        </p:nvSpPr>
        <p:spPr>
          <a:xfrm>
            <a:off x="6705600" y="3028950"/>
            <a:ext cx="2057400" cy="838200"/>
          </a:xfrm>
          <a:prstGeom prst="wedgeRoundRectCallout">
            <a:avLst>
              <a:gd fmla="val -99352" name="adj1"/>
              <a:gd fmla="val -22955"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Non-owners predominate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p:nvPr/>
        </p:nvSpPr>
        <p:spPr>
          <a:xfrm>
            <a:off x="59787" y="632758"/>
            <a:ext cx="9024300" cy="34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Let us think back to what we are trying to achieve with partitioning – we are trying to create regions with a lot of homogeneity. That is, we want to create regions that have predominantly owners or non-owners.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The partition at 19 seem like a good one because the resulting two regions are much more homogeneous than the original partitioned space was. We now have a majority of owners in the top region and a majority of non-owners in the bottom partition. Visually observe that drawing the partition at any other value of lot size would not have helped us to do better because the two resulting regions would have been less homogeneous.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If we had three variables instead of two, then each partition will be a three dimensional space and partitioning is achieved by means of a plane as shown in the next slide.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p:nvPr/>
        </p:nvSpPr>
        <p:spPr>
          <a:xfrm>
            <a:off x="3448456" y="1915134"/>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44"/>
          <p:cNvSpPr/>
          <p:nvPr/>
        </p:nvSpPr>
        <p:spPr>
          <a:xfrm>
            <a:off x="1611552" y="1915134"/>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44"/>
          <p:cNvSpPr/>
          <p:nvPr/>
        </p:nvSpPr>
        <p:spPr>
          <a:xfrm>
            <a:off x="1162456" y="2396247"/>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44"/>
          <p:cNvSpPr txBox="1"/>
          <p:nvPr/>
        </p:nvSpPr>
        <p:spPr>
          <a:xfrm>
            <a:off x="349832" y="114300"/>
            <a:ext cx="50625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a:solidFill>
                  <a:schemeClr val="dk1"/>
                </a:solidFill>
                <a:latin typeface="Calibri"/>
                <a:ea typeface="Calibri"/>
                <a:cs typeface="Calibri"/>
                <a:sym typeface="Calibri"/>
              </a:rPr>
              <a:t>Partitioning in Three Dimensions</a:t>
            </a:r>
            <a:endParaRPr/>
          </a:p>
        </p:txBody>
      </p:sp>
      <p:cxnSp>
        <p:nvCxnSpPr>
          <p:cNvPr id="356" name="Google Shape;356;p44"/>
          <p:cNvCxnSpPr/>
          <p:nvPr/>
        </p:nvCxnSpPr>
        <p:spPr>
          <a:xfrm flipH="1" rot="10800000">
            <a:off x="5959813" y="2556753"/>
            <a:ext cx="685800" cy="685800"/>
          </a:xfrm>
          <a:prstGeom prst="straightConnector1">
            <a:avLst/>
          </a:prstGeom>
          <a:noFill/>
          <a:ln cap="flat" cmpd="sng" w="9525">
            <a:solidFill>
              <a:schemeClr val="lt1"/>
            </a:solidFill>
            <a:prstDash val="solid"/>
            <a:round/>
            <a:headEnd len="sm" w="sm" type="none"/>
            <a:tailEnd len="sm" w="sm" type="none"/>
          </a:ln>
        </p:spPr>
      </p:cxnSp>
      <p:sp>
        <p:nvSpPr>
          <p:cNvPr id="357" name="Google Shape;357;p44"/>
          <p:cNvSpPr/>
          <p:nvPr/>
        </p:nvSpPr>
        <p:spPr>
          <a:xfrm>
            <a:off x="2942558" y="1276352"/>
            <a:ext cx="2315100" cy="25908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44"/>
          <p:cNvSpPr/>
          <p:nvPr/>
        </p:nvSpPr>
        <p:spPr>
          <a:xfrm>
            <a:off x="4828160" y="2399894"/>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44"/>
          <p:cNvSpPr/>
          <p:nvPr/>
        </p:nvSpPr>
        <p:spPr>
          <a:xfrm>
            <a:off x="4382312" y="2876550"/>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44"/>
          <p:cNvSpPr/>
          <p:nvPr/>
        </p:nvSpPr>
        <p:spPr>
          <a:xfrm>
            <a:off x="5269152" y="1919591"/>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44"/>
          <p:cNvSpPr/>
          <p:nvPr/>
        </p:nvSpPr>
        <p:spPr>
          <a:xfrm>
            <a:off x="2561616" y="2876550"/>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44"/>
          <p:cNvSpPr/>
          <p:nvPr/>
        </p:nvSpPr>
        <p:spPr>
          <a:xfrm>
            <a:off x="735863" y="2876550"/>
            <a:ext cx="2286000" cy="480303"/>
          </a:xfrm>
          <a:prstGeom prst="flowChartInputOutput">
            <a:avLst/>
          </a:prstGeom>
          <a:solidFill>
            <a:srgbClr val="FBD4B4">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44"/>
          <p:cNvSpPr txBox="1"/>
          <p:nvPr/>
        </p:nvSpPr>
        <p:spPr>
          <a:xfrm>
            <a:off x="3305748" y="2294753"/>
            <a:ext cx="952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Income &gt; 95 </a:t>
            </a:r>
            <a:endParaRPr/>
          </a:p>
        </p:txBody>
      </p:sp>
      <p:sp>
        <p:nvSpPr>
          <p:cNvPr id="364" name="Google Shape;364;p44"/>
          <p:cNvSpPr txBox="1"/>
          <p:nvPr/>
        </p:nvSpPr>
        <p:spPr>
          <a:xfrm>
            <a:off x="3352962" y="3345420"/>
            <a:ext cx="102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Income &lt;= 95 </a:t>
            </a:r>
            <a:endParaRPr/>
          </a:p>
        </p:txBody>
      </p:sp>
      <p:sp>
        <p:nvSpPr>
          <p:cNvPr id="365" name="Google Shape;365;p44"/>
          <p:cNvSpPr txBox="1"/>
          <p:nvPr/>
        </p:nvSpPr>
        <p:spPr>
          <a:xfrm rot="-5400000">
            <a:off x="2408897" y="2394124"/>
            <a:ext cx="790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Income</a:t>
            </a:r>
            <a:endParaRPr/>
          </a:p>
        </p:txBody>
      </p:sp>
      <p:sp>
        <p:nvSpPr>
          <p:cNvPr id="366" name="Google Shape;366;p44"/>
          <p:cNvSpPr txBox="1"/>
          <p:nvPr/>
        </p:nvSpPr>
        <p:spPr>
          <a:xfrm>
            <a:off x="3152216" y="3790950"/>
            <a:ext cx="1119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Education</a:t>
            </a:r>
            <a:endParaRPr/>
          </a:p>
        </p:txBody>
      </p:sp>
      <p:sp>
        <p:nvSpPr>
          <p:cNvPr id="367" name="Google Shape;367;p44"/>
          <p:cNvSpPr txBox="1"/>
          <p:nvPr/>
        </p:nvSpPr>
        <p:spPr>
          <a:xfrm rot="-2785804">
            <a:off x="4730680" y="3391730"/>
            <a:ext cx="1045500" cy="6465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Fam. size</a:t>
            </a:r>
            <a:endParaRPr/>
          </a:p>
        </p:txBody>
      </p:sp>
      <p:sp>
        <p:nvSpPr>
          <p:cNvPr id="368" name="Google Shape;368;p44"/>
          <p:cNvSpPr/>
          <p:nvPr/>
        </p:nvSpPr>
        <p:spPr>
          <a:xfrm>
            <a:off x="6668312" y="3483917"/>
            <a:ext cx="2094600" cy="992700"/>
          </a:xfrm>
          <a:prstGeom prst="wedgeRoundRectCallout">
            <a:avLst>
              <a:gd fmla="val -52674" name="adj1"/>
              <a:gd fmla="val -93621"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Plane to partition a three dimensional regions into two regions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000"/>
              <a:t>Difference: </a:t>
            </a:r>
            <a:r>
              <a:rPr b="1" lang="en" sz="4000"/>
              <a:t>Classification</a:t>
            </a:r>
            <a:r>
              <a:rPr lang="en" sz="4000"/>
              <a:t> and </a:t>
            </a:r>
            <a:r>
              <a:rPr b="1" lang="en" sz="4000"/>
              <a:t>Regression</a:t>
            </a:r>
            <a:endParaRPr/>
          </a:p>
        </p:txBody>
      </p:sp>
      <p:sp>
        <p:nvSpPr>
          <p:cNvPr id="86" name="Google Shape;86;p18"/>
          <p:cNvSpPr txBox="1"/>
          <p:nvPr>
            <p:ph idx="1" type="body"/>
          </p:nvPr>
        </p:nvSpPr>
        <p:spPr>
          <a:xfrm>
            <a:off x="222422" y="1200151"/>
            <a:ext cx="8464500" cy="3779700"/>
          </a:xfrm>
          <a:prstGeom prst="rect">
            <a:avLst/>
          </a:prstGeom>
          <a:noFill/>
          <a:ln>
            <a:noFill/>
          </a:ln>
        </p:spPr>
        <p:txBody>
          <a:bodyPr anchorCtr="0" anchor="t" bIns="45700" lIns="91425" spcFirstLastPara="1" rIns="91425" wrap="square" tIns="45700">
            <a:normAutofit fontScale="92500" lnSpcReduction="20000"/>
          </a:bodyPr>
          <a:lstStyle/>
          <a:p>
            <a:pPr indent="-331470" lvl="0" marL="342900" rtl="0" algn="l">
              <a:spcBef>
                <a:spcPts val="0"/>
              </a:spcBef>
              <a:spcAft>
                <a:spcPts val="0"/>
              </a:spcAft>
              <a:buClr>
                <a:schemeClr val="dk1"/>
              </a:buClr>
              <a:buSzPct val="100000"/>
              <a:buChar char="●"/>
            </a:pPr>
            <a:r>
              <a:rPr lang="en" sz="2400"/>
              <a:t>In </a:t>
            </a:r>
            <a:r>
              <a:rPr b="1" lang="en" sz="2400"/>
              <a:t>classification</a:t>
            </a:r>
            <a:r>
              <a:rPr lang="en" sz="2400"/>
              <a:t> we classify cases into specific </a:t>
            </a:r>
            <a:r>
              <a:rPr b="1" lang="en" sz="2400"/>
              <a:t>classes</a:t>
            </a:r>
            <a:r>
              <a:rPr lang="en" sz="2400"/>
              <a:t>. For example, we might take a set of people and classify them as potential customers or non-customers (based on some predictor attributes)</a:t>
            </a:r>
            <a:endParaRPr/>
          </a:p>
          <a:p>
            <a:pPr indent="-331470" lvl="0" marL="342900" rtl="0" algn="l">
              <a:spcBef>
                <a:spcPts val="480"/>
              </a:spcBef>
              <a:spcAft>
                <a:spcPts val="0"/>
              </a:spcAft>
              <a:buClr>
                <a:schemeClr val="dk1"/>
              </a:buClr>
              <a:buSzPct val="100000"/>
              <a:buChar char="●"/>
            </a:pPr>
            <a:r>
              <a:rPr lang="en" sz="2400"/>
              <a:t>In </a:t>
            </a:r>
            <a:r>
              <a:rPr b="1" lang="en" sz="2400"/>
              <a:t>regression</a:t>
            </a:r>
            <a:r>
              <a:rPr lang="en" sz="2400"/>
              <a:t>, we are trying to predict a </a:t>
            </a:r>
            <a:r>
              <a:rPr b="1" lang="en" sz="2400"/>
              <a:t>numerical</a:t>
            </a:r>
            <a:r>
              <a:rPr lang="en" sz="2400"/>
              <a:t> value – like the annual income of a person, the price of a car, the sales volume or GPA or whatever. </a:t>
            </a:r>
            <a:endParaRPr/>
          </a:p>
          <a:p>
            <a:pPr indent="-331470" lvl="0" marL="342900" rtl="0" algn="l">
              <a:spcBef>
                <a:spcPts val="480"/>
              </a:spcBef>
              <a:spcAft>
                <a:spcPts val="0"/>
              </a:spcAft>
              <a:buClr>
                <a:schemeClr val="dk1"/>
              </a:buClr>
              <a:buSzPct val="100000"/>
              <a:buChar char="●"/>
            </a:pPr>
            <a:r>
              <a:rPr lang="en" sz="2400"/>
              <a:t>As the name implies, CART can be used for both purposes!</a:t>
            </a:r>
            <a:endParaRPr/>
          </a:p>
          <a:p>
            <a:pPr indent="-331470" lvl="0" marL="342900" rtl="0" algn="l">
              <a:spcBef>
                <a:spcPts val="480"/>
              </a:spcBef>
              <a:spcAft>
                <a:spcPts val="1200"/>
              </a:spcAft>
              <a:buClr>
                <a:schemeClr val="dk1"/>
              </a:buClr>
              <a:buSzPct val="100000"/>
              <a:buChar char="●"/>
            </a:pPr>
            <a:r>
              <a:rPr lang="en" sz="2400"/>
              <a:t>In this lecture we will only look at the use of CART for </a:t>
            </a:r>
            <a:r>
              <a:rPr b="1" lang="en" sz="2400"/>
              <a:t>classification</a:t>
            </a:r>
            <a:r>
              <a:rPr lang="en" sz="2400"/>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descr="CT-mower1.jpg" id="374" name="Google Shape;374;p45"/>
          <p:cNvPicPr preferRelativeResize="0"/>
          <p:nvPr/>
        </p:nvPicPr>
        <p:blipFill rotWithShape="1">
          <a:blip r:embed="rId3">
            <a:alphaModFix/>
          </a:blip>
          <a:srcRect b="0" l="0" r="0" t="0"/>
          <a:stretch/>
        </p:blipFill>
        <p:spPr>
          <a:xfrm>
            <a:off x="457200" y="800102"/>
            <a:ext cx="7162800" cy="4001691"/>
          </a:xfrm>
          <a:prstGeom prst="rect">
            <a:avLst/>
          </a:prstGeom>
          <a:noFill/>
          <a:ln>
            <a:noFill/>
          </a:ln>
        </p:spPr>
      </p:pic>
      <p:sp>
        <p:nvSpPr>
          <p:cNvPr id="375" name="Google Shape;375;p45"/>
          <p:cNvSpPr txBox="1"/>
          <p:nvPr/>
        </p:nvSpPr>
        <p:spPr>
          <a:xfrm>
            <a:off x="228602" y="114300"/>
            <a:ext cx="34548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a:solidFill>
                  <a:schemeClr val="dk1"/>
                </a:solidFill>
                <a:latin typeface="Calibri"/>
                <a:ea typeface="Calibri"/>
                <a:cs typeface="Calibri"/>
                <a:sym typeface="Calibri"/>
              </a:rPr>
              <a:t>Recursive Partitioning</a:t>
            </a:r>
            <a:endParaRPr/>
          </a:p>
        </p:txBody>
      </p:sp>
      <p:sp>
        <p:nvSpPr>
          <p:cNvPr id="376" name="Google Shape;376;p45"/>
          <p:cNvSpPr/>
          <p:nvPr/>
        </p:nvSpPr>
        <p:spPr>
          <a:xfrm>
            <a:off x="1371600" y="2571750"/>
            <a:ext cx="5943600" cy="1600200"/>
          </a:xfrm>
          <a:prstGeom prst="rect">
            <a:avLst/>
          </a:prstGeom>
          <a:solidFill>
            <a:srgbClr val="FBD4B4"/>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45"/>
          <p:cNvSpPr/>
          <p:nvPr/>
        </p:nvSpPr>
        <p:spPr>
          <a:xfrm>
            <a:off x="1828800" y="1238250"/>
            <a:ext cx="1447800" cy="533400"/>
          </a:xfrm>
          <a:prstGeom prst="wedgeRoundRectCallout">
            <a:avLst>
              <a:gd fmla="val -19489" name="adj1"/>
              <a:gd fmla="val 155509"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Select a partition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nvSpPr>
        <p:spPr>
          <a:xfrm>
            <a:off x="228602" y="114300"/>
            <a:ext cx="34548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a:solidFill>
                  <a:schemeClr val="dk1"/>
                </a:solidFill>
                <a:latin typeface="Calibri"/>
                <a:ea typeface="Calibri"/>
                <a:cs typeface="Calibri"/>
                <a:sym typeface="Calibri"/>
              </a:rPr>
              <a:t>Recursive Partitioning</a:t>
            </a:r>
            <a:endParaRPr/>
          </a:p>
        </p:txBody>
      </p:sp>
      <p:pic>
        <p:nvPicPr>
          <p:cNvPr descr="CT-mower2.jpg" id="384" name="Google Shape;384;p46"/>
          <p:cNvPicPr preferRelativeResize="0"/>
          <p:nvPr/>
        </p:nvPicPr>
        <p:blipFill rotWithShape="1">
          <a:blip r:embed="rId3">
            <a:alphaModFix/>
          </a:blip>
          <a:srcRect b="0" l="0" r="0" t="0"/>
          <a:stretch/>
        </p:blipFill>
        <p:spPr>
          <a:xfrm>
            <a:off x="152400" y="819150"/>
            <a:ext cx="6400800" cy="3894534"/>
          </a:xfrm>
          <a:prstGeom prst="rect">
            <a:avLst/>
          </a:prstGeom>
          <a:noFill/>
          <a:ln>
            <a:noFill/>
          </a:ln>
        </p:spPr>
      </p:pic>
      <p:sp>
        <p:nvSpPr>
          <p:cNvPr id="385" name="Google Shape;385;p46"/>
          <p:cNvSpPr/>
          <p:nvPr/>
        </p:nvSpPr>
        <p:spPr>
          <a:xfrm>
            <a:off x="4953000" y="1352550"/>
            <a:ext cx="1447800" cy="533400"/>
          </a:xfrm>
          <a:prstGeom prst="wedgeRoundRectCallout">
            <a:avLst>
              <a:gd fmla="val -65850" name="adj1"/>
              <a:gd fmla="val 279521"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 and divide it again</a:t>
            </a:r>
            <a:endParaRPr/>
          </a:p>
        </p:txBody>
      </p:sp>
      <p:sp>
        <p:nvSpPr>
          <p:cNvPr id="386" name="Google Shape;386;p46"/>
          <p:cNvSpPr/>
          <p:nvPr/>
        </p:nvSpPr>
        <p:spPr>
          <a:xfrm>
            <a:off x="7924800" y="1352550"/>
            <a:ext cx="533400" cy="3048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19</a:t>
            </a:r>
            <a:endParaRPr/>
          </a:p>
        </p:txBody>
      </p:sp>
      <p:cxnSp>
        <p:nvCxnSpPr>
          <p:cNvPr id="387" name="Google Shape;387;p46"/>
          <p:cNvCxnSpPr>
            <a:stCxn id="386" idx="3"/>
            <a:endCxn id="388" idx="0"/>
          </p:cNvCxnSpPr>
          <p:nvPr/>
        </p:nvCxnSpPr>
        <p:spPr>
          <a:xfrm flipH="1">
            <a:off x="7592515" y="1612713"/>
            <a:ext cx="410400" cy="806700"/>
          </a:xfrm>
          <a:prstGeom prst="straightConnector1">
            <a:avLst/>
          </a:prstGeom>
          <a:noFill/>
          <a:ln cap="flat" cmpd="sng" w="38100">
            <a:solidFill>
              <a:schemeClr val="dk1"/>
            </a:solidFill>
            <a:prstDash val="solid"/>
            <a:round/>
            <a:headEnd len="sm" w="sm" type="none"/>
            <a:tailEnd len="sm" w="sm" type="none"/>
          </a:ln>
        </p:spPr>
      </p:cxnSp>
      <p:cxnSp>
        <p:nvCxnSpPr>
          <p:cNvPr id="389" name="Google Shape;389;p46"/>
          <p:cNvCxnSpPr>
            <a:stCxn id="386" idx="5"/>
          </p:cNvCxnSpPr>
          <p:nvPr/>
        </p:nvCxnSpPr>
        <p:spPr>
          <a:xfrm>
            <a:off x="8380085" y="1612713"/>
            <a:ext cx="308100" cy="806700"/>
          </a:xfrm>
          <a:prstGeom prst="straightConnector1">
            <a:avLst/>
          </a:prstGeom>
          <a:noFill/>
          <a:ln cap="flat" cmpd="sng" w="38100">
            <a:solidFill>
              <a:schemeClr val="dk1"/>
            </a:solidFill>
            <a:prstDash val="solid"/>
            <a:round/>
            <a:headEnd len="sm" w="sm" type="none"/>
            <a:tailEnd len="sm" w="sm" type="none"/>
          </a:ln>
        </p:spPr>
      </p:cxnSp>
      <p:sp>
        <p:nvSpPr>
          <p:cNvPr id="390" name="Google Shape;390;p46"/>
          <p:cNvSpPr txBox="1"/>
          <p:nvPr/>
        </p:nvSpPr>
        <p:spPr>
          <a:xfrm>
            <a:off x="8636272" y="1730573"/>
            <a:ext cx="4299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19</a:t>
            </a:r>
            <a:endParaRPr/>
          </a:p>
        </p:txBody>
      </p:sp>
      <p:sp>
        <p:nvSpPr>
          <p:cNvPr id="391" name="Google Shape;391;p46"/>
          <p:cNvSpPr txBox="1"/>
          <p:nvPr/>
        </p:nvSpPr>
        <p:spPr>
          <a:xfrm>
            <a:off x="7251108" y="1733550"/>
            <a:ext cx="5001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19</a:t>
            </a:r>
            <a:endParaRPr/>
          </a:p>
        </p:txBody>
      </p:sp>
      <p:sp>
        <p:nvSpPr>
          <p:cNvPr id="388" name="Google Shape;388;p46"/>
          <p:cNvSpPr/>
          <p:nvPr/>
        </p:nvSpPr>
        <p:spPr>
          <a:xfrm>
            <a:off x="7187662" y="2419352"/>
            <a:ext cx="809700" cy="3048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84.75</a:t>
            </a:r>
            <a:endParaRPr/>
          </a:p>
        </p:txBody>
      </p:sp>
      <p:cxnSp>
        <p:nvCxnSpPr>
          <p:cNvPr id="392" name="Google Shape;392;p46"/>
          <p:cNvCxnSpPr>
            <a:stCxn id="388" idx="5"/>
          </p:cNvCxnSpPr>
          <p:nvPr/>
        </p:nvCxnSpPr>
        <p:spPr>
          <a:xfrm>
            <a:off x="7878784" y="2679515"/>
            <a:ext cx="501300" cy="654300"/>
          </a:xfrm>
          <a:prstGeom prst="straightConnector1">
            <a:avLst/>
          </a:prstGeom>
          <a:noFill/>
          <a:ln cap="flat" cmpd="sng" w="38100">
            <a:solidFill>
              <a:schemeClr val="dk1"/>
            </a:solidFill>
            <a:prstDash val="solid"/>
            <a:round/>
            <a:headEnd len="sm" w="sm" type="none"/>
            <a:tailEnd len="sm" w="sm" type="none"/>
          </a:ln>
        </p:spPr>
      </p:cxnSp>
      <p:cxnSp>
        <p:nvCxnSpPr>
          <p:cNvPr id="393" name="Google Shape;393;p46"/>
          <p:cNvCxnSpPr>
            <a:stCxn id="388" idx="3"/>
          </p:cNvCxnSpPr>
          <p:nvPr/>
        </p:nvCxnSpPr>
        <p:spPr>
          <a:xfrm flipH="1">
            <a:off x="6970240" y="2679515"/>
            <a:ext cx="336000" cy="730500"/>
          </a:xfrm>
          <a:prstGeom prst="straightConnector1">
            <a:avLst/>
          </a:prstGeom>
          <a:noFill/>
          <a:ln cap="flat" cmpd="sng" w="38100">
            <a:solidFill>
              <a:schemeClr val="dk1"/>
            </a:solidFill>
            <a:prstDash val="solid"/>
            <a:round/>
            <a:headEnd len="sm" w="sm" type="none"/>
            <a:tailEnd len="sm" w="sm" type="none"/>
          </a:ln>
        </p:spPr>
      </p:cxnSp>
      <p:sp>
        <p:nvSpPr>
          <p:cNvPr id="394" name="Google Shape;394;p46"/>
          <p:cNvSpPr txBox="1"/>
          <p:nvPr/>
        </p:nvSpPr>
        <p:spPr>
          <a:xfrm>
            <a:off x="6629401" y="2695791"/>
            <a:ext cx="678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&lt;= 84.75</a:t>
            </a:r>
            <a:endParaRPr/>
          </a:p>
        </p:txBody>
      </p:sp>
      <p:sp>
        <p:nvSpPr>
          <p:cNvPr id="395" name="Google Shape;395;p46"/>
          <p:cNvSpPr txBox="1"/>
          <p:nvPr/>
        </p:nvSpPr>
        <p:spPr>
          <a:xfrm>
            <a:off x="8077201" y="2733912"/>
            <a:ext cx="6084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&gt; 84.75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7"/>
          <p:cNvSpPr/>
          <p:nvPr/>
        </p:nvSpPr>
        <p:spPr>
          <a:xfrm>
            <a:off x="112541" y="186481"/>
            <a:ext cx="89190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 and again divided into two, this time based on income. Those cases with income less than or equal to 84.75 went to one partition and the rest went into another.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Note however that we are only partitioning the selected region. The top portion remains as is for now.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Several big questions remain: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Why did I pick the variable lot size selected for the prior partition?</a:t>
            </a:r>
            <a:endParaRPr/>
          </a:p>
          <a:p>
            <a:pPr indent="-171450" lvl="1" marL="628650" marR="0" rtl="0" algn="l">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Why did I choose to partition at 19 and not some other value?</a:t>
            </a:r>
            <a:endParaRPr/>
          </a:p>
          <a:p>
            <a:pPr indent="-171450" lvl="1" marL="628650" marR="0" rtl="0" algn="l">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Why did we select the bottom region?</a:t>
            </a:r>
            <a:endParaRPr/>
          </a:p>
          <a:p>
            <a:pPr indent="-171450" lvl="1" marL="628650" marR="0" rtl="0" algn="l">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Why did we select Income as the variable for partitioning?</a:t>
            </a:r>
            <a:endParaRPr/>
          </a:p>
          <a:p>
            <a:pPr indent="-171450" lvl="1" marL="628650" marR="0" rtl="0" algn="l">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Why did we select 84.75 as the specific value to partition 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We have already hinted that “homogeneity” of the regions resulting from a partitioning step guides our choices.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descr="CT-mower2.jpg" id="407" name="Google Shape;407;p48"/>
          <p:cNvPicPr preferRelativeResize="0"/>
          <p:nvPr/>
        </p:nvPicPr>
        <p:blipFill rotWithShape="1">
          <a:blip r:embed="rId3">
            <a:alphaModFix/>
          </a:blip>
          <a:srcRect b="0" l="0" r="0" t="0"/>
          <a:stretch/>
        </p:blipFill>
        <p:spPr>
          <a:xfrm>
            <a:off x="152400" y="819150"/>
            <a:ext cx="6400800" cy="3894534"/>
          </a:xfrm>
          <a:prstGeom prst="rect">
            <a:avLst/>
          </a:prstGeom>
          <a:noFill/>
          <a:ln>
            <a:noFill/>
          </a:ln>
        </p:spPr>
      </p:pic>
      <p:sp>
        <p:nvSpPr>
          <p:cNvPr id="408" name="Google Shape;408;p48"/>
          <p:cNvSpPr txBox="1"/>
          <p:nvPr/>
        </p:nvSpPr>
        <p:spPr>
          <a:xfrm>
            <a:off x="228601" y="114300"/>
            <a:ext cx="16695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800">
                <a:solidFill>
                  <a:schemeClr val="dk1"/>
                </a:solidFill>
                <a:latin typeface="Calibri"/>
                <a:ea typeface="Calibri"/>
                <a:cs typeface="Calibri"/>
                <a:sym typeface="Calibri"/>
              </a:rPr>
              <a:t>Your Turn</a:t>
            </a:r>
            <a:endParaRPr/>
          </a:p>
        </p:txBody>
      </p:sp>
      <p:sp>
        <p:nvSpPr>
          <p:cNvPr id="409" name="Google Shape;409;p48"/>
          <p:cNvSpPr/>
          <p:nvPr/>
        </p:nvSpPr>
        <p:spPr>
          <a:xfrm>
            <a:off x="5410200" y="375910"/>
            <a:ext cx="2286000" cy="1205100"/>
          </a:xfrm>
          <a:prstGeom prst="wedgeRoundRectCallout">
            <a:avLst>
              <a:gd fmla="val -20833" name="adj1"/>
              <a:gd fmla="val 62500" name="adj2"/>
              <a:gd fmla="val 0"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Where would you place the next partition?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p:nvPr/>
        </p:nvSpPr>
        <p:spPr>
          <a:xfrm>
            <a:off x="218049" y="911825"/>
            <a:ext cx="8806500" cy="28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Take a look at the situation and consider where you might choose to place the next partition. Remember, you have to select a region (from among the three above) and also select where exactly to draw the line.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For example, suppose you chose the topmost region, you then have to decide whether to partition on lot size or income. If you choose lot size, the  you will select the value to partition on. Again suppose you choose 23 (just for illustration only, might not be a good choice), then you are effectively drawing a horizontal line running through the selected region at 23 on the Y axis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nvSpPr>
        <p:spPr>
          <a:xfrm>
            <a:off x="548640" y="718750"/>
            <a:ext cx="80466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Perfection not always possible.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Under what conditions might obtaining perfect partitioning be impossible?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Answer: If two cases have the same values for the predictor variables and differ only in their values for the target variable, then getting a set of rules that performs perfectly is impossible.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nvSpPr>
        <p:spPr>
          <a:xfrm>
            <a:off x="4896516" y="590552"/>
            <a:ext cx="3561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Arial Black"/>
                <a:ea typeface="Arial Black"/>
                <a:cs typeface="Arial Black"/>
                <a:sym typeface="Arial Black"/>
              </a:rPr>
              <a:t>Procedure to Grow Trees</a:t>
            </a:r>
            <a:endParaRPr/>
          </a:p>
        </p:txBody>
      </p:sp>
      <p:sp>
        <p:nvSpPr>
          <p:cNvPr id="427" name="Google Shape;427;p51"/>
          <p:cNvSpPr/>
          <p:nvPr/>
        </p:nvSpPr>
        <p:spPr>
          <a:xfrm>
            <a:off x="632832" y="666750"/>
            <a:ext cx="2072268" cy="685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solidFill>
                  <a:schemeClr val="lt1"/>
                </a:solidFill>
                <a:latin typeface="Calibri"/>
                <a:ea typeface="Calibri"/>
                <a:cs typeface="Calibri"/>
                <a:sym typeface="Calibri"/>
              </a:rPr>
              <a:t>Put all training cases into one set</a:t>
            </a:r>
            <a:endParaRPr/>
          </a:p>
        </p:txBody>
      </p:sp>
      <p:sp>
        <p:nvSpPr>
          <p:cNvPr id="428" name="Google Shape;428;p51"/>
          <p:cNvSpPr/>
          <p:nvPr/>
        </p:nvSpPr>
        <p:spPr>
          <a:xfrm>
            <a:off x="640266" y="1771650"/>
            <a:ext cx="2057400" cy="685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solidFill>
                  <a:schemeClr val="lt1"/>
                </a:solidFill>
                <a:latin typeface="Calibri"/>
                <a:ea typeface="Calibri"/>
                <a:cs typeface="Calibri"/>
                <a:sym typeface="Calibri"/>
              </a:rPr>
              <a:t>Select an </a:t>
            </a:r>
            <a:r>
              <a:rPr b="1" i="1" lang="en" sz="1600">
                <a:solidFill>
                  <a:srgbClr val="FFFF00"/>
                </a:solidFill>
                <a:latin typeface="Calibri"/>
                <a:ea typeface="Calibri"/>
                <a:cs typeface="Calibri"/>
                <a:sym typeface="Calibri"/>
              </a:rPr>
              <a:t>impure</a:t>
            </a:r>
            <a:r>
              <a:rPr b="1" lang="en" sz="1600">
                <a:solidFill>
                  <a:srgbClr val="974806"/>
                </a:solidFill>
                <a:latin typeface="Calibri"/>
                <a:ea typeface="Calibri"/>
                <a:cs typeface="Calibri"/>
                <a:sym typeface="Calibri"/>
              </a:rPr>
              <a:t> </a:t>
            </a:r>
            <a:r>
              <a:rPr b="1" lang="en" sz="1600">
                <a:solidFill>
                  <a:schemeClr val="lt1"/>
                </a:solidFill>
                <a:latin typeface="Calibri"/>
                <a:ea typeface="Calibri"/>
                <a:cs typeface="Calibri"/>
                <a:sym typeface="Calibri"/>
              </a:rPr>
              <a:t>set to partition</a:t>
            </a:r>
            <a:endParaRPr/>
          </a:p>
        </p:txBody>
      </p:sp>
      <p:sp>
        <p:nvSpPr>
          <p:cNvPr id="429" name="Google Shape;429;p51"/>
          <p:cNvSpPr/>
          <p:nvPr/>
        </p:nvSpPr>
        <p:spPr>
          <a:xfrm>
            <a:off x="602166" y="2876552"/>
            <a:ext cx="2133600" cy="6096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solidFill>
                  <a:schemeClr val="lt1"/>
                </a:solidFill>
                <a:latin typeface="Calibri"/>
                <a:ea typeface="Calibri"/>
                <a:cs typeface="Calibri"/>
                <a:sym typeface="Calibri"/>
              </a:rPr>
              <a:t>Consider all possible partitions of the set</a:t>
            </a:r>
            <a:endParaRPr/>
          </a:p>
        </p:txBody>
      </p:sp>
      <p:sp>
        <p:nvSpPr>
          <p:cNvPr id="430" name="Google Shape;430;p51"/>
          <p:cNvSpPr/>
          <p:nvPr/>
        </p:nvSpPr>
        <p:spPr>
          <a:xfrm>
            <a:off x="602166" y="3905252"/>
            <a:ext cx="2133600" cy="6096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solidFill>
                  <a:schemeClr val="lt1"/>
                </a:solidFill>
                <a:latin typeface="Calibri"/>
                <a:ea typeface="Calibri"/>
                <a:cs typeface="Calibri"/>
                <a:sym typeface="Calibri"/>
              </a:rPr>
              <a:t>Perform the “best” partitioning </a:t>
            </a:r>
            <a:endParaRPr/>
          </a:p>
        </p:txBody>
      </p:sp>
      <p:sp>
        <p:nvSpPr>
          <p:cNvPr id="431" name="Google Shape;431;p51"/>
          <p:cNvSpPr/>
          <p:nvPr/>
        </p:nvSpPr>
        <p:spPr>
          <a:xfrm>
            <a:off x="4191000" y="3790952"/>
            <a:ext cx="2209800" cy="8382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chemeClr val="lt1"/>
                </a:solidFill>
                <a:latin typeface="Calibri"/>
                <a:ea typeface="Calibri"/>
                <a:cs typeface="Calibri"/>
                <a:sym typeface="Calibri"/>
              </a:rPr>
              <a:t>As pure as feasible?</a:t>
            </a:r>
            <a:endParaRPr/>
          </a:p>
        </p:txBody>
      </p:sp>
      <p:cxnSp>
        <p:nvCxnSpPr>
          <p:cNvPr id="432" name="Google Shape;432;p51"/>
          <p:cNvCxnSpPr>
            <a:stCxn id="427" idx="2"/>
            <a:endCxn id="428" idx="0"/>
          </p:cNvCxnSpPr>
          <p:nvPr/>
        </p:nvCxnSpPr>
        <p:spPr>
          <a:xfrm>
            <a:off x="1668966" y="1352550"/>
            <a:ext cx="0" cy="419100"/>
          </a:xfrm>
          <a:prstGeom prst="straightConnector1">
            <a:avLst/>
          </a:prstGeom>
          <a:noFill/>
          <a:ln cap="flat" cmpd="sng" w="57150">
            <a:solidFill>
              <a:schemeClr val="dk1"/>
            </a:solidFill>
            <a:prstDash val="solid"/>
            <a:round/>
            <a:headEnd len="sm" w="sm" type="none"/>
            <a:tailEnd len="lg" w="lg" type="stealth"/>
          </a:ln>
        </p:spPr>
      </p:cxnSp>
      <p:cxnSp>
        <p:nvCxnSpPr>
          <p:cNvPr id="433" name="Google Shape;433;p51"/>
          <p:cNvCxnSpPr>
            <a:stCxn id="428" idx="2"/>
            <a:endCxn id="429" idx="0"/>
          </p:cNvCxnSpPr>
          <p:nvPr/>
        </p:nvCxnSpPr>
        <p:spPr>
          <a:xfrm>
            <a:off x="1668966" y="2457450"/>
            <a:ext cx="0" cy="419100"/>
          </a:xfrm>
          <a:prstGeom prst="straightConnector1">
            <a:avLst/>
          </a:prstGeom>
          <a:noFill/>
          <a:ln cap="flat" cmpd="sng" w="57150">
            <a:solidFill>
              <a:schemeClr val="dk1"/>
            </a:solidFill>
            <a:prstDash val="solid"/>
            <a:round/>
            <a:headEnd len="sm" w="sm" type="none"/>
            <a:tailEnd len="lg" w="lg" type="stealth"/>
          </a:ln>
        </p:spPr>
      </p:cxnSp>
      <p:cxnSp>
        <p:nvCxnSpPr>
          <p:cNvPr id="434" name="Google Shape;434;p51"/>
          <p:cNvCxnSpPr>
            <a:stCxn id="429" idx="2"/>
            <a:endCxn id="430" idx="0"/>
          </p:cNvCxnSpPr>
          <p:nvPr/>
        </p:nvCxnSpPr>
        <p:spPr>
          <a:xfrm>
            <a:off x="1668966" y="3486152"/>
            <a:ext cx="0" cy="419100"/>
          </a:xfrm>
          <a:prstGeom prst="straightConnector1">
            <a:avLst/>
          </a:prstGeom>
          <a:noFill/>
          <a:ln cap="flat" cmpd="sng" w="57150">
            <a:solidFill>
              <a:schemeClr val="dk1"/>
            </a:solidFill>
            <a:prstDash val="solid"/>
            <a:round/>
            <a:headEnd len="sm" w="sm" type="none"/>
            <a:tailEnd len="lg" w="lg" type="stealth"/>
          </a:ln>
        </p:spPr>
      </p:cxnSp>
      <p:cxnSp>
        <p:nvCxnSpPr>
          <p:cNvPr id="435" name="Google Shape;435;p51"/>
          <p:cNvCxnSpPr>
            <a:stCxn id="430" idx="3"/>
            <a:endCxn id="431" idx="1"/>
          </p:cNvCxnSpPr>
          <p:nvPr/>
        </p:nvCxnSpPr>
        <p:spPr>
          <a:xfrm>
            <a:off x="2735766" y="4210052"/>
            <a:ext cx="1455300" cy="0"/>
          </a:xfrm>
          <a:prstGeom prst="straightConnector1">
            <a:avLst/>
          </a:prstGeom>
          <a:noFill/>
          <a:ln cap="flat" cmpd="sng" w="57150">
            <a:solidFill>
              <a:schemeClr val="dk1"/>
            </a:solidFill>
            <a:prstDash val="solid"/>
            <a:round/>
            <a:headEnd len="sm" w="sm" type="none"/>
            <a:tailEnd len="lg" w="lg" type="stealth"/>
          </a:ln>
        </p:spPr>
      </p:cxnSp>
      <p:cxnSp>
        <p:nvCxnSpPr>
          <p:cNvPr id="436" name="Google Shape;436;p51"/>
          <p:cNvCxnSpPr>
            <a:stCxn id="431" idx="0"/>
            <a:endCxn id="428" idx="3"/>
          </p:cNvCxnSpPr>
          <p:nvPr/>
        </p:nvCxnSpPr>
        <p:spPr>
          <a:xfrm flipH="1" rot="5400000">
            <a:off x="3158550" y="1653602"/>
            <a:ext cx="1676400" cy="2598300"/>
          </a:xfrm>
          <a:prstGeom prst="bentConnector2">
            <a:avLst/>
          </a:prstGeom>
          <a:noFill/>
          <a:ln cap="flat" cmpd="sng" w="57150">
            <a:solidFill>
              <a:schemeClr val="dk1"/>
            </a:solidFill>
            <a:prstDash val="solid"/>
            <a:round/>
            <a:headEnd len="sm" w="sm" type="none"/>
            <a:tailEnd len="lg" w="lg" type="stealth"/>
          </a:ln>
        </p:spPr>
      </p:cxnSp>
      <p:cxnSp>
        <p:nvCxnSpPr>
          <p:cNvPr id="437" name="Google Shape;437;p51"/>
          <p:cNvCxnSpPr>
            <a:stCxn id="431" idx="3"/>
            <a:endCxn id="438" idx="1"/>
          </p:cNvCxnSpPr>
          <p:nvPr/>
        </p:nvCxnSpPr>
        <p:spPr>
          <a:xfrm>
            <a:off x="6400800" y="4210052"/>
            <a:ext cx="990600" cy="3300"/>
          </a:xfrm>
          <a:prstGeom prst="straightConnector1">
            <a:avLst/>
          </a:prstGeom>
          <a:noFill/>
          <a:ln cap="flat" cmpd="sng" w="57150">
            <a:solidFill>
              <a:schemeClr val="dk1"/>
            </a:solidFill>
            <a:prstDash val="solid"/>
            <a:round/>
            <a:headEnd len="sm" w="sm" type="none"/>
            <a:tailEnd len="lg" w="lg" type="stealth"/>
          </a:ln>
        </p:spPr>
      </p:cxnSp>
      <p:sp>
        <p:nvSpPr>
          <p:cNvPr id="438" name="Google Shape;438;p51"/>
          <p:cNvSpPr/>
          <p:nvPr/>
        </p:nvSpPr>
        <p:spPr>
          <a:xfrm>
            <a:off x="7391400" y="3965652"/>
            <a:ext cx="1219212" cy="495288"/>
          </a:xfrm>
          <a:prstGeom prst="flowChartTerminator">
            <a:avLst/>
          </a:prstGeom>
          <a:solidFill>
            <a:srgbClr val="9748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chemeClr val="lt1"/>
                </a:solidFill>
                <a:latin typeface="Calibri"/>
                <a:ea typeface="Calibri"/>
                <a:cs typeface="Calibri"/>
                <a:sym typeface="Calibri"/>
              </a:rPr>
              <a:t>Stop</a:t>
            </a:r>
            <a:endParaRPr/>
          </a:p>
        </p:txBody>
      </p:sp>
      <p:sp>
        <p:nvSpPr>
          <p:cNvPr id="439" name="Google Shape;439;p51"/>
          <p:cNvSpPr txBox="1"/>
          <p:nvPr/>
        </p:nvSpPr>
        <p:spPr>
          <a:xfrm>
            <a:off x="5320992" y="3454554"/>
            <a:ext cx="430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chemeClr val="dk1"/>
                </a:solidFill>
                <a:latin typeface="Calibri"/>
                <a:ea typeface="Calibri"/>
                <a:cs typeface="Calibri"/>
                <a:sym typeface="Calibri"/>
              </a:rPr>
              <a:t>No</a:t>
            </a:r>
            <a:endParaRPr/>
          </a:p>
        </p:txBody>
      </p:sp>
      <p:sp>
        <p:nvSpPr>
          <p:cNvPr id="440" name="Google Shape;440;p51"/>
          <p:cNvSpPr txBox="1"/>
          <p:nvPr/>
        </p:nvSpPr>
        <p:spPr>
          <a:xfrm>
            <a:off x="6340886" y="4171950"/>
            <a:ext cx="489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600">
                <a:solidFill>
                  <a:schemeClr val="dk1"/>
                </a:solidFill>
                <a:latin typeface="Calibri"/>
                <a:ea typeface="Calibri"/>
                <a:cs typeface="Calibri"/>
                <a:sym typeface="Calibri"/>
              </a:rPr>
              <a:t>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p:nvPr/>
        </p:nvSpPr>
        <p:spPr>
          <a:xfrm>
            <a:off x="123092" y="371147"/>
            <a:ext cx="88977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We want each group to consist only of one type of case (Owner or Non-owner).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Therefore, we need a measure of the extent to which a group is impure (or lacks homogeneity). Clearly, if all the cases in a group are owners or all are non-owners, then the group is pure. On the other hand the maximum amount of impurity occurs when the group is perfectly heterogeneous. In the present example that would mean that the group consists of 50% owners and 50% non-owners. This is the maximum possible deviation that we can get from absolute purity when every member is of the same type. (A 60-40 or 70-30 mix of owners and non-owners is purer than a 50-50 mix because there is a tendency for the predominance of some group.)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When we partition, we change the measure of impurity.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At each stage, among all possible partitions, we select the one that results in the best improvement in the measure of purity. This is the same as saying that we choose the split that results in the best possible improvement in overall purity.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3"/>
          <p:cNvSpPr/>
          <p:nvPr/>
        </p:nvSpPr>
        <p:spPr>
          <a:xfrm>
            <a:off x="857250" y="710580"/>
            <a:ext cx="7372200" cy="337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Homogeneity</a:t>
            </a:r>
            <a:endParaRPr/>
          </a:p>
          <a:p>
            <a:pPr indent="0" lvl="0" marL="0" marR="0" rtl="0" algn="l">
              <a:spcBef>
                <a:spcPts val="0"/>
              </a:spcBef>
              <a:spcAft>
                <a:spcPts val="0"/>
              </a:spcAft>
              <a:buNone/>
            </a:pPr>
            <a:r>
              <a:t/>
            </a:r>
            <a:endParaRPr sz="1500">
              <a:solidFill>
                <a:srgbClr val="0C0C0C"/>
              </a:solidFill>
              <a:latin typeface="Open Sans Light"/>
              <a:ea typeface="Open Sans Light"/>
              <a:cs typeface="Open Sans Light"/>
              <a:sym typeface="Open Sans Light"/>
            </a:endParaRPr>
          </a:p>
          <a:p>
            <a:pPr indent="-342900" lvl="0" marL="342900" marR="0" rtl="0" algn="l">
              <a:spcBef>
                <a:spcPts val="0"/>
              </a:spcBef>
              <a:spcAft>
                <a:spcPts val="0"/>
              </a:spcAft>
              <a:buClr>
                <a:srgbClr val="0C0C0C"/>
              </a:buClr>
              <a:buSzPts val="2400"/>
              <a:buFont typeface="Arial"/>
              <a:buChar char="•"/>
            </a:pPr>
            <a:r>
              <a:rPr lang="en" sz="2400">
                <a:solidFill>
                  <a:srgbClr val="0C0C0C"/>
                </a:solidFill>
                <a:latin typeface="Open Sans Light"/>
                <a:ea typeface="Open Sans Light"/>
                <a:cs typeface="Open Sans Light"/>
                <a:sym typeface="Open Sans Light"/>
              </a:rPr>
              <a:t>The main goal in a decision tree algorithm is to identify a variable and classification that results in a more homogeneous distribution with reference to the target variable</a:t>
            </a:r>
            <a:endParaRPr/>
          </a:p>
          <a:p>
            <a:pPr indent="-342900" lvl="0" marL="342900" marR="0" rtl="0" algn="l">
              <a:spcBef>
                <a:spcPts val="0"/>
              </a:spcBef>
              <a:spcAft>
                <a:spcPts val="0"/>
              </a:spcAft>
              <a:buClr>
                <a:srgbClr val="0C0C0C"/>
              </a:buClr>
              <a:buSzPts val="2400"/>
              <a:buFont typeface="Arial"/>
              <a:buChar char="•"/>
            </a:pPr>
            <a:r>
              <a:rPr lang="en" sz="2400">
                <a:solidFill>
                  <a:srgbClr val="0C0C0C"/>
                </a:solidFill>
                <a:latin typeface="Open Sans Light"/>
                <a:ea typeface="Open Sans Light"/>
                <a:cs typeface="Open Sans Light"/>
                <a:sym typeface="Open Sans Light"/>
              </a:rPr>
              <a:t>The homogeneous distribution means that similar values of the target variable are grouped together so that a concrete decision can be made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4"/>
          <p:cNvSpPr/>
          <p:nvPr/>
        </p:nvSpPr>
        <p:spPr>
          <a:xfrm>
            <a:off x="607868" y="289006"/>
            <a:ext cx="7372200" cy="39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Entropy</a:t>
            </a:r>
            <a:endParaRPr/>
          </a:p>
          <a:p>
            <a:pPr indent="0" lvl="0" marL="0" marR="0" rtl="0" algn="l">
              <a:spcBef>
                <a:spcPts val="0"/>
              </a:spcBef>
              <a:spcAft>
                <a:spcPts val="0"/>
              </a:spcAft>
              <a:buNone/>
            </a:pPr>
            <a:r>
              <a:t/>
            </a:r>
            <a:endParaRPr b="1" sz="750">
              <a:solidFill>
                <a:srgbClr val="0C0C0C"/>
              </a:solidFill>
              <a:latin typeface="Open Sans"/>
              <a:ea typeface="Open Sans"/>
              <a:cs typeface="Open Sans"/>
              <a:sym typeface="Open Sans"/>
            </a:endParaRPr>
          </a:p>
          <a:p>
            <a:pPr indent="0" lvl="0" marL="0" marR="0" rtl="0" algn="l">
              <a:spcBef>
                <a:spcPts val="0"/>
              </a:spcBef>
              <a:spcAft>
                <a:spcPts val="0"/>
              </a:spcAft>
              <a:buNone/>
            </a:pPr>
            <a:r>
              <a:rPr lang="en" sz="2400">
                <a:solidFill>
                  <a:srgbClr val="0C0C0C"/>
                </a:solidFill>
                <a:latin typeface="Open Sans Light"/>
                <a:ea typeface="Open Sans Light"/>
                <a:cs typeface="Open Sans Light"/>
                <a:sym typeface="Open Sans Light"/>
              </a:rPr>
              <a:t>A measure of the randomness in the information being processed. The higher the entropy, the harder it is to draw any conclusions from that information.</a:t>
            </a:r>
            <a:endParaRPr/>
          </a:p>
          <a:p>
            <a:pPr indent="0" lvl="0" marL="0" marR="0" rtl="0" algn="l">
              <a:spcBef>
                <a:spcPts val="0"/>
              </a:spcBef>
              <a:spcAft>
                <a:spcPts val="0"/>
              </a:spcAft>
              <a:buNone/>
            </a:pPr>
            <a:r>
              <a:t/>
            </a:r>
            <a:endParaRPr sz="24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24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24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rPr lang="en" sz="2400">
                <a:solidFill>
                  <a:srgbClr val="0C0C0C"/>
                </a:solidFill>
                <a:latin typeface="Open Sans Light"/>
                <a:ea typeface="Open Sans Light"/>
                <a:cs typeface="Open Sans Light"/>
                <a:sym typeface="Open Sans Light"/>
              </a:rPr>
              <a:t>Where H is the entropy. X is the dataset. P(x) is the proportion of x in X, n is the number of classes in the target variable</a:t>
            </a:r>
            <a:endParaRPr/>
          </a:p>
        </p:txBody>
      </p:sp>
      <p:pic>
        <p:nvPicPr>
          <p:cNvPr descr="https://miro.medium.com/max/468/1*0uVq1Kv1CyiH3VgfY-pl-Q.png" id="459" name="Google Shape;459;p54"/>
          <p:cNvPicPr preferRelativeResize="0"/>
          <p:nvPr/>
        </p:nvPicPr>
        <p:blipFill rotWithShape="1">
          <a:blip r:embed="rId3">
            <a:alphaModFix/>
          </a:blip>
          <a:srcRect b="0" l="0" r="0" t="0"/>
          <a:stretch/>
        </p:blipFill>
        <p:spPr>
          <a:xfrm>
            <a:off x="1256557" y="2126940"/>
            <a:ext cx="2739093" cy="8896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p:nvPr/>
        </p:nvSpPr>
        <p:spPr>
          <a:xfrm>
            <a:off x="420130" y="1062838"/>
            <a:ext cx="8130600" cy="32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500">
              <a:solidFill>
                <a:srgbClr val="0C0C0C"/>
              </a:solidFill>
              <a:latin typeface="Open Sans Light"/>
              <a:ea typeface="Open Sans Light"/>
              <a:cs typeface="Open Sans Light"/>
              <a:sym typeface="Open Sans Light"/>
            </a:endParaRPr>
          </a:p>
          <a:p>
            <a:pPr indent="-342900" lvl="0" marL="342900" marR="0" rtl="0" algn="l">
              <a:spcBef>
                <a:spcPts val="0"/>
              </a:spcBef>
              <a:spcAft>
                <a:spcPts val="0"/>
              </a:spcAft>
              <a:buClr>
                <a:srgbClr val="0C0C0C"/>
              </a:buClr>
              <a:buSzPts val="2400"/>
              <a:buFont typeface="Arial"/>
              <a:buChar char="•"/>
            </a:pPr>
            <a:r>
              <a:rPr i="1" lang="en" sz="2400">
                <a:solidFill>
                  <a:srgbClr val="0C0C0C"/>
                </a:solidFill>
                <a:latin typeface="Open Sans Light"/>
                <a:ea typeface="Open Sans Light"/>
                <a:cs typeface="Open Sans Light"/>
                <a:sym typeface="Open Sans Light"/>
              </a:rPr>
              <a:t>Supervised</a:t>
            </a:r>
            <a:r>
              <a:rPr lang="en" sz="2400">
                <a:solidFill>
                  <a:srgbClr val="0C0C0C"/>
                </a:solidFill>
                <a:latin typeface="Open Sans Light"/>
                <a:ea typeface="Open Sans Light"/>
                <a:cs typeface="Open Sans Light"/>
                <a:sym typeface="Open Sans Light"/>
              </a:rPr>
              <a:t> classification algorithm that is used when the target variable is a categorical variable and the predictor variables are either categorical or numerical </a:t>
            </a:r>
            <a:endParaRPr/>
          </a:p>
          <a:p>
            <a:pPr indent="-342900" lvl="0" marL="342900" marR="0" rtl="0" algn="l">
              <a:spcBef>
                <a:spcPts val="0"/>
              </a:spcBef>
              <a:spcAft>
                <a:spcPts val="0"/>
              </a:spcAft>
              <a:buClr>
                <a:srgbClr val="0C0C0C"/>
              </a:buClr>
              <a:buSzPts val="2400"/>
              <a:buFont typeface="Arial"/>
              <a:buChar char="•"/>
            </a:pPr>
            <a:r>
              <a:rPr lang="en" sz="2400">
                <a:solidFill>
                  <a:srgbClr val="0C0C0C"/>
                </a:solidFill>
                <a:latin typeface="Open Sans Light"/>
                <a:ea typeface="Open Sans Light"/>
                <a:cs typeface="Open Sans Light"/>
                <a:sym typeface="Open Sans Light"/>
              </a:rPr>
              <a:t>Utilizes a set of </a:t>
            </a:r>
            <a:r>
              <a:rPr i="1" lang="en" sz="2400">
                <a:solidFill>
                  <a:srgbClr val="0C0C0C"/>
                </a:solidFill>
                <a:latin typeface="Open Sans Light"/>
                <a:ea typeface="Open Sans Light"/>
                <a:cs typeface="Open Sans Light"/>
                <a:sym typeface="Open Sans Light"/>
              </a:rPr>
              <a:t>if-then</a:t>
            </a:r>
            <a:r>
              <a:rPr lang="en" sz="2400">
                <a:solidFill>
                  <a:srgbClr val="0C0C0C"/>
                </a:solidFill>
                <a:latin typeface="Open Sans Light"/>
                <a:ea typeface="Open Sans Light"/>
                <a:cs typeface="Open Sans Light"/>
                <a:sym typeface="Open Sans Light"/>
              </a:rPr>
              <a:t> rules, represented as a tree, for classification</a:t>
            </a:r>
            <a:endParaRPr/>
          </a:p>
          <a:p>
            <a:pPr indent="-342900" lvl="0" marL="342900" marR="0" rtl="0" algn="l">
              <a:spcBef>
                <a:spcPts val="0"/>
              </a:spcBef>
              <a:spcAft>
                <a:spcPts val="0"/>
              </a:spcAft>
              <a:buClr>
                <a:srgbClr val="0C0C0C"/>
              </a:buClr>
              <a:buSzPts val="2400"/>
              <a:buFont typeface="Arial"/>
              <a:buChar char="•"/>
            </a:pPr>
            <a:r>
              <a:rPr i="1" lang="en" sz="2400">
                <a:solidFill>
                  <a:srgbClr val="0C0C0C"/>
                </a:solidFill>
                <a:latin typeface="Open Sans Light"/>
                <a:ea typeface="Open Sans Light"/>
                <a:cs typeface="Open Sans Light"/>
                <a:sym typeface="Open Sans Light"/>
              </a:rPr>
              <a:t>Visual</a:t>
            </a:r>
            <a:r>
              <a:rPr lang="en" sz="2400">
                <a:solidFill>
                  <a:srgbClr val="0C0C0C"/>
                </a:solidFill>
                <a:latin typeface="Open Sans Light"/>
                <a:ea typeface="Open Sans Light"/>
                <a:cs typeface="Open Sans Light"/>
                <a:sym typeface="Open Sans Light"/>
              </a:rPr>
              <a:t> output of the model makes it easier to understand and implement compared to other predictive models</a:t>
            </a:r>
            <a:endParaRPr/>
          </a:p>
        </p:txBody>
      </p:sp>
      <p:sp>
        <p:nvSpPr>
          <p:cNvPr id="93" name="Google Shape;93;p1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C0C0C"/>
              </a:buClr>
              <a:buSzPts val="4400"/>
              <a:buFont typeface="Open Sans"/>
              <a:buNone/>
            </a:pPr>
            <a:r>
              <a:rPr b="1" lang="en">
                <a:solidFill>
                  <a:srgbClr val="0C0C0C"/>
                </a:solidFill>
                <a:latin typeface="Open Sans"/>
                <a:ea typeface="Open Sans"/>
                <a:cs typeface="Open Sans"/>
                <a:sym typeface="Open Sans"/>
              </a:rPr>
              <a:t>Decision Trees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p:nvPr/>
        </p:nvSpPr>
        <p:spPr>
          <a:xfrm>
            <a:off x="584118" y="472044"/>
            <a:ext cx="7372200" cy="432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800">
                <a:solidFill>
                  <a:srgbClr val="0C0C0C"/>
                </a:solidFill>
                <a:latin typeface="Open Sans"/>
                <a:ea typeface="Open Sans"/>
                <a:cs typeface="Open Sans"/>
                <a:sym typeface="Open Sans"/>
              </a:rPr>
              <a:t>Information Gain</a:t>
            </a:r>
            <a:endParaRPr/>
          </a:p>
          <a:p>
            <a:pPr indent="0" lvl="0" marL="0" marR="0" rtl="0" algn="l">
              <a:spcBef>
                <a:spcPts val="0"/>
              </a:spcBef>
              <a:spcAft>
                <a:spcPts val="0"/>
              </a:spcAft>
              <a:buNone/>
            </a:pPr>
            <a:r>
              <a:t/>
            </a:r>
            <a:endParaRPr b="1" sz="700">
              <a:solidFill>
                <a:srgbClr val="0C0C0C"/>
              </a:solidFill>
              <a:latin typeface="Open Sans"/>
              <a:ea typeface="Open Sans"/>
              <a:cs typeface="Open Sans"/>
              <a:sym typeface="Open Sans"/>
            </a:endParaRPr>
          </a:p>
          <a:p>
            <a:pPr indent="0" lvl="0" marL="0" marR="0" rtl="0" algn="l">
              <a:spcBef>
                <a:spcPts val="0"/>
              </a:spcBef>
              <a:spcAft>
                <a:spcPts val="0"/>
              </a:spcAft>
              <a:buNone/>
            </a:pPr>
            <a:r>
              <a:rPr lang="en" sz="2000">
                <a:solidFill>
                  <a:srgbClr val="0C0C0C"/>
                </a:solidFill>
                <a:latin typeface="Open Sans Light"/>
                <a:ea typeface="Open Sans Light"/>
                <a:cs typeface="Open Sans Light"/>
                <a:sym typeface="Open Sans Light"/>
              </a:rPr>
              <a:t>The amount of information gained about a random variable from another random variable. The difference between the entropy of </a:t>
            </a:r>
            <a:r>
              <a:rPr i="1" lang="en" sz="2000">
                <a:solidFill>
                  <a:srgbClr val="0C0C0C"/>
                </a:solidFill>
                <a:latin typeface="Open Sans Light"/>
                <a:ea typeface="Open Sans Light"/>
                <a:cs typeface="Open Sans Light"/>
                <a:sym typeface="Open Sans Light"/>
              </a:rPr>
              <a:t>parent</a:t>
            </a:r>
            <a:r>
              <a:rPr lang="en" sz="2000">
                <a:solidFill>
                  <a:srgbClr val="0C0C0C"/>
                </a:solidFill>
                <a:latin typeface="Open Sans Light"/>
                <a:ea typeface="Open Sans Light"/>
                <a:cs typeface="Open Sans Light"/>
                <a:sym typeface="Open Sans Light"/>
              </a:rPr>
              <a:t> node and weighted average entropy of </a:t>
            </a:r>
            <a:r>
              <a:rPr i="1" lang="en" sz="2000">
                <a:solidFill>
                  <a:srgbClr val="0C0C0C"/>
                </a:solidFill>
                <a:latin typeface="Open Sans Light"/>
                <a:ea typeface="Open Sans Light"/>
                <a:cs typeface="Open Sans Light"/>
                <a:sym typeface="Open Sans Light"/>
              </a:rPr>
              <a:t>child</a:t>
            </a:r>
            <a:r>
              <a:rPr lang="en" sz="2000">
                <a:solidFill>
                  <a:srgbClr val="0C0C0C"/>
                </a:solidFill>
                <a:latin typeface="Open Sans Light"/>
                <a:ea typeface="Open Sans Light"/>
                <a:cs typeface="Open Sans Light"/>
                <a:sym typeface="Open Sans Light"/>
              </a:rPr>
              <a:t> nodes.</a:t>
            </a:r>
            <a:endParaRPr/>
          </a:p>
          <a:p>
            <a:pPr indent="0" lvl="0" marL="0" marR="0" rtl="0" algn="l">
              <a:spcBef>
                <a:spcPts val="0"/>
              </a:spcBef>
              <a:spcAft>
                <a:spcPts val="0"/>
              </a:spcAft>
              <a:buNone/>
            </a:pPr>
            <a:r>
              <a:t/>
            </a:r>
            <a:endParaRPr sz="20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20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20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20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2000">
              <a:solidFill>
                <a:srgbClr val="0C0C0C"/>
              </a:solidFill>
              <a:latin typeface="Open Sans Light"/>
              <a:ea typeface="Open Sans Light"/>
              <a:cs typeface="Open Sans Light"/>
              <a:sym typeface="Open Sans Light"/>
            </a:endParaRPr>
          </a:p>
          <a:p>
            <a:pPr indent="0" lvl="0" marL="0" marR="0" rtl="0" algn="l">
              <a:spcBef>
                <a:spcPts val="0"/>
              </a:spcBef>
              <a:spcAft>
                <a:spcPts val="0"/>
              </a:spcAft>
              <a:buNone/>
            </a:pPr>
            <a:r>
              <a:rPr lang="en" sz="2000">
                <a:solidFill>
                  <a:srgbClr val="0C0C0C"/>
                </a:solidFill>
                <a:latin typeface="Open Sans Light"/>
                <a:ea typeface="Open Sans Light"/>
                <a:cs typeface="Open Sans Light"/>
                <a:sym typeface="Open Sans Light"/>
              </a:rPr>
              <a:t>Where IG(S,A) is the difference in entropy. </a:t>
            </a:r>
            <a:endParaRPr/>
          </a:p>
          <a:p>
            <a:pPr indent="0" lvl="0" marL="0" marR="0" rtl="0" algn="l">
              <a:spcBef>
                <a:spcPts val="0"/>
              </a:spcBef>
              <a:spcAft>
                <a:spcPts val="0"/>
              </a:spcAft>
              <a:buNone/>
            </a:pPr>
            <a:r>
              <a:rPr lang="en" sz="2000">
                <a:solidFill>
                  <a:srgbClr val="0C0C0C"/>
                </a:solidFill>
                <a:latin typeface="Open Sans Light"/>
                <a:ea typeface="Open Sans Light"/>
                <a:cs typeface="Open Sans Light"/>
                <a:sym typeface="Open Sans Light"/>
              </a:rPr>
              <a:t>H(S) is the entropy of S</a:t>
            </a:r>
            <a:endParaRPr/>
          </a:p>
          <a:p>
            <a:pPr indent="0" lvl="0" marL="0" marR="0" rtl="0" algn="l">
              <a:spcBef>
                <a:spcPts val="0"/>
              </a:spcBef>
              <a:spcAft>
                <a:spcPts val="0"/>
              </a:spcAft>
              <a:buNone/>
            </a:pPr>
            <a:r>
              <a:rPr lang="en" sz="2000">
                <a:solidFill>
                  <a:srgbClr val="0C0C0C"/>
                </a:solidFill>
                <a:latin typeface="Open Sans Light"/>
                <a:ea typeface="Open Sans Light"/>
                <a:cs typeface="Open Sans Light"/>
                <a:sym typeface="Open Sans Light"/>
              </a:rPr>
              <a:t>H(S,A) is the entropy of S given A.</a:t>
            </a:r>
            <a:endParaRPr/>
          </a:p>
        </p:txBody>
      </p:sp>
      <p:pic>
        <p:nvPicPr>
          <p:cNvPr descr="https://miro.medium.com/max/492/1*6dQPb_BI5pBaUGKYBKMF4A.png" id="466" name="Google Shape;466;p55"/>
          <p:cNvPicPr preferRelativeResize="0"/>
          <p:nvPr/>
        </p:nvPicPr>
        <p:blipFill rotWithShape="1">
          <a:blip r:embed="rId3">
            <a:alphaModFix/>
          </a:blip>
          <a:srcRect b="0" l="0" r="0" t="0"/>
          <a:stretch/>
        </p:blipFill>
        <p:spPr>
          <a:xfrm>
            <a:off x="1743446" y="2262991"/>
            <a:ext cx="2171700" cy="143897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nvSpPr>
        <p:spPr>
          <a:xfrm>
            <a:off x="171859" y="114301"/>
            <a:ext cx="7334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chemeClr val="dk1"/>
                </a:solidFill>
                <a:latin typeface="Calibri"/>
                <a:ea typeface="Calibri"/>
                <a:cs typeface="Calibri"/>
                <a:sym typeface="Calibri"/>
              </a:rPr>
              <a:t>Gini Index: A Measure of Impurity of a Set </a:t>
            </a:r>
            <a:endParaRPr/>
          </a:p>
        </p:txBody>
      </p:sp>
      <p:sp>
        <p:nvSpPr>
          <p:cNvPr id="473" name="Google Shape;473;p56"/>
          <p:cNvSpPr txBox="1"/>
          <p:nvPr/>
        </p:nvSpPr>
        <p:spPr>
          <a:xfrm>
            <a:off x="304800" y="895352"/>
            <a:ext cx="2667000" cy="8310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m: number of classes</a:t>
            </a:r>
            <a:endParaRPr/>
          </a:p>
        </p:txBody>
      </p:sp>
      <p:sp>
        <p:nvSpPr>
          <p:cNvPr id="474" name="Google Shape;474;p56"/>
          <p:cNvSpPr txBox="1"/>
          <p:nvPr/>
        </p:nvSpPr>
        <p:spPr>
          <a:xfrm>
            <a:off x="4827996" y="1110793"/>
            <a:ext cx="2993100" cy="7080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2 – Owner and Non-Owner</a:t>
            </a:r>
            <a:endParaRPr/>
          </a:p>
        </p:txBody>
      </p:sp>
      <p:sp>
        <p:nvSpPr>
          <p:cNvPr id="475" name="Google Shape;475;p56"/>
          <p:cNvSpPr txBox="1"/>
          <p:nvPr/>
        </p:nvSpPr>
        <p:spPr>
          <a:xfrm>
            <a:off x="304801" y="1995817"/>
            <a:ext cx="2667000" cy="12006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a:t>
            </a:r>
            <a:r>
              <a:rPr baseline="-25000" lang="en" sz="2400">
                <a:solidFill>
                  <a:schemeClr val="dk1"/>
                </a:solidFill>
                <a:latin typeface="Calibri"/>
                <a:ea typeface="Calibri"/>
                <a:cs typeface="Calibri"/>
                <a:sym typeface="Calibri"/>
              </a:rPr>
              <a:t>k</a:t>
            </a:r>
            <a:r>
              <a:rPr lang="en" sz="2400">
                <a:solidFill>
                  <a:schemeClr val="dk1"/>
                </a:solidFill>
                <a:latin typeface="Calibri"/>
                <a:ea typeface="Calibri"/>
                <a:cs typeface="Calibri"/>
                <a:sym typeface="Calibri"/>
              </a:rPr>
              <a:t>: proportion of elements in class k</a:t>
            </a:r>
            <a:endParaRPr/>
          </a:p>
        </p:txBody>
      </p:sp>
      <p:cxnSp>
        <p:nvCxnSpPr>
          <p:cNvPr id="476" name="Google Shape;476;p56"/>
          <p:cNvCxnSpPr>
            <a:stCxn id="473" idx="3"/>
            <a:endCxn id="474" idx="1"/>
          </p:cNvCxnSpPr>
          <p:nvPr/>
        </p:nvCxnSpPr>
        <p:spPr>
          <a:xfrm>
            <a:off x="2971800" y="1310852"/>
            <a:ext cx="1856100" cy="153900"/>
          </a:xfrm>
          <a:prstGeom prst="straightConnector1">
            <a:avLst/>
          </a:prstGeom>
          <a:noFill/>
          <a:ln cap="flat" cmpd="sng" w="38100">
            <a:solidFill>
              <a:srgbClr val="4A7DBA"/>
            </a:solidFill>
            <a:prstDash val="solid"/>
            <a:round/>
            <a:headEnd len="sm" w="sm" type="none"/>
            <a:tailEnd len="med" w="med" type="stealth"/>
          </a:ln>
        </p:spPr>
      </p:cxnSp>
      <p:sp>
        <p:nvSpPr>
          <p:cNvPr id="477" name="Google Shape;477;p56"/>
          <p:cNvSpPr txBox="1"/>
          <p:nvPr/>
        </p:nvSpPr>
        <p:spPr>
          <a:xfrm>
            <a:off x="4876801" y="2057371"/>
            <a:ext cx="3453600" cy="10158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12 Owners and 12 Non-Owners</a:t>
            </a:r>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p</a:t>
            </a:r>
            <a:r>
              <a:rPr baseline="-25000" lang="en" sz="2000">
                <a:solidFill>
                  <a:schemeClr val="dk1"/>
                </a:solidFill>
                <a:latin typeface="Calibri"/>
                <a:ea typeface="Calibri"/>
                <a:cs typeface="Calibri"/>
                <a:sym typeface="Calibri"/>
              </a:rPr>
              <a:t>1</a:t>
            </a:r>
            <a:r>
              <a:rPr lang="en" sz="2000">
                <a:solidFill>
                  <a:schemeClr val="dk1"/>
                </a:solidFill>
                <a:latin typeface="Calibri"/>
                <a:ea typeface="Calibri"/>
                <a:cs typeface="Calibri"/>
                <a:sym typeface="Calibri"/>
              </a:rPr>
              <a:t> and p</a:t>
            </a:r>
            <a:r>
              <a:rPr baseline="-25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 equal 0.5</a:t>
            </a:r>
            <a:endParaRPr/>
          </a:p>
        </p:txBody>
      </p:sp>
      <p:cxnSp>
        <p:nvCxnSpPr>
          <p:cNvPr id="478" name="Google Shape;478;p56"/>
          <p:cNvCxnSpPr>
            <a:stCxn id="475" idx="3"/>
            <a:endCxn id="477" idx="1"/>
          </p:cNvCxnSpPr>
          <p:nvPr/>
        </p:nvCxnSpPr>
        <p:spPr>
          <a:xfrm flipH="1" rot="10800000">
            <a:off x="2971801" y="2565217"/>
            <a:ext cx="1905000" cy="30900"/>
          </a:xfrm>
          <a:prstGeom prst="straightConnector1">
            <a:avLst/>
          </a:prstGeom>
          <a:noFill/>
          <a:ln cap="flat" cmpd="sng" w="38100">
            <a:solidFill>
              <a:srgbClr val="4A7DBA"/>
            </a:solidFill>
            <a:prstDash val="solid"/>
            <a:round/>
            <a:headEnd len="sm" w="sm" type="none"/>
            <a:tailEnd len="med" w="med" type="stealth"/>
          </a:ln>
        </p:spPr>
      </p:cxnSp>
      <p:sp>
        <p:nvSpPr>
          <p:cNvPr id="479" name="Google Shape;479;p56"/>
          <p:cNvSpPr txBox="1"/>
          <p:nvPr/>
        </p:nvSpPr>
        <p:spPr>
          <a:xfrm>
            <a:off x="4823209" y="4822031"/>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gini.png" id="480" name="Google Shape;480;p56"/>
          <p:cNvPicPr preferRelativeResize="0"/>
          <p:nvPr/>
        </p:nvPicPr>
        <p:blipFill rotWithShape="1">
          <a:blip r:embed="rId3">
            <a:alphaModFix/>
          </a:blip>
          <a:srcRect b="0" l="0" r="0" t="0"/>
          <a:stretch/>
        </p:blipFill>
        <p:spPr>
          <a:xfrm>
            <a:off x="549477" y="3502223"/>
            <a:ext cx="2273300" cy="863600"/>
          </a:xfrm>
          <a:prstGeom prst="rect">
            <a:avLst/>
          </a:prstGeom>
          <a:noFill/>
          <a:ln>
            <a:noFill/>
          </a:ln>
        </p:spPr>
      </p:pic>
      <p:pic>
        <p:nvPicPr>
          <p:cNvPr descr="gini2.png" id="481" name="Google Shape;481;p56"/>
          <p:cNvPicPr preferRelativeResize="0"/>
          <p:nvPr/>
        </p:nvPicPr>
        <p:blipFill rotWithShape="1">
          <a:blip r:embed="rId4">
            <a:alphaModFix/>
          </a:blip>
          <a:srcRect b="0" l="0" r="0" t="0"/>
          <a:stretch/>
        </p:blipFill>
        <p:spPr>
          <a:xfrm>
            <a:off x="5257800" y="3562352"/>
            <a:ext cx="1752600"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7"/>
          <p:cNvSpPr txBox="1"/>
          <p:nvPr/>
        </p:nvSpPr>
        <p:spPr>
          <a:xfrm>
            <a:off x="171859" y="114301"/>
            <a:ext cx="51492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chemeClr val="dk1"/>
                </a:solidFill>
                <a:latin typeface="Calibri"/>
                <a:ea typeface="Calibri"/>
                <a:cs typeface="Calibri"/>
                <a:sym typeface="Calibri"/>
              </a:rPr>
              <a:t>Gini Calculation for Initial Set</a:t>
            </a:r>
            <a:endParaRPr/>
          </a:p>
        </p:txBody>
      </p:sp>
      <p:sp>
        <p:nvSpPr>
          <p:cNvPr id="488" name="Google Shape;488;p57"/>
          <p:cNvSpPr txBox="1"/>
          <p:nvPr/>
        </p:nvSpPr>
        <p:spPr>
          <a:xfrm>
            <a:off x="304800" y="1809752"/>
            <a:ext cx="457200" cy="4617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m</a:t>
            </a:r>
            <a:endParaRPr/>
          </a:p>
        </p:txBody>
      </p:sp>
      <p:sp>
        <p:nvSpPr>
          <p:cNvPr id="489" name="Google Shape;489;p57"/>
          <p:cNvSpPr txBox="1"/>
          <p:nvPr/>
        </p:nvSpPr>
        <p:spPr>
          <a:xfrm>
            <a:off x="1143000" y="1809750"/>
            <a:ext cx="3352800" cy="4002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2 – Owner and Non-Owner</a:t>
            </a:r>
            <a:endParaRPr/>
          </a:p>
        </p:txBody>
      </p:sp>
      <p:sp>
        <p:nvSpPr>
          <p:cNvPr id="490" name="Google Shape;490;p57"/>
          <p:cNvSpPr txBox="1"/>
          <p:nvPr/>
        </p:nvSpPr>
        <p:spPr>
          <a:xfrm>
            <a:off x="304805" y="2571752"/>
            <a:ext cx="457200" cy="4617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a:t>
            </a:r>
            <a:r>
              <a:rPr baseline="-25000" lang="en"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491" name="Google Shape;491;p57"/>
          <p:cNvSpPr txBox="1"/>
          <p:nvPr/>
        </p:nvSpPr>
        <p:spPr>
          <a:xfrm>
            <a:off x="1127535" y="2576215"/>
            <a:ext cx="3368400" cy="4002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0.5:  12 Owners out of 24</a:t>
            </a:r>
            <a:endParaRPr/>
          </a:p>
        </p:txBody>
      </p:sp>
      <p:sp>
        <p:nvSpPr>
          <p:cNvPr id="492" name="Google Shape;492;p57"/>
          <p:cNvSpPr txBox="1"/>
          <p:nvPr/>
        </p:nvSpPr>
        <p:spPr>
          <a:xfrm>
            <a:off x="304804" y="3329287"/>
            <a:ext cx="457200" cy="4617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a:t>
            </a:r>
            <a:r>
              <a:rPr baseline="-25000" lang="en"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493" name="Google Shape;493;p57"/>
          <p:cNvSpPr txBox="1"/>
          <p:nvPr/>
        </p:nvSpPr>
        <p:spPr>
          <a:xfrm>
            <a:off x="1127530" y="3333749"/>
            <a:ext cx="3368400" cy="7080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0.5: 12 Non-owners out of 24</a:t>
            </a:r>
            <a:endParaRPr/>
          </a:p>
        </p:txBody>
      </p:sp>
      <p:pic>
        <p:nvPicPr>
          <p:cNvPr descr="gini.png" id="494" name="Google Shape;494;p57"/>
          <p:cNvPicPr preferRelativeResize="0"/>
          <p:nvPr/>
        </p:nvPicPr>
        <p:blipFill rotWithShape="1">
          <a:blip r:embed="rId3">
            <a:alphaModFix/>
          </a:blip>
          <a:srcRect b="0" l="0" r="0" t="0"/>
          <a:stretch/>
        </p:blipFill>
        <p:spPr>
          <a:xfrm>
            <a:off x="5426277" y="1841896"/>
            <a:ext cx="2273300" cy="863600"/>
          </a:xfrm>
          <a:prstGeom prst="rect">
            <a:avLst/>
          </a:prstGeom>
          <a:noFill/>
          <a:ln>
            <a:noFill/>
          </a:ln>
        </p:spPr>
      </p:pic>
      <p:pic>
        <p:nvPicPr>
          <p:cNvPr descr="gini3.png" id="495" name="Google Shape;495;p57"/>
          <p:cNvPicPr preferRelativeResize="0"/>
          <p:nvPr/>
        </p:nvPicPr>
        <p:blipFill rotWithShape="1">
          <a:blip r:embed="rId4">
            <a:alphaModFix/>
          </a:blip>
          <a:srcRect b="0" l="0" r="0" t="0"/>
          <a:stretch/>
        </p:blipFill>
        <p:spPr>
          <a:xfrm>
            <a:off x="5306031" y="3361732"/>
            <a:ext cx="25527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nvSpPr>
        <p:spPr>
          <a:xfrm>
            <a:off x="171861" y="114301"/>
            <a:ext cx="76395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chemeClr val="dk1"/>
                </a:solidFill>
                <a:latin typeface="Calibri"/>
                <a:ea typeface="Calibri"/>
                <a:cs typeface="Calibri"/>
                <a:sym typeface="Calibri"/>
              </a:rPr>
              <a:t>Entropy: Another Impurity Measure of a set </a:t>
            </a:r>
            <a:endParaRPr/>
          </a:p>
        </p:txBody>
      </p:sp>
      <p:sp>
        <p:nvSpPr>
          <p:cNvPr id="502" name="Google Shape;502;p58"/>
          <p:cNvSpPr txBox="1"/>
          <p:nvPr/>
        </p:nvSpPr>
        <p:spPr>
          <a:xfrm>
            <a:off x="304800" y="895352"/>
            <a:ext cx="2667000" cy="8310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m: number of classes</a:t>
            </a:r>
            <a:endParaRPr/>
          </a:p>
        </p:txBody>
      </p:sp>
      <p:sp>
        <p:nvSpPr>
          <p:cNvPr id="503" name="Google Shape;503;p58"/>
          <p:cNvSpPr txBox="1"/>
          <p:nvPr/>
        </p:nvSpPr>
        <p:spPr>
          <a:xfrm>
            <a:off x="4827996" y="1110793"/>
            <a:ext cx="2993100" cy="7080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2 – Owner and Non-Owner</a:t>
            </a:r>
            <a:endParaRPr/>
          </a:p>
        </p:txBody>
      </p:sp>
      <p:sp>
        <p:nvSpPr>
          <p:cNvPr id="504" name="Google Shape;504;p58"/>
          <p:cNvSpPr txBox="1"/>
          <p:nvPr/>
        </p:nvSpPr>
        <p:spPr>
          <a:xfrm>
            <a:off x="304801" y="1995817"/>
            <a:ext cx="2667000" cy="12006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a:t>
            </a:r>
            <a:r>
              <a:rPr baseline="-25000" lang="en" sz="2400">
                <a:solidFill>
                  <a:schemeClr val="dk1"/>
                </a:solidFill>
                <a:latin typeface="Calibri"/>
                <a:ea typeface="Calibri"/>
                <a:cs typeface="Calibri"/>
                <a:sym typeface="Calibri"/>
              </a:rPr>
              <a:t>k</a:t>
            </a:r>
            <a:r>
              <a:rPr lang="en" sz="2400">
                <a:solidFill>
                  <a:schemeClr val="dk1"/>
                </a:solidFill>
                <a:latin typeface="Calibri"/>
                <a:ea typeface="Calibri"/>
                <a:cs typeface="Calibri"/>
                <a:sym typeface="Calibri"/>
              </a:rPr>
              <a:t>: proportion of elements in class k</a:t>
            </a:r>
            <a:endParaRPr/>
          </a:p>
        </p:txBody>
      </p:sp>
      <p:cxnSp>
        <p:nvCxnSpPr>
          <p:cNvPr id="505" name="Google Shape;505;p58"/>
          <p:cNvCxnSpPr>
            <a:stCxn id="502" idx="3"/>
            <a:endCxn id="503" idx="1"/>
          </p:cNvCxnSpPr>
          <p:nvPr/>
        </p:nvCxnSpPr>
        <p:spPr>
          <a:xfrm>
            <a:off x="2971800" y="1310852"/>
            <a:ext cx="1856100" cy="153900"/>
          </a:xfrm>
          <a:prstGeom prst="straightConnector1">
            <a:avLst/>
          </a:prstGeom>
          <a:noFill/>
          <a:ln cap="flat" cmpd="sng" w="38100">
            <a:solidFill>
              <a:srgbClr val="4A7DBA"/>
            </a:solidFill>
            <a:prstDash val="solid"/>
            <a:round/>
            <a:headEnd len="sm" w="sm" type="none"/>
            <a:tailEnd len="med" w="med" type="stealth"/>
          </a:ln>
        </p:spPr>
      </p:cxnSp>
      <p:sp>
        <p:nvSpPr>
          <p:cNvPr id="506" name="Google Shape;506;p58"/>
          <p:cNvSpPr txBox="1"/>
          <p:nvPr/>
        </p:nvSpPr>
        <p:spPr>
          <a:xfrm>
            <a:off x="4876801" y="2057371"/>
            <a:ext cx="3453600" cy="10158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12 Owners and 12 Non-Owners</a:t>
            </a:r>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p</a:t>
            </a:r>
            <a:r>
              <a:rPr baseline="-25000" lang="en" sz="2000">
                <a:solidFill>
                  <a:schemeClr val="dk1"/>
                </a:solidFill>
                <a:latin typeface="Calibri"/>
                <a:ea typeface="Calibri"/>
                <a:cs typeface="Calibri"/>
                <a:sym typeface="Calibri"/>
              </a:rPr>
              <a:t>1</a:t>
            </a:r>
            <a:r>
              <a:rPr lang="en" sz="2000">
                <a:solidFill>
                  <a:schemeClr val="dk1"/>
                </a:solidFill>
                <a:latin typeface="Calibri"/>
                <a:ea typeface="Calibri"/>
                <a:cs typeface="Calibri"/>
                <a:sym typeface="Calibri"/>
              </a:rPr>
              <a:t> and p</a:t>
            </a:r>
            <a:r>
              <a:rPr baseline="-25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 equal 0.5</a:t>
            </a:r>
            <a:endParaRPr/>
          </a:p>
        </p:txBody>
      </p:sp>
      <p:cxnSp>
        <p:nvCxnSpPr>
          <p:cNvPr id="507" name="Google Shape;507;p58"/>
          <p:cNvCxnSpPr>
            <a:stCxn id="504" idx="3"/>
            <a:endCxn id="506" idx="1"/>
          </p:cNvCxnSpPr>
          <p:nvPr/>
        </p:nvCxnSpPr>
        <p:spPr>
          <a:xfrm flipH="1" rot="10800000">
            <a:off x="2971801" y="2565217"/>
            <a:ext cx="1905000" cy="30900"/>
          </a:xfrm>
          <a:prstGeom prst="straightConnector1">
            <a:avLst/>
          </a:prstGeom>
          <a:noFill/>
          <a:ln cap="flat" cmpd="sng" w="38100">
            <a:solidFill>
              <a:srgbClr val="4A7DBA"/>
            </a:solidFill>
            <a:prstDash val="solid"/>
            <a:round/>
            <a:headEnd len="sm" w="sm" type="none"/>
            <a:tailEnd len="med" w="med" type="stealth"/>
          </a:ln>
        </p:spPr>
      </p:cxnSp>
      <p:grpSp>
        <p:nvGrpSpPr>
          <p:cNvPr id="508" name="Google Shape;508;p58"/>
          <p:cNvGrpSpPr/>
          <p:nvPr/>
        </p:nvGrpSpPr>
        <p:grpSpPr>
          <a:xfrm>
            <a:off x="304800" y="3409952"/>
            <a:ext cx="3276600" cy="1066800"/>
            <a:chOff x="304800" y="3409950"/>
            <a:chExt cx="3276600" cy="1066800"/>
          </a:xfrm>
        </p:grpSpPr>
        <p:sp>
          <p:nvSpPr>
            <p:cNvPr id="509" name="Google Shape;509;p58"/>
            <p:cNvSpPr/>
            <p:nvPr/>
          </p:nvSpPr>
          <p:spPr>
            <a:xfrm>
              <a:off x="304800" y="3409950"/>
              <a:ext cx="3276600" cy="10668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entropy.png" id="510" name="Google Shape;510;p58"/>
            <p:cNvPicPr preferRelativeResize="0"/>
            <p:nvPr/>
          </p:nvPicPr>
          <p:blipFill rotWithShape="1">
            <a:blip r:embed="rId3">
              <a:alphaModFix/>
            </a:blip>
            <a:srcRect b="0" l="0" r="0" t="0"/>
            <a:stretch/>
          </p:blipFill>
          <p:spPr>
            <a:xfrm>
              <a:off x="533400" y="3486150"/>
              <a:ext cx="2781300" cy="863600"/>
            </a:xfrm>
            <a:prstGeom prst="rect">
              <a:avLst/>
            </a:prstGeom>
            <a:noFill/>
            <a:ln>
              <a:noFill/>
            </a:ln>
          </p:spPr>
        </p:pic>
      </p:grpSp>
      <p:grpSp>
        <p:nvGrpSpPr>
          <p:cNvPr id="511" name="Google Shape;511;p58"/>
          <p:cNvGrpSpPr/>
          <p:nvPr/>
        </p:nvGrpSpPr>
        <p:grpSpPr>
          <a:xfrm>
            <a:off x="4876800" y="3409952"/>
            <a:ext cx="1828800" cy="1066800"/>
            <a:chOff x="4876800" y="3409950"/>
            <a:chExt cx="1828800" cy="1066800"/>
          </a:xfrm>
        </p:grpSpPr>
        <p:sp>
          <p:nvSpPr>
            <p:cNvPr id="512" name="Google Shape;512;p58"/>
            <p:cNvSpPr/>
            <p:nvPr/>
          </p:nvSpPr>
          <p:spPr>
            <a:xfrm>
              <a:off x="4876800" y="3409950"/>
              <a:ext cx="1828800" cy="10668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entropy2.png" id="513" name="Google Shape;513;p58"/>
            <p:cNvPicPr preferRelativeResize="0"/>
            <p:nvPr/>
          </p:nvPicPr>
          <p:blipFill rotWithShape="1">
            <a:blip r:embed="rId4">
              <a:alphaModFix/>
            </a:blip>
            <a:srcRect b="0" l="0" r="0" t="0"/>
            <a:stretch/>
          </p:blipFill>
          <p:spPr>
            <a:xfrm>
              <a:off x="5257800" y="3816350"/>
              <a:ext cx="939800" cy="355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9"/>
          <p:cNvSpPr txBox="1"/>
          <p:nvPr/>
        </p:nvSpPr>
        <p:spPr>
          <a:xfrm>
            <a:off x="171859" y="114301"/>
            <a:ext cx="58143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chemeClr val="dk1"/>
                </a:solidFill>
                <a:latin typeface="Calibri"/>
                <a:ea typeface="Calibri"/>
                <a:cs typeface="Calibri"/>
                <a:sym typeface="Calibri"/>
              </a:rPr>
              <a:t>Entropy Calculation for Initial Set</a:t>
            </a:r>
            <a:endParaRPr/>
          </a:p>
        </p:txBody>
      </p:sp>
      <p:sp>
        <p:nvSpPr>
          <p:cNvPr id="520" name="Google Shape;520;p59"/>
          <p:cNvSpPr txBox="1"/>
          <p:nvPr/>
        </p:nvSpPr>
        <p:spPr>
          <a:xfrm>
            <a:off x="304800" y="1809752"/>
            <a:ext cx="457200" cy="4617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m</a:t>
            </a:r>
            <a:endParaRPr/>
          </a:p>
        </p:txBody>
      </p:sp>
      <p:sp>
        <p:nvSpPr>
          <p:cNvPr id="521" name="Google Shape;521;p59"/>
          <p:cNvSpPr txBox="1"/>
          <p:nvPr/>
        </p:nvSpPr>
        <p:spPr>
          <a:xfrm>
            <a:off x="1143000" y="1809750"/>
            <a:ext cx="3352800" cy="4002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2 – Owner and Non-Owner</a:t>
            </a:r>
            <a:endParaRPr/>
          </a:p>
        </p:txBody>
      </p:sp>
      <p:sp>
        <p:nvSpPr>
          <p:cNvPr id="522" name="Google Shape;522;p59"/>
          <p:cNvSpPr txBox="1"/>
          <p:nvPr/>
        </p:nvSpPr>
        <p:spPr>
          <a:xfrm>
            <a:off x="304805" y="2571752"/>
            <a:ext cx="457200" cy="4617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a:t>
            </a:r>
            <a:r>
              <a:rPr baseline="-25000" lang="en"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523" name="Google Shape;523;p59"/>
          <p:cNvSpPr txBox="1"/>
          <p:nvPr/>
        </p:nvSpPr>
        <p:spPr>
          <a:xfrm>
            <a:off x="1127535" y="2576215"/>
            <a:ext cx="3368400" cy="4002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0.5 – 12 Owners out of 24</a:t>
            </a:r>
            <a:endParaRPr/>
          </a:p>
        </p:txBody>
      </p:sp>
      <p:sp>
        <p:nvSpPr>
          <p:cNvPr id="524" name="Google Shape;524;p59"/>
          <p:cNvSpPr txBox="1"/>
          <p:nvPr/>
        </p:nvSpPr>
        <p:spPr>
          <a:xfrm>
            <a:off x="304804" y="3329287"/>
            <a:ext cx="457200" cy="461700"/>
          </a:xfrm>
          <a:prstGeom prst="rect">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a:t>
            </a:r>
            <a:r>
              <a:rPr baseline="-25000" lang="en"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525" name="Google Shape;525;p59"/>
          <p:cNvSpPr txBox="1"/>
          <p:nvPr/>
        </p:nvSpPr>
        <p:spPr>
          <a:xfrm>
            <a:off x="1127530" y="3333749"/>
            <a:ext cx="3368400" cy="708000"/>
          </a:xfrm>
          <a:prstGeom prst="rect">
            <a:avLst/>
          </a:prstGeom>
          <a:gradFill>
            <a:gsLst>
              <a:gs pos="0">
                <a:srgbClr val="FFBB82"/>
              </a:gs>
              <a:gs pos="35000">
                <a:srgbClr val="FFCFA8"/>
              </a:gs>
              <a:gs pos="100000">
                <a:srgbClr val="FFEBD9"/>
              </a:gs>
            </a:gsLst>
            <a:lin ang="16200038" scaled="0"/>
          </a:gradFill>
          <a:ln cap="flat" cmpd="sng" w="9525">
            <a:solidFill>
              <a:srgbClr val="F5913F"/>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0.5 – 12 Non-owners out of 24</a:t>
            </a:r>
            <a:endParaRPr/>
          </a:p>
        </p:txBody>
      </p:sp>
      <p:grpSp>
        <p:nvGrpSpPr>
          <p:cNvPr id="526" name="Google Shape;526;p59"/>
          <p:cNvGrpSpPr/>
          <p:nvPr/>
        </p:nvGrpSpPr>
        <p:grpSpPr>
          <a:xfrm>
            <a:off x="4876800" y="1504952"/>
            <a:ext cx="3276600" cy="1066800"/>
            <a:chOff x="304800" y="3409950"/>
            <a:chExt cx="3276600" cy="1066800"/>
          </a:xfrm>
        </p:grpSpPr>
        <p:sp>
          <p:nvSpPr>
            <p:cNvPr id="527" name="Google Shape;527;p59"/>
            <p:cNvSpPr/>
            <p:nvPr/>
          </p:nvSpPr>
          <p:spPr>
            <a:xfrm>
              <a:off x="304800" y="3409950"/>
              <a:ext cx="3276600" cy="10668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entropy.png" id="528" name="Google Shape;528;p59"/>
            <p:cNvPicPr preferRelativeResize="0"/>
            <p:nvPr/>
          </p:nvPicPr>
          <p:blipFill rotWithShape="1">
            <a:blip r:embed="rId3">
              <a:alphaModFix/>
            </a:blip>
            <a:srcRect b="0" l="0" r="0" t="0"/>
            <a:stretch/>
          </p:blipFill>
          <p:spPr>
            <a:xfrm>
              <a:off x="533400" y="3486150"/>
              <a:ext cx="2781300" cy="863600"/>
            </a:xfrm>
            <a:prstGeom prst="rect">
              <a:avLst/>
            </a:prstGeom>
            <a:noFill/>
            <a:ln>
              <a:noFill/>
            </a:ln>
          </p:spPr>
        </p:pic>
      </p:grpSp>
      <p:grpSp>
        <p:nvGrpSpPr>
          <p:cNvPr id="529" name="Google Shape;529;p59"/>
          <p:cNvGrpSpPr/>
          <p:nvPr/>
        </p:nvGrpSpPr>
        <p:grpSpPr>
          <a:xfrm>
            <a:off x="4876800" y="3257550"/>
            <a:ext cx="3276600" cy="609600"/>
            <a:chOff x="4876800" y="3257550"/>
            <a:chExt cx="3276600" cy="609600"/>
          </a:xfrm>
        </p:grpSpPr>
        <p:sp>
          <p:nvSpPr>
            <p:cNvPr id="530" name="Google Shape;530;p59"/>
            <p:cNvSpPr/>
            <p:nvPr/>
          </p:nvSpPr>
          <p:spPr>
            <a:xfrm>
              <a:off x="4876800" y="3257550"/>
              <a:ext cx="3276600" cy="6096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entropy3.png" id="531" name="Google Shape;531;p59"/>
            <p:cNvPicPr preferRelativeResize="0"/>
            <p:nvPr/>
          </p:nvPicPr>
          <p:blipFill rotWithShape="1">
            <a:blip r:embed="rId4">
              <a:alphaModFix/>
            </a:blip>
            <a:srcRect b="0" l="0" r="0" t="0"/>
            <a:stretch/>
          </p:blipFill>
          <p:spPr>
            <a:xfrm>
              <a:off x="4953000" y="3409950"/>
              <a:ext cx="3060700" cy="342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p60"/>
          <p:cNvGrpSpPr/>
          <p:nvPr/>
        </p:nvGrpSpPr>
        <p:grpSpPr>
          <a:xfrm>
            <a:off x="381000" y="514352"/>
            <a:ext cx="5943600" cy="4001691"/>
            <a:chOff x="1600200" y="514350"/>
            <a:chExt cx="5943600" cy="4001691"/>
          </a:xfrm>
        </p:grpSpPr>
        <p:pic>
          <p:nvPicPr>
            <p:cNvPr descr="CT-mower1.jpg" id="537" name="Google Shape;537;p60"/>
            <p:cNvPicPr preferRelativeResize="0"/>
            <p:nvPr/>
          </p:nvPicPr>
          <p:blipFill rotWithShape="1">
            <a:blip r:embed="rId3">
              <a:alphaModFix/>
            </a:blip>
            <a:srcRect b="0" l="0" r="0" t="0"/>
            <a:stretch/>
          </p:blipFill>
          <p:spPr>
            <a:xfrm>
              <a:off x="1600200" y="514350"/>
              <a:ext cx="5943600" cy="4001691"/>
            </a:xfrm>
            <a:prstGeom prst="rect">
              <a:avLst/>
            </a:prstGeom>
            <a:noFill/>
            <a:ln>
              <a:noFill/>
            </a:ln>
          </p:spPr>
        </p:pic>
        <p:cxnSp>
          <p:nvCxnSpPr>
            <p:cNvPr id="538" name="Google Shape;538;p60"/>
            <p:cNvCxnSpPr/>
            <p:nvPr/>
          </p:nvCxnSpPr>
          <p:spPr>
            <a:xfrm>
              <a:off x="2399488" y="2266950"/>
              <a:ext cx="4915800" cy="0"/>
            </a:xfrm>
            <a:prstGeom prst="straightConnector1">
              <a:avLst/>
            </a:prstGeom>
            <a:noFill/>
            <a:ln cap="flat" cmpd="sng" w="57150">
              <a:solidFill>
                <a:srgbClr val="FFFFFF"/>
              </a:solidFill>
              <a:prstDash val="solid"/>
              <a:round/>
              <a:headEnd len="sm" w="sm" type="none"/>
              <a:tailEnd len="sm" w="sm" type="none"/>
            </a:ln>
          </p:spPr>
        </p:cxnSp>
      </p:grpSp>
      <p:sp>
        <p:nvSpPr>
          <p:cNvPr id="539" name="Google Shape;539;p60"/>
          <p:cNvSpPr/>
          <p:nvPr/>
        </p:nvSpPr>
        <p:spPr>
          <a:xfrm>
            <a:off x="5105400" y="742952"/>
            <a:ext cx="1524000" cy="7620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Gini: 0.5</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Entropy: 1</a:t>
            </a:r>
            <a:endParaRPr/>
          </a:p>
        </p:txBody>
      </p:sp>
      <p:sp>
        <p:nvSpPr>
          <p:cNvPr id="540" name="Google Shape;540;p60"/>
          <p:cNvSpPr/>
          <p:nvPr/>
        </p:nvSpPr>
        <p:spPr>
          <a:xfrm>
            <a:off x="5105400" y="2724150"/>
            <a:ext cx="1524000" cy="9144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Find a split to improve this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1"/>
          <p:cNvSpPr txBox="1"/>
          <p:nvPr/>
        </p:nvSpPr>
        <p:spPr>
          <a:xfrm>
            <a:off x="171859" y="114301"/>
            <a:ext cx="37761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chemeClr val="dk1"/>
                </a:solidFill>
                <a:latin typeface="Calibri"/>
                <a:ea typeface="Calibri"/>
                <a:cs typeface="Calibri"/>
                <a:sym typeface="Calibri"/>
              </a:rPr>
              <a:t>Finding the First Split</a:t>
            </a:r>
            <a:endParaRPr/>
          </a:p>
        </p:txBody>
      </p:sp>
      <p:graphicFrame>
        <p:nvGraphicFramePr>
          <p:cNvPr id="547" name="Google Shape;547;p61"/>
          <p:cNvGraphicFramePr/>
          <p:nvPr/>
        </p:nvGraphicFramePr>
        <p:xfrm>
          <a:off x="95664" y="1733552"/>
          <a:ext cx="3000000" cy="3000000"/>
        </p:xfrm>
        <a:graphic>
          <a:graphicData uri="http://schemas.openxmlformats.org/drawingml/2006/table">
            <a:tbl>
              <a:tblPr>
                <a:noFill/>
                <a:tableStyleId>{4B7CF616-8FB6-47CE-83CF-EFC9884A9946}</a:tableStyleId>
              </a:tblPr>
              <a:tblGrid>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gridCol w="373850"/>
              </a:tblGrid>
              <a:tr h="190500">
                <a:tc>
                  <a:txBody>
                    <a:bodyPr/>
                    <a:lstStyle/>
                    <a:p>
                      <a:pPr indent="0" lvl="0" marL="0" marR="0" rtl="0" algn="ctr">
                        <a:spcBef>
                          <a:spcPts val="0"/>
                        </a:spcBef>
                        <a:spcAft>
                          <a:spcPts val="0"/>
                        </a:spcAft>
                        <a:buNone/>
                      </a:pPr>
                      <a:r>
                        <a:rPr lang="en" sz="1100" u="none" strike="noStrike">
                          <a:solidFill>
                            <a:schemeClr val="dk1"/>
                          </a:solidFill>
                        </a:rPr>
                        <a:t>14</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14.8</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16</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16.4</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16.8</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17.2</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17.6</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17.6</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17.6</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18.4</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18.4</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18.8</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19.2</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19.6</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20</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20</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20.4</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20.8</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20.8</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20.8</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21.6</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22</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22.4</a:t>
                      </a:r>
                      <a:endParaRPr b="0" i="0" sz="1100" u="none" strike="noStrike">
                        <a:solidFill>
                          <a:schemeClr val="dk1"/>
                        </a:solidFill>
                        <a:latin typeface="Calibri"/>
                        <a:ea typeface="Calibri"/>
                        <a:cs typeface="Calibri"/>
                        <a:sym typeface="Calibri"/>
                      </a:endParaRPr>
                    </a:p>
                  </a:txBody>
                  <a:tcPr marT="0" marB="0" marR="0" marL="0" anchor="b"/>
                </a:tc>
                <a:tc>
                  <a:txBody>
                    <a:bodyPr/>
                    <a:lstStyle/>
                    <a:p>
                      <a:pPr indent="0" lvl="0" marL="0" marR="0" rtl="0" algn="ctr">
                        <a:spcBef>
                          <a:spcPts val="0"/>
                        </a:spcBef>
                        <a:spcAft>
                          <a:spcPts val="0"/>
                        </a:spcAft>
                        <a:buNone/>
                      </a:pPr>
                      <a:r>
                        <a:rPr lang="en" sz="1100" u="none" strike="noStrike">
                          <a:solidFill>
                            <a:schemeClr val="dk1"/>
                          </a:solidFill>
                        </a:rPr>
                        <a:t>23.6</a:t>
                      </a:r>
                      <a:endParaRPr b="0" i="0" sz="1100" u="none" strike="noStrike">
                        <a:solidFill>
                          <a:schemeClr val="dk1"/>
                        </a:solidFill>
                        <a:latin typeface="Calibri"/>
                        <a:ea typeface="Calibri"/>
                        <a:cs typeface="Calibri"/>
                        <a:sym typeface="Calibri"/>
                      </a:endParaRPr>
                    </a:p>
                  </a:txBody>
                  <a:tcPr marT="0" marB="0" marR="0" marL="0" anchor="b"/>
                </a:tc>
              </a:tr>
            </a:tbl>
          </a:graphicData>
        </a:graphic>
      </p:graphicFrame>
      <p:sp>
        <p:nvSpPr>
          <p:cNvPr id="548" name="Google Shape;548;p61"/>
          <p:cNvSpPr txBox="1"/>
          <p:nvPr/>
        </p:nvSpPr>
        <p:spPr>
          <a:xfrm>
            <a:off x="130098" y="1123950"/>
            <a:ext cx="1868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Lot Sizes -- sorted</a:t>
            </a:r>
            <a:endParaRPr/>
          </a:p>
        </p:txBody>
      </p:sp>
      <p:sp>
        <p:nvSpPr>
          <p:cNvPr id="549" name="Google Shape;549;p61"/>
          <p:cNvSpPr txBox="1"/>
          <p:nvPr/>
        </p:nvSpPr>
        <p:spPr>
          <a:xfrm>
            <a:off x="2514604" y="1123950"/>
            <a:ext cx="614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Can split between any two successive values that are different</a:t>
            </a:r>
            <a:endParaRPr/>
          </a:p>
        </p:txBody>
      </p:sp>
      <p:sp>
        <p:nvSpPr>
          <p:cNvPr id="550" name="Google Shape;550;p61"/>
          <p:cNvSpPr/>
          <p:nvPr/>
        </p:nvSpPr>
        <p:spPr>
          <a:xfrm flipH="1" rot="10800000">
            <a:off x="342900"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61"/>
          <p:cNvSpPr/>
          <p:nvPr/>
        </p:nvSpPr>
        <p:spPr>
          <a:xfrm flipH="1" rot="10800000">
            <a:off x="757353"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61"/>
          <p:cNvSpPr/>
          <p:nvPr/>
        </p:nvSpPr>
        <p:spPr>
          <a:xfrm flipH="1" rot="10800000">
            <a:off x="1104900"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61"/>
          <p:cNvSpPr/>
          <p:nvPr/>
        </p:nvSpPr>
        <p:spPr>
          <a:xfrm flipH="1" rot="10800000">
            <a:off x="1508202"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61"/>
          <p:cNvSpPr/>
          <p:nvPr/>
        </p:nvSpPr>
        <p:spPr>
          <a:xfrm flipH="1" rot="10800000">
            <a:off x="1866900"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61"/>
          <p:cNvSpPr/>
          <p:nvPr/>
        </p:nvSpPr>
        <p:spPr>
          <a:xfrm flipH="1" rot="10800000">
            <a:off x="2236749"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61"/>
          <p:cNvSpPr/>
          <p:nvPr/>
        </p:nvSpPr>
        <p:spPr>
          <a:xfrm flipH="1" rot="10800000">
            <a:off x="3368598"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61"/>
          <p:cNvSpPr/>
          <p:nvPr/>
        </p:nvSpPr>
        <p:spPr>
          <a:xfrm flipH="1" rot="10800000">
            <a:off x="4076700"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61"/>
          <p:cNvSpPr/>
          <p:nvPr/>
        </p:nvSpPr>
        <p:spPr>
          <a:xfrm flipH="1" rot="10800000">
            <a:off x="4500447"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61"/>
          <p:cNvSpPr/>
          <p:nvPr/>
        </p:nvSpPr>
        <p:spPr>
          <a:xfrm flipH="1" rot="10800000">
            <a:off x="4870296"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61"/>
          <p:cNvSpPr/>
          <p:nvPr/>
        </p:nvSpPr>
        <p:spPr>
          <a:xfrm flipH="1" rot="10800000">
            <a:off x="5242002"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61"/>
          <p:cNvSpPr/>
          <p:nvPr/>
        </p:nvSpPr>
        <p:spPr>
          <a:xfrm flipH="1" rot="10800000">
            <a:off x="5981700"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61"/>
          <p:cNvSpPr/>
          <p:nvPr/>
        </p:nvSpPr>
        <p:spPr>
          <a:xfrm flipH="1" rot="10800000">
            <a:off x="6351549"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61"/>
          <p:cNvSpPr/>
          <p:nvPr/>
        </p:nvSpPr>
        <p:spPr>
          <a:xfrm flipH="1" rot="10800000">
            <a:off x="7492692"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 name="Google Shape;564;p61"/>
          <p:cNvSpPr/>
          <p:nvPr/>
        </p:nvSpPr>
        <p:spPr>
          <a:xfrm flipH="1" rot="10800000">
            <a:off x="7886700"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5" name="Google Shape;565;p61"/>
          <p:cNvSpPr/>
          <p:nvPr/>
        </p:nvSpPr>
        <p:spPr>
          <a:xfrm flipH="1" rot="10800000">
            <a:off x="8175702"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61"/>
          <p:cNvSpPr/>
          <p:nvPr/>
        </p:nvSpPr>
        <p:spPr>
          <a:xfrm flipH="1" rot="10800000">
            <a:off x="8604096" y="18859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567" name="Google Shape;567;p61"/>
          <p:cNvGraphicFramePr/>
          <p:nvPr/>
        </p:nvGraphicFramePr>
        <p:xfrm>
          <a:off x="152400" y="3169682"/>
          <a:ext cx="3000000" cy="3000000"/>
        </p:xfrm>
        <a:graphic>
          <a:graphicData uri="http://schemas.openxmlformats.org/drawingml/2006/table">
            <a:tbl>
              <a:tblPr>
                <a:noFill/>
                <a:tableStyleId>{5E62D062-0E18-4274-8141-E9DD548D39E3}</a:tableStyleId>
              </a:tblPr>
              <a:tblGrid>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gridCol w="358775"/>
              </a:tblGrid>
              <a:tr h="228600">
                <a:tc>
                  <a:txBody>
                    <a:bodyPr/>
                    <a:lstStyle/>
                    <a:p>
                      <a:pPr indent="0" lvl="0" marL="0" marR="0" rtl="0" algn="ctr">
                        <a:spcBef>
                          <a:spcPts val="0"/>
                        </a:spcBef>
                        <a:spcAft>
                          <a:spcPts val="0"/>
                        </a:spcAft>
                        <a:buNone/>
                      </a:pPr>
                      <a:r>
                        <a:rPr lang="en" sz="1100" u="none" strike="noStrike">
                          <a:solidFill>
                            <a:schemeClr val="dk1"/>
                          </a:solidFill>
                        </a:rPr>
                        <a:t>33</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43.2</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47.4</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49.2</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51</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51</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52.8</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59.4</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60</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61.5</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63</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64.8</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64.8</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66</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69</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75</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81</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82.8</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84</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85.5</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87</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93</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108</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1100" u="none" strike="noStrike">
                          <a:solidFill>
                            <a:schemeClr val="dk1"/>
                          </a:solidFill>
                        </a:rPr>
                        <a:t>110</a:t>
                      </a:r>
                      <a:endParaRPr b="0" i="0" sz="1100" u="none" strike="noStrike">
                        <a:solidFill>
                          <a:schemeClr val="dk1"/>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68" name="Google Shape;568;p61"/>
          <p:cNvSpPr txBox="1"/>
          <p:nvPr/>
        </p:nvSpPr>
        <p:spPr>
          <a:xfrm>
            <a:off x="199907" y="2724150"/>
            <a:ext cx="1851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Incomes -- sorted</a:t>
            </a:r>
            <a:endParaRPr/>
          </a:p>
        </p:txBody>
      </p:sp>
      <p:grpSp>
        <p:nvGrpSpPr>
          <p:cNvPr id="569" name="Google Shape;569;p61"/>
          <p:cNvGrpSpPr/>
          <p:nvPr/>
        </p:nvGrpSpPr>
        <p:grpSpPr>
          <a:xfrm>
            <a:off x="381000" y="3387131"/>
            <a:ext cx="8153400" cy="239751"/>
            <a:chOff x="533400" y="3932199"/>
            <a:chExt cx="8153400" cy="239751"/>
          </a:xfrm>
        </p:grpSpPr>
        <p:sp>
          <p:nvSpPr>
            <p:cNvPr id="570" name="Google Shape;570;p61"/>
            <p:cNvSpPr/>
            <p:nvPr/>
          </p:nvSpPr>
          <p:spPr>
            <a:xfrm flipH="1" rot="10800000">
              <a:off x="533400" y="3932199"/>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61"/>
            <p:cNvSpPr/>
            <p:nvPr/>
          </p:nvSpPr>
          <p:spPr>
            <a:xfrm flipH="1" rot="10800000">
              <a:off x="9144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61"/>
            <p:cNvSpPr/>
            <p:nvPr/>
          </p:nvSpPr>
          <p:spPr>
            <a:xfrm flipH="1" rot="10800000">
              <a:off x="12954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61"/>
            <p:cNvSpPr/>
            <p:nvPr/>
          </p:nvSpPr>
          <p:spPr>
            <a:xfrm flipH="1" rot="10800000">
              <a:off x="1633653"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61"/>
            <p:cNvSpPr/>
            <p:nvPr/>
          </p:nvSpPr>
          <p:spPr>
            <a:xfrm flipH="1" rot="10800000">
              <a:off x="2333394"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61"/>
            <p:cNvSpPr/>
            <p:nvPr/>
          </p:nvSpPr>
          <p:spPr>
            <a:xfrm flipH="1" rot="10800000">
              <a:off x="27051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61"/>
            <p:cNvSpPr/>
            <p:nvPr/>
          </p:nvSpPr>
          <p:spPr>
            <a:xfrm flipH="1" rot="10800000">
              <a:off x="3081453"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61"/>
            <p:cNvSpPr/>
            <p:nvPr/>
          </p:nvSpPr>
          <p:spPr>
            <a:xfrm flipH="1" rot="10800000">
              <a:off x="34290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61"/>
            <p:cNvSpPr/>
            <p:nvPr/>
          </p:nvSpPr>
          <p:spPr>
            <a:xfrm flipH="1" rot="10800000">
              <a:off x="38100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61"/>
            <p:cNvSpPr/>
            <p:nvPr/>
          </p:nvSpPr>
          <p:spPr>
            <a:xfrm flipH="1" rot="10800000">
              <a:off x="41529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61"/>
            <p:cNvSpPr/>
            <p:nvPr/>
          </p:nvSpPr>
          <p:spPr>
            <a:xfrm flipH="1" rot="10800000">
              <a:off x="49149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61"/>
            <p:cNvSpPr/>
            <p:nvPr/>
          </p:nvSpPr>
          <p:spPr>
            <a:xfrm flipH="1" rot="10800000">
              <a:off x="5235498"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61"/>
            <p:cNvSpPr/>
            <p:nvPr/>
          </p:nvSpPr>
          <p:spPr>
            <a:xfrm flipH="1" rot="10800000">
              <a:off x="5605347"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61"/>
            <p:cNvSpPr/>
            <p:nvPr/>
          </p:nvSpPr>
          <p:spPr>
            <a:xfrm flipH="1" rot="10800000">
              <a:off x="5948247"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61"/>
            <p:cNvSpPr/>
            <p:nvPr/>
          </p:nvSpPr>
          <p:spPr>
            <a:xfrm flipH="1" rot="10800000">
              <a:off x="62865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5" name="Google Shape;585;p61"/>
            <p:cNvSpPr/>
            <p:nvPr/>
          </p:nvSpPr>
          <p:spPr>
            <a:xfrm flipH="1" rot="10800000">
              <a:off x="6710247"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61"/>
            <p:cNvSpPr/>
            <p:nvPr/>
          </p:nvSpPr>
          <p:spPr>
            <a:xfrm flipH="1" rot="10800000">
              <a:off x="70104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 name="Google Shape;587;p61"/>
            <p:cNvSpPr/>
            <p:nvPr/>
          </p:nvSpPr>
          <p:spPr>
            <a:xfrm flipH="1" rot="10800000">
              <a:off x="73914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p61"/>
            <p:cNvSpPr/>
            <p:nvPr/>
          </p:nvSpPr>
          <p:spPr>
            <a:xfrm flipH="1" rot="10800000">
              <a:off x="77343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9" name="Google Shape;589;p61"/>
            <p:cNvSpPr/>
            <p:nvPr/>
          </p:nvSpPr>
          <p:spPr>
            <a:xfrm flipH="1" rot="10800000">
              <a:off x="81153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 name="Google Shape;590;p61"/>
            <p:cNvSpPr/>
            <p:nvPr/>
          </p:nvSpPr>
          <p:spPr>
            <a:xfrm flipH="1" rot="10800000">
              <a:off x="8496300" y="3943350"/>
              <a:ext cx="190500" cy="228600"/>
            </a:xfrm>
            <a:prstGeom prst="down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91" name="Google Shape;591;p61"/>
          <p:cNvSpPr txBox="1"/>
          <p:nvPr/>
        </p:nvSpPr>
        <p:spPr>
          <a:xfrm>
            <a:off x="319142" y="4171952"/>
            <a:ext cx="8292000" cy="8310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lt1"/>
                </a:solidFill>
                <a:latin typeface="Calibri"/>
                <a:ea typeface="Calibri"/>
                <a:cs typeface="Calibri"/>
                <a:sym typeface="Calibri"/>
              </a:rPr>
              <a:t>38 -- Try all and pick the one that reduces overall impurity most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pSp>
        <p:nvGrpSpPr>
          <p:cNvPr id="596" name="Google Shape;596;p62"/>
          <p:cNvGrpSpPr/>
          <p:nvPr/>
        </p:nvGrpSpPr>
        <p:grpSpPr>
          <a:xfrm>
            <a:off x="381000" y="514352"/>
            <a:ext cx="5943600" cy="4001691"/>
            <a:chOff x="1600200" y="514350"/>
            <a:chExt cx="5943600" cy="4001691"/>
          </a:xfrm>
        </p:grpSpPr>
        <p:pic>
          <p:nvPicPr>
            <p:cNvPr descr="CT-mower1.jpg" id="597" name="Google Shape;597;p62"/>
            <p:cNvPicPr preferRelativeResize="0"/>
            <p:nvPr/>
          </p:nvPicPr>
          <p:blipFill rotWithShape="1">
            <a:blip r:embed="rId3">
              <a:alphaModFix/>
            </a:blip>
            <a:srcRect b="0" l="0" r="0" t="0"/>
            <a:stretch/>
          </p:blipFill>
          <p:spPr>
            <a:xfrm>
              <a:off x="1600200" y="514350"/>
              <a:ext cx="5943600" cy="4001691"/>
            </a:xfrm>
            <a:prstGeom prst="rect">
              <a:avLst/>
            </a:prstGeom>
            <a:noFill/>
            <a:ln>
              <a:noFill/>
            </a:ln>
          </p:spPr>
        </p:pic>
        <p:cxnSp>
          <p:nvCxnSpPr>
            <p:cNvPr id="598" name="Google Shape;598;p62"/>
            <p:cNvCxnSpPr/>
            <p:nvPr/>
          </p:nvCxnSpPr>
          <p:spPr>
            <a:xfrm>
              <a:off x="2399488" y="2266950"/>
              <a:ext cx="4915800" cy="0"/>
            </a:xfrm>
            <a:prstGeom prst="straightConnector1">
              <a:avLst/>
            </a:prstGeom>
            <a:noFill/>
            <a:ln cap="flat" cmpd="sng" w="57150">
              <a:solidFill>
                <a:srgbClr val="FFFFFF"/>
              </a:solidFill>
              <a:prstDash val="solid"/>
              <a:round/>
              <a:headEnd len="sm" w="sm" type="none"/>
              <a:tailEnd len="sm" w="sm" type="none"/>
            </a:ln>
          </p:spPr>
        </p:cxnSp>
      </p:grpSp>
      <p:sp>
        <p:nvSpPr>
          <p:cNvPr id="599" name="Google Shape;599;p62"/>
          <p:cNvSpPr/>
          <p:nvPr/>
        </p:nvSpPr>
        <p:spPr>
          <a:xfrm>
            <a:off x="5105400" y="742952"/>
            <a:ext cx="1524000" cy="7620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Gini: 0.5</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Entropy: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3"/>
          <p:cNvSpPr txBox="1"/>
          <p:nvPr/>
        </p:nvSpPr>
        <p:spPr>
          <a:xfrm>
            <a:off x="171862" y="114300"/>
            <a:ext cx="48264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First Split – Lot Size 19</a:t>
            </a:r>
            <a:endParaRPr/>
          </a:p>
        </p:txBody>
      </p:sp>
      <p:pic>
        <p:nvPicPr>
          <p:cNvPr descr="CT-mower1.jpg" id="606" name="Google Shape;606;p63"/>
          <p:cNvPicPr preferRelativeResize="0"/>
          <p:nvPr/>
        </p:nvPicPr>
        <p:blipFill rotWithShape="1">
          <a:blip r:embed="rId3">
            <a:alphaModFix/>
          </a:blip>
          <a:srcRect b="0" l="0" r="0" t="0"/>
          <a:stretch/>
        </p:blipFill>
        <p:spPr>
          <a:xfrm>
            <a:off x="381000" y="857252"/>
            <a:ext cx="6629400" cy="4001691"/>
          </a:xfrm>
          <a:prstGeom prst="rect">
            <a:avLst/>
          </a:prstGeom>
          <a:noFill/>
          <a:ln>
            <a:noFill/>
          </a:ln>
        </p:spPr>
      </p:pic>
      <p:sp>
        <p:nvSpPr>
          <p:cNvPr id="607" name="Google Shape;607;p63"/>
          <p:cNvSpPr/>
          <p:nvPr/>
        </p:nvSpPr>
        <p:spPr>
          <a:xfrm>
            <a:off x="381000" y="685800"/>
            <a:ext cx="2209800" cy="914400"/>
          </a:xfrm>
          <a:prstGeom prst="wedgeRoundRectCallout">
            <a:avLst>
              <a:gd fmla="val 40310" name="adj1"/>
              <a:gd fmla="val 84751"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9 owners, 3 non-owners</a:t>
            </a:r>
            <a:endParaRPr/>
          </a:p>
        </p:txBody>
      </p:sp>
      <p:sp>
        <p:nvSpPr>
          <p:cNvPr id="608" name="Google Shape;608;p63"/>
          <p:cNvSpPr/>
          <p:nvPr/>
        </p:nvSpPr>
        <p:spPr>
          <a:xfrm>
            <a:off x="304800" y="3886200"/>
            <a:ext cx="2209800" cy="914400"/>
          </a:xfrm>
          <a:prstGeom prst="wedgeRoundRectCallout">
            <a:avLst>
              <a:gd fmla="val 33516" name="adj1"/>
              <a:gd fmla="val -83022"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3 owners, 9 non-owners</a:t>
            </a:r>
            <a:endParaRPr/>
          </a:p>
        </p:txBody>
      </p:sp>
      <p:sp>
        <p:nvSpPr>
          <p:cNvPr id="609" name="Google Shape;609;p63"/>
          <p:cNvSpPr/>
          <p:nvPr/>
        </p:nvSpPr>
        <p:spPr>
          <a:xfrm>
            <a:off x="5105400" y="1143002"/>
            <a:ext cx="1255500" cy="715200"/>
          </a:xfrm>
          <a:prstGeom prst="roundRect">
            <a:avLst>
              <a:gd fmla="val 16667" name="adj"/>
            </a:avLst>
          </a:prstGeom>
          <a:solidFill>
            <a:schemeClr val="accent3"/>
          </a:solidFill>
          <a:ln>
            <a:noFill/>
          </a:ln>
          <a:effectLst>
            <a:outerShdw blurRad="190500" algn="ctr" dir="2700000" dist="228600">
              <a:srgbClr val="000000">
                <a:alpha val="298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Gini: 0.375</a:t>
            </a:r>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E: 0.811</a:t>
            </a:r>
            <a:endParaRPr/>
          </a:p>
        </p:txBody>
      </p:sp>
      <p:sp>
        <p:nvSpPr>
          <p:cNvPr id="610" name="Google Shape;610;p63"/>
          <p:cNvSpPr/>
          <p:nvPr/>
        </p:nvSpPr>
        <p:spPr>
          <a:xfrm>
            <a:off x="6553200" y="1411787"/>
            <a:ext cx="2438400" cy="2531700"/>
          </a:xfrm>
          <a:prstGeom prst="roundRect">
            <a:avLst>
              <a:gd fmla="val 16667" name="adj"/>
            </a:avLst>
          </a:prstGeom>
          <a:solidFill>
            <a:schemeClr val="accent3"/>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Combined Gini:</a:t>
            </a:r>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Weighted avg: 0.375</a:t>
            </a:r>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(reduced from 0.5)</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 sz="1800">
                <a:solidFill>
                  <a:schemeClr val="lt1"/>
                </a:solidFill>
                <a:latin typeface="Calibri"/>
                <a:ea typeface="Calibri"/>
                <a:cs typeface="Calibri"/>
                <a:sym typeface="Calibri"/>
              </a:rPr>
              <a:t>Combined Entropy:</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Weighted avg: 0.811</a:t>
            </a:r>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(reduced from 1)</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63"/>
          <p:cNvSpPr/>
          <p:nvPr/>
        </p:nvSpPr>
        <p:spPr>
          <a:xfrm>
            <a:off x="5029200" y="3304463"/>
            <a:ext cx="1255500" cy="715200"/>
          </a:xfrm>
          <a:prstGeom prst="roundRect">
            <a:avLst>
              <a:gd fmla="val 16667" name="adj"/>
            </a:avLst>
          </a:prstGeom>
          <a:solidFill>
            <a:schemeClr val="accent3"/>
          </a:solidFill>
          <a:ln>
            <a:noFill/>
          </a:ln>
          <a:effectLst>
            <a:outerShdw blurRad="190500" algn="ctr" dir="2700000" dist="228600">
              <a:srgbClr val="000000">
                <a:alpha val="298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Gini: 0.375</a:t>
            </a:r>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E: 0.811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4"/>
          <p:cNvSpPr txBox="1"/>
          <p:nvPr/>
        </p:nvSpPr>
        <p:spPr>
          <a:xfrm>
            <a:off x="171860" y="114300"/>
            <a:ext cx="5909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Choosing Subsequent Splits</a:t>
            </a:r>
            <a:endParaRPr/>
          </a:p>
        </p:txBody>
      </p:sp>
      <p:pic>
        <p:nvPicPr>
          <p:cNvPr descr="CT-mower1.jpg" id="618" name="Google Shape;618;p64"/>
          <p:cNvPicPr preferRelativeResize="0"/>
          <p:nvPr/>
        </p:nvPicPr>
        <p:blipFill rotWithShape="1">
          <a:blip r:embed="rId3">
            <a:alphaModFix/>
          </a:blip>
          <a:srcRect b="0" l="0" r="0" t="0"/>
          <a:stretch/>
        </p:blipFill>
        <p:spPr>
          <a:xfrm>
            <a:off x="304800" y="1345242"/>
            <a:ext cx="4114800" cy="2483808"/>
          </a:xfrm>
          <a:prstGeom prst="rect">
            <a:avLst/>
          </a:prstGeom>
          <a:noFill/>
          <a:ln>
            <a:noFill/>
          </a:ln>
        </p:spPr>
      </p:pic>
      <p:sp>
        <p:nvSpPr>
          <p:cNvPr id="619" name="Google Shape;619;p64"/>
          <p:cNvSpPr/>
          <p:nvPr/>
        </p:nvSpPr>
        <p:spPr>
          <a:xfrm>
            <a:off x="3810000" y="840307"/>
            <a:ext cx="2514600" cy="777900"/>
          </a:xfrm>
          <a:prstGeom prst="wedgeRoundRectCallout">
            <a:avLst>
              <a:gd fmla="val -88630" name="adj1"/>
              <a:gd fmla="val 135758"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Several splits possible on this group (income and lot size)</a:t>
            </a:r>
            <a:endParaRPr/>
          </a:p>
        </p:txBody>
      </p:sp>
      <p:sp>
        <p:nvSpPr>
          <p:cNvPr id="620" name="Google Shape;620;p64"/>
          <p:cNvSpPr/>
          <p:nvPr/>
        </p:nvSpPr>
        <p:spPr>
          <a:xfrm>
            <a:off x="2209800" y="3961935"/>
            <a:ext cx="2514600" cy="895200"/>
          </a:xfrm>
          <a:prstGeom prst="wedgeRoundRectCallout">
            <a:avLst>
              <a:gd fmla="val -55568" name="adj1"/>
              <a:gd fmla="val -180105" name="adj2"/>
              <a:gd fmla="val 16667" name="adj3"/>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chemeClr val="lt1"/>
                </a:solidFill>
                <a:latin typeface="Calibri"/>
                <a:ea typeface="Calibri"/>
                <a:cs typeface="Calibri"/>
                <a:sym typeface="Calibri"/>
              </a:rPr>
              <a:t>Several splits possible on this group (income and lot size)</a:t>
            </a:r>
            <a:endParaRPr/>
          </a:p>
        </p:txBody>
      </p:sp>
      <p:sp>
        <p:nvSpPr>
          <p:cNvPr id="621" name="Google Shape;621;p64"/>
          <p:cNvSpPr/>
          <p:nvPr/>
        </p:nvSpPr>
        <p:spPr>
          <a:xfrm>
            <a:off x="5562600" y="2190752"/>
            <a:ext cx="2743200" cy="1328100"/>
          </a:xfrm>
          <a:prstGeom prst="roundRect">
            <a:avLst>
              <a:gd fmla="val 16667" name="adj"/>
            </a:avLst>
          </a:prstGeom>
          <a:solidFill>
            <a:schemeClr val="accent3"/>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Consider all possibilities and calculate the overall  Gini/Entropy under each. Choose the best.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500"/>
                                        <p:tgtEl>
                                          <p:spTgt spid="6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ow Decision Tree Algorithm works" id="99" name="Google Shape;99;p20"/>
          <p:cNvPicPr preferRelativeResize="0"/>
          <p:nvPr/>
        </p:nvPicPr>
        <p:blipFill rotWithShape="1">
          <a:blip r:embed="rId3">
            <a:alphaModFix/>
          </a:blip>
          <a:srcRect b="0" l="0" r="0" t="0"/>
          <a:stretch/>
        </p:blipFill>
        <p:spPr>
          <a:xfrm>
            <a:off x="285750" y="222087"/>
            <a:ext cx="8601074" cy="474996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5"/>
          <p:cNvSpPr txBox="1"/>
          <p:nvPr/>
        </p:nvSpPr>
        <p:spPr>
          <a:xfrm>
            <a:off x="171861" y="114300"/>
            <a:ext cx="5931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Second Split – Income $84K</a:t>
            </a:r>
            <a:endParaRPr/>
          </a:p>
        </p:txBody>
      </p:sp>
      <p:pic>
        <p:nvPicPr>
          <p:cNvPr descr="CT-mower2.jpg" id="628" name="Google Shape;628;p65"/>
          <p:cNvPicPr preferRelativeResize="0"/>
          <p:nvPr/>
        </p:nvPicPr>
        <p:blipFill rotWithShape="1">
          <a:blip r:embed="rId3">
            <a:alphaModFix/>
          </a:blip>
          <a:srcRect b="0" l="0" r="0" t="0"/>
          <a:stretch/>
        </p:blipFill>
        <p:spPr>
          <a:xfrm>
            <a:off x="1143000" y="1025129"/>
            <a:ext cx="6400800" cy="389453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6"/>
          <p:cNvSpPr txBox="1"/>
          <p:nvPr/>
        </p:nvSpPr>
        <p:spPr>
          <a:xfrm>
            <a:off x="171858" y="-19050"/>
            <a:ext cx="31086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After All Splits</a:t>
            </a:r>
            <a:endParaRPr/>
          </a:p>
        </p:txBody>
      </p:sp>
      <p:pic>
        <p:nvPicPr>
          <p:cNvPr descr="CT-mowerSPLITS.jpg" id="635" name="Google Shape;635;p66"/>
          <p:cNvPicPr preferRelativeResize="0"/>
          <p:nvPr/>
        </p:nvPicPr>
        <p:blipFill rotWithShape="1">
          <a:blip r:embed="rId3">
            <a:alphaModFix/>
          </a:blip>
          <a:srcRect b="0" l="0" r="0" t="0"/>
          <a:stretch/>
        </p:blipFill>
        <p:spPr>
          <a:xfrm>
            <a:off x="1219200" y="800103"/>
            <a:ext cx="6705598" cy="4193381"/>
          </a:xfrm>
          <a:prstGeom prst="rect">
            <a:avLst/>
          </a:prstGeom>
          <a:noFill/>
          <a:ln>
            <a:noFill/>
          </a:ln>
        </p:spPr>
      </p:pic>
      <p:sp>
        <p:nvSpPr>
          <p:cNvPr id="636" name="Google Shape;636;p66"/>
          <p:cNvSpPr/>
          <p:nvPr/>
        </p:nvSpPr>
        <p:spPr>
          <a:xfrm>
            <a:off x="6400800" y="666750"/>
            <a:ext cx="2057400" cy="1314300"/>
          </a:xfrm>
          <a:prstGeom prst="star16">
            <a:avLst>
              <a:gd fmla="val 37500" name="adj"/>
            </a:avLst>
          </a:prstGeom>
          <a:solidFill>
            <a:schemeClr val="accent1"/>
          </a:solidFill>
          <a:ln>
            <a:noFill/>
          </a:ln>
          <a:effectLst>
            <a:outerShdw blurRad="190500" algn="ctr" dir="2700000" dist="2286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chemeClr val="lt1"/>
                </a:solidFill>
                <a:latin typeface="Calibri"/>
                <a:ea typeface="Calibri"/>
                <a:cs typeface="Calibri"/>
                <a:sym typeface="Calibri"/>
              </a:rPr>
              <a:t>All groups pure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descr="CT-mower1.jpg" id="642" name="Google Shape;642;p67"/>
          <p:cNvPicPr preferRelativeResize="0"/>
          <p:nvPr/>
        </p:nvPicPr>
        <p:blipFill rotWithShape="1">
          <a:blip r:embed="rId3">
            <a:alphaModFix/>
          </a:blip>
          <a:srcRect b="0" l="0" r="0" t="0"/>
          <a:stretch/>
        </p:blipFill>
        <p:spPr>
          <a:xfrm>
            <a:off x="533400" y="228602"/>
            <a:ext cx="2590800" cy="1563879"/>
          </a:xfrm>
          <a:prstGeom prst="rect">
            <a:avLst/>
          </a:prstGeom>
          <a:noFill/>
          <a:ln>
            <a:noFill/>
          </a:ln>
        </p:spPr>
      </p:pic>
      <p:sp>
        <p:nvSpPr>
          <p:cNvPr id="643" name="Google Shape;643;p67"/>
          <p:cNvSpPr txBox="1"/>
          <p:nvPr/>
        </p:nvSpPr>
        <p:spPr>
          <a:xfrm>
            <a:off x="4191003" y="457200"/>
            <a:ext cx="44460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Tree Representation</a:t>
            </a:r>
            <a:endParaRPr/>
          </a:p>
        </p:txBody>
      </p:sp>
      <p:pic>
        <p:nvPicPr>
          <p:cNvPr descr="CT-mowerTree1.jpg" id="644" name="Google Shape;644;p67"/>
          <p:cNvPicPr preferRelativeResize="0"/>
          <p:nvPr/>
        </p:nvPicPr>
        <p:blipFill rotWithShape="1">
          <a:blip r:embed="rId4">
            <a:alphaModFix/>
          </a:blip>
          <a:srcRect b="0" l="0" r="0" t="0"/>
          <a:stretch/>
        </p:blipFill>
        <p:spPr>
          <a:xfrm>
            <a:off x="2133604" y="2228850"/>
            <a:ext cx="6657976" cy="2686051"/>
          </a:xfrm>
          <a:prstGeom prst="rect">
            <a:avLst/>
          </a:prstGeom>
          <a:noFill/>
          <a:ln>
            <a:noFill/>
          </a:ln>
        </p:spPr>
      </p:pic>
      <p:grpSp>
        <p:nvGrpSpPr>
          <p:cNvPr id="645" name="Google Shape;645;p67"/>
          <p:cNvGrpSpPr/>
          <p:nvPr/>
        </p:nvGrpSpPr>
        <p:grpSpPr>
          <a:xfrm>
            <a:off x="609600" y="1085850"/>
            <a:ext cx="8534400" cy="2171700"/>
            <a:chOff x="609600" y="1447800"/>
            <a:chExt cx="8534400" cy="2895600"/>
          </a:xfrm>
        </p:grpSpPr>
        <p:sp>
          <p:nvSpPr>
            <p:cNvPr id="646" name="Google Shape;646;p67"/>
            <p:cNvSpPr/>
            <p:nvPr/>
          </p:nvSpPr>
          <p:spPr>
            <a:xfrm>
              <a:off x="6477000" y="2133600"/>
              <a:ext cx="1905000" cy="609600"/>
            </a:xfrm>
            <a:custGeom>
              <a:rect b="b" l="l" r="r" t="t"/>
              <a:pathLst>
                <a:path extrusionOk="0" h="120000" w="120000">
                  <a:moveTo>
                    <a:pt x="0" y="0"/>
                  </a:moveTo>
                  <a:lnTo>
                    <a:pt x="120000" y="0"/>
                  </a:lnTo>
                  <a:lnTo>
                    <a:pt x="120000" y="120000"/>
                  </a:lnTo>
                  <a:lnTo>
                    <a:pt x="0" y="120000"/>
                  </a:lnTo>
                  <a:close/>
                </a:path>
                <a:path extrusionOk="0" fill="none" h="120000" w="120000">
                  <a:moveTo>
                    <a:pt x="-5701" y="62798"/>
                  </a:moveTo>
                  <a:lnTo>
                    <a:pt x="-69211" y="443956"/>
                  </a:lnTo>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Variable being used to split</a:t>
              </a:r>
              <a:endParaRPr/>
            </a:p>
          </p:txBody>
        </p:sp>
        <p:sp>
          <p:nvSpPr>
            <p:cNvPr id="647" name="Google Shape;647;p67"/>
            <p:cNvSpPr/>
            <p:nvPr/>
          </p:nvSpPr>
          <p:spPr>
            <a:xfrm>
              <a:off x="3733800" y="1447800"/>
              <a:ext cx="1447800" cy="609600"/>
            </a:xfrm>
            <a:custGeom>
              <a:rect b="b" l="l" r="r" t="t"/>
              <a:pathLst>
                <a:path extrusionOk="0" h="120000" w="120000">
                  <a:moveTo>
                    <a:pt x="0" y="0"/>
                  </a:moveTo>
                  <a:lnTo>
                    <a:pt x="120000" y="0"/>
                  </a:lnTo>
                  <a:lnTo>
                    <a:pt x="120000" y="120000"/>
                  </a:lnTo>
                  <a:lnTo>
                    <a:pt x="0" y="120000"/>
                  </a:lnTo>
                  <a:close/>
                </a:path>
                <a:path extrusionOk="0" fill="none" h="120000" w="120000">
                  <a:moveTo>
                    <a:pt x="59003" y="129962"/>
                  </a:moveTo>
                  <a:lnTo>
                    <a:pt x="104448" y="452015"/>
                  </a:lnTo>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Split value</a:t>
              </a:r>
              <a:endParaRPr/>
            </a:p>
          </p:txBody>
        </p:sp>
        <p:sp>
          <p:nvSpPr>
            <p:cNvPr id="648" name="Google Shape;648;p67"/>
            <p:cNvSpPr/>
            <p:nvPr/>
          </p:nvSpPr>
          <p:spPr>
            <a:xfrm>
              <a:off x="609600" y="3581400"/>
              <a:ext cx="1905000" cy="762000"/>
            </a:xfrm>
            <a:custGeom>
              <a:rect b="b" l="l" r="r" t="t"/>
              <a:pathLst>
                <a:path extrusionOk="0" h="120000" w="120000">
                  <a:moveTo>
                    <a:pt x="0" y="0"/>
                  </a:moveTo>
                  <a:lnTo>
                    <a:pt x="120000" y="0"/>
                  </a:lnTo>
                  <a:lnTo>
                    <a:pt x="120000" y="120000"/>
                  </a:lnTo>
                  <a:lnTo>
                    <a:pt x="0" y="120000"/>
                  </a:lnTo>
                  <a:close/>
                </a:path>
                <a:path extrusionOk="0" fill="none" h="120000" w="120000">
                  <a:moveTo>
                    <a:pt x="126692" y="69784"/>
                  </a:moveTo>
                  <a:lnTo>
                    <a:pt x="210192" y="190880"/>
                  </a:lnTo>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No of cases &lt;= 19</a:t>
              </a:r>
              <a:endParaRPr/>
            </a:p>
          </p:txBody>
        </p:sp>
        <p:sp>
          <p:nvSpPr>
            <p:cNvPr id="649" name="Google Shape;649;p67"/>
            <p:cNvSpPr/>
            <p:nvPr/>
          </p:nvSpPr>
          <p:spPr>
            <a:xfrm>
              <a:off x="7239000" y="3505200"/>
              <a:ext cx="1905000" cy="762000"/>
            </a:xfrm>
            <a:custGeom>
              <a:rect b="b" l="l" r="r" t="t"/>
              <a:pathLst>
                <a:path extrusionOk="0" h="120000" w="120000">
                  <a:moveTo>
                    <a:pt x="0" y="0"/>
                  </a:moveTo>
                  <a:lnTo>
                    <a:pt x="120000" y="0"/>
                  </a:lnTo>
                  <a:lnTo>
                    <a:pt x="120000" y="120000"/>
                  </a:lnTo>
                  <a:lnTo>
                    <a:pt x="0" y="120000"/>
                  </a:lnTo>
                  <a:close/>
                </a:path>
                <a:path extrusionOk="0" fill="none" h="120000" w="120000">
                  <a:moveTo>
                    <a:pt x="-6697" y="79889"/>
                  </a:moveTo>
                  <a:lnTo>
                    <a:pt x="-36377" y="180775"/>
                  </a:lnTo>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No of cases &gt; 19</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8"/>
          <p:cNvSpPr txBox="1"/>
          <p:nvPr/>
        </p:nvSpPr>
        <p:spPr>
          <a:xfrm>
            <a:off x="228602" y="171450"/>
            <a:ext cx="43218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Tree -- After 3 Splits</a:t>
            </a:r>
            <a:endParaRPr/>
          </a:p>
        </p:txBody>
      </p:sp>
      <p:pic>
        <p:nvPicPr>
          <p:cNvPr descr="CT-mowerTree2.jpg" id="656" name="Google Shape;656;p68"/>
          <p:cNvPicPr preferRelativeResize="0"/>
          <p:nvPr/>
        </p:nvPicPr>
        <p:blipFill rotWithShape="1">
          <a:blip r:embed="rId3">
            <a:alphaModFix/>
          </a:blip>
          <a:srcRect b="0" l="0" r="0" t="0"/>
          <a:stretch/>
        </p:blipFill>
        <p:spPr>
          <a:xfrm>
            <a:off x="412750" y="1143000"/>
            <a:ext cx="8318500" cy="3371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69"/>
          <p:cNvPicPr preferRelativeResize="0"/>
          <p:nvPr/>
        </p:nvPicPr>
        <p:blipFill rotWithShape="1">
          <a:blip r:embed="rId3">
            <a:alphaModFix/>
          </a:blip>
          <a:srcRect b="0" l="0" r="0" t="0"/>
          <a:stretch/>
        </p:blipFill>
        <p:spPr>
          <a:xfrm>
            <a:off x="609600" y="-19049"/>
            <a:ext cx="7848600" cy="517180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0"/>
          <p:cNvSpPr txBox="1"/>
          <p:nvPr/>
        </p:nvSpPr>
        <p:spPr>
          <a:xfrm>
            <a:off x="7086604" y="3913136"/>
            <a:ext cx="16935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After All Splits</a:t>
            </a:r>
            <a:endParaRPr/>
          </a:p>
        </p:txBody>
      </p:sp>
      <p:pic>
        <p:nvPicPr>
          <p:cNvPr id="669" name="Google Shape;669;p70"/>
          <p:cNvPicPr preferRelativeResize="0"/>
          <p:nvPr/>
        </p:nvPicPr>
        <p:blipFill rotWithShape="1">
          <a:blip r:embed="rId3">
            <a:alphaModFix/>
          </a:blip>
          <a:srcRect b="0" l="0" r="0" t="0"/>
          <a:stretch/>
        </p:blipFill>
        <p:spPr>
          <a:xfrm>
            <a:off x="0" y="1123952"/>
            <a:ext cx="6010578" cy="3960645"/>
          </a:xfrm>
          <a:prstGeom prst="rect">
            <a:avLst/>
          </a:prstGeom>
          <a:noFill/>
          <a:ln cap="flat" cmpd="sng" w="38100">
            <a:solidFill>
              <a:schemeClr val="lt2"/>
            </a:solidFill>
            <a:prstDash val="solid"/>
            <a:round/>
            <a:headEnd len="sm" w="sm" type="none"/>
            <a:tailEnd len="sm" w="sm" type="none"/>
          </a:ln>
        </p:spPr>
      </p:pic>
      <p:pic>
        <p:nvPicPr>
          <p:cNvPr descr="CT-mowerSPLITS.jpg" id="670" name="Google Shape;670;p70"/>
          <p:cNvPicPr preferRelativeResize="0"/>
          <p:nvPr/>
        </p:nvPicPr>
        <p:blipFill rotWithShape="1">
          <a:blip r:embed="rId4">
            <a:alphaModFix/>
          </a:blip>
          <a:srcRect b="0" l="0" r="0" t="0"/>
          <a:stretch/>
        </p:blipFill>
        <p:spPr>
          <a:xfrm>
            <a:off x="4343400" y="209552"/>
            <a:ext cx="4648199" cy="2906776"/>
          </a:xfrm>
          <a:prstGeom prst="rect">
            <a:avLst/>
          </a:prstGeom>
          <a:noFill/>
          <a:ln cap="flat" cmpd="sng" w="38100">
            <a:solidFill>
              <a:schemeClr val="lt2"/>
            </a:solidFill>
            <a:prstDash val="solid"/>
            <a:round/>
            <a:headEnd len="sm" w="sm" type="none"/>
            <a:tailEnd len="sm" w="sm" type="none"/>
          </a:ln>
        </p:spPr>
      </p:pic>
      <p:sp>
        <p:nvSpPr>
          <p:cNvPr id="671" name="Google Shape;671;p70"/>
          <p:cNvSpPr/>
          <p:nvPr/>
        </p:nvSpPr>
        <p:spPr>
          <a:xfrm>
            <a:off x="1828800" y="2647950"/>
            <a:ext cx="457200" cy="228600"/>
          </a:xfrm>
          <a:prstGeom prst="flowChartProcess">
            <a:avLst/>
          </a:prstGeom>
          <a:solidFill>
            <a:schemeClr val="accent1">
              <a:alpha val="286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Google Shape;672;p70"/>
          <p:cNvSpPr/>
          <p:nvPr/>
        </p:nvSpPr>
        <p:spPr>
          <a:xfrm>
            <a:off x="7465543" y="1504950"/>
            <a:ext cx="1312500" cy="1143000"/>
          </a:xfrm>
          <a:prstGeom prst="rect">
            <a:avLst/>
          </a:prstGeom>
          <a:solidFill>
            <a:schemeClr val="accent1">
              <a:alpha val="286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p70"/>
          <p:cNvSpPr/>
          <p:nvPr/>
        </p:nvSpPr>
        <p:spPr>
          <a:xfrm>
            <a:off x="389238" y="3333752"/>
            <a:ext cx="457200" cy="304800"/>
          </a:xfrm>
          <a:prstGeom prst="flowChartProcess">
            <a:avLst/>
          </a:prstGeom>
          <a:solidFill>
            <a:srgbClr val="FABF8E">
              <a:alpha val="4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70"/>
          <p:cNvSpPr/>
          <p:nvPr/>
        </p:nvSpPr>
        <p:spPr>
          <a:xfrm>
            <a:off x="4953000" y="1662939"/>
            <a:ext cx="2512542" cy="985013"/>
          </a:xfrm>
          <a:prstGeom prst="flowChartProcess">
            <a:avLst/>
          </a:prstGeom>
          <a:solidFill>
            <a:srgbClr val="FABF8E">
              <a:alpha val="4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20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20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20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20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pic>
        <p:nvPicPr>
          <p:cNvPr id="680" name="Google Shape;680;p71"/>
          <p:cNvPicPr preferRelativeResize="0"/>
          <p:nvPr/>
        </p:nvPicPr>
        <p:blipFill rotWithShape="1">
          <a:blip r:embed="rId3">
            <a:alphaModFix/>
          </a:blip>
          <a:srcRect b="13554" l="0" r="11660" t="0"/>
          <a:stretch/>
        </p:blipFill>
        <p:spPr>
          <a:xfrm>
            <a:off x="2133600" y="21840"/>
            <a:ext cx="7010400" cy="4520487"/>
          </a:xfrm>
          <a:prstGeom prst="rect">
            <a:avLst/>
          </a:prstGeom>
          <a:noFill/>
          <a:ln cap="flat" cmpd="sng" w="38100">
            <a:solidFill>
              <a:schemeClr val="lt2"/>
            </a:solidFill>
            <a:prstDash val="solid"/>
            <a:round/>
            <a:headEnd len="sm" w="sm" type="none"/>
            <a:tailEnd len="sm" w="sm" type="none"/>
          </a:ln>
        </p:spPr>
      </p:pic>
      <p:pic>
        <p:nvPicPr>
          <p:cNvPr descr="CT-mowerSPLITS.jpg" id="681" name="Google Shape;681;p71"/>
          <p:cNvPicPr preferRelativeResize="0"/>
          <p:nvPr/>
        </p:nvPicPr>
        <p:blipFill rotWithShape="1">
          <a:blip r:embed="rId4">
            <a:alphaModFix/>
          </a:blip>
          <a:srcRect b="0" l="0" r="0" t="0"/>
          <a:stretch/>
        </p:blipFill>
        <p:spPr>
          <a:xfrm>
            <a:off x="-26020" y="1864124"/>
            <a:ext cx="5207618" cy="3256610"/>
          </a:xfrm>
          <a:prstGeom prst="rect">
            <a:avLst/>
          </a:prstGeom>
          <a:noFill/>
          <a:ln cap="flat" cmpd="sng" w="38100">
            <a:solidFill>
              <a:schemeClr val="lt2"/>
            </a:solidFill>
            <a:prstDash val="solid"/>
            <a:round/>
            <a:headEnd len="sm" w="sm" type="none"/>
            <a:tailEnd len="sm" w="sm" type="none"/>
          </a:ln>
        </p:spPr>
      </p:pic>
      <p:sp>
        <p:nvSpPr>
          <p:cNvPr id="682" name="Google Shape;682;p71"/>
          <p:cNvSpPr txBox="1"/>
          <p:nvPr/>
        </p:nvSpPr>
        <p:spPr>
          <a:xfrm>
            <a:off x="5334000" y="3257550"/>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a:p>
        </p:txBody>
      </p:sp>
      <p:sp>
        <p:nvSpPr>
          <p:cNvPr id="683" name="Google Shape;683;p71"/>
          <p:cNvSpPr txBox="1"/>
          <p:nvPr/>
        </p:nvSpPr>
        <p:spPr>
          <a:xfrm>
            <a:off x="6610212" y="3226471"/>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2</a:t>
            </a:r>
            <a:endParaRPr/>
          </a:p>
        </p:txBody>
      </p:sp>
      <p:sp>
        <p:nvSpPr>
          <p:cNvPr id="684" name="Google Shape;684;p71"/>
          <p:cNvSpPr txBox="1"/>
          <p:nvPr/>
        </p:nvSpPr>
        <p:spPr>
          <a:xfrm>
            <a:off x="7165914" y="4183618"/>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3</a:t>
            </a:r>
            <a:endParaRPr/>
          </a:p>
        </p:txBody>
      </p:sp>
      <p:sp>
        <p:nvSpPr>
          <p:cNvPr id="685" name="Google Shape;685;p71"/>
          <p:cNvSpPr txBox="1"/>
          <p:nvPr/>
        </p:nvSpPr>
        <p:spPr>
          <a:xfrm>
            <a:off x="8537514" y="4171950"/>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4</a:t>
            </a:r>
            <a:endParaRPr/>
          </a:p>
        </p:txBody>
      </p:sp>
      <p:sp>
        <p:nvSpPr>
          <p:cNvPr id="686" name="Google Shape;686;p71"/>
          <p:cNvSpPr txBox="1"/>
          <p:nvPr/>
        </p:nvSpPr>
        <p:spPr>
          <a:xfrm>
            <a:off x="152400" y="183739"/>
            <a:ext cx="1819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Arial Black"/>
                <a:ea typeface="Arial Black"/>
                <a:cs typeface="Arial Black"/>
                <a:sym typeface="Arial Black"/>
              </a:rPr>
              <a:t>Your Turn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pic>
        <p:nvPicPr>
          <p:cNvPr id="692" name="Google Shape;692;p72"/>
          <p:cNvPicPr preferRelativeResize="0"/>
          <p:nvPr/>
        </p:nvPicPr>
        <p:blipFill rotWithShape="1">
          <a:blip r:embed="rId3">
            <a:alphaModFix/>
          </a:blip>
          <a:srcRect b="13554" l="0" r="11660" t="0"/>
          <a:stretch/>
        </p:blipFill>
        <p:spPr>
          <a:xfrm>
            <a:off x="2133600" y="21840"/>
            <a:ext cx="7010400" cy="4520487"/>
          </a:xfrm>
          <a:prstGeom prst="rect">
            <a:avLst/>
          </a:prstGeom>
          <a:noFill/>
          <a:ln cap="flat" cmpd="sng" w="38100">
            <a:solidFill>
              <a:schemeClr val="lt2"/>
            </a:solidFill>
            <a:prstDash val="solid"/>
            <a:round/>
            <a:headEnd len="sm" w="sm" type="none"/>
            <a:tailEnd len="sm" w="sm" type="none"/>
          </a:ln>
        </p:spPr>
      </p:pic>
      <p:pic>
        <p:nvPicPr>
          <p:cNvPr descr="CT-mowerSPLITS.jpg" id="693" name="Google Shape;693;p72"/>
          <p:cNvPicPr preferRelativeResize="0"/>
          <p:nvPr/>
        </p:nvPicPr>
        <p:blipFill rotWithShape="1">
          <a:blip r:embed="rId4">
            <a:alphaModFix/>
          </a:blip>
          <a:srcRect b="0" l="0" r="0" t="0"/>
          <a:stretch/>
        </p:blipFill>
        <p:spPr>
          <a:xfrm>
            <a:off x="17228" y="1864124"/>
            <a:ext cx="5207618" cy="3256610"/>
          </a:xfrm>
          <a:prstGeom prst="rect">
            <a:avLst/>
          </a:prstGeom>
          <a:noFill/>
          <a:ln cap="flat" cmpd="sng" w="38100">
            <a:solidFill>
              <a:schemeClr val="lt2"/>
            </a:solidFill>
            <a:prstDash val="solid"/>
            <a:round/>
            <a:headEnd len="sm" w="sm" type="none"/>
            <a:tailEnd len="sm" w="sm" type="none"/>
          </a:ln>
        </p:spPr>
      </p:pic>
      <p:sp>
        <p:nvSpPr>
          <p:cNvPr id="694" name="Google Shape;694;p72"/>
          <p:cNvSpPr txBox="1"/>
          <p:nvPr/>
        </p:nvSpPr>
        <p:spPr>
          <a:xfrm>
            <a:off x="5334000" y="3257550"/>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a:p>
        </p:txBody>
      </p:sp>
      <p:sp>
        <p:nvSpPr>
          <p:cNvPr id="695" name="Google Shape;695;p72"/>
          <p:cNvSpPr txBox="1"/>
          <p:nvPr/>
        </p:nvSpPr>
        <p:spPr>
          <a:xfrm>
            <a:off x="6610212" y="3226471"/>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2</a:t>
            </a:r>
            <a:endParaRPr/>
          </a:p>
        </p:txBody>
      </p:sp>
      <p:sp>
        <p:nvSpPr>
          <p:cNvPr id="696" name="Google Shape;696;p72"/>
          <p:cNvSpPr txBox="1"/>
          <p:nvPr/>
        </p:nvSpPr>
        <p:spPr>
          <a:xfrm>
            <a:off x="7165914" y="4183618"/>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3</a:t>
            </a:r>
            <a:endParaRPr/>
          </a:p>
        </p:txBody>
      </p:sp>
      <p:sp>
        <p:nvSpPr>
          <p:cNvPr id="697" name="Google Shape;697;p72"/>
          <p:cNvSpPr txBox="1"/>
          <p:nvPr/>
        </p:nvSpPr>
        <p:spPr>
          <a:xfrm>
            <a:off x="8537514" y="4171950"/>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4</a:t>
            </a:r>
            <a:endParaRPr/>
          </a:p>
        </p:txBody>
      </p:sp>
      <p:sp>
        <p:nvSpPr>
          <p:cNvPr id="698" name="Google Shape;698;p72"/>
          <p:cNvSpPr txBox="1"/>
          <p:nvPr/>
        </p:nvSpPr>
        <p:spPr>
          <a:xfrm>
            <a:off x="152401" y="183739"/>
            <a:ext cx="1454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Arial Black"/>
                <a:ea typeface="Arial Black"/>
                <a:cs typeface="Arial Black"/>
                <a:sym typeface="Arial Black"/>
              </a:rPr>
              <a:t>Answer</a:t>
            </a:r>
            <a:endParaRPr/>
          </a:p>
        </p:txBody>
      </p:sp>
      <p:sp>
        <p:nvSpPr>
          <p:cNvPr id="699" name="Google Shape;699;p72"/>
          <p:cNvSpPr txBox="1"/>
          <p:nvPr/>
        </p:nvSpPr>
        <p:spPr>
          <a:xfrm>
            <a:off x="773139" y="2857139"/>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a:p>
        </p:txBody>
      </p:sp>
      <p:sp>
        <p:nvSpPr>
          <p:cNvPr id="700" name="Google Shape;700;p72"/>
          <p:cNvSpPr txBox="1"/>
          <p:nvPr/>
        </p:nvSpPr>
        <p:spPr>
          <a:xfrm>
            <a:off x="773139" y="2097415"/>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2</a:t>
            </a:r>
            <a:endParaRPr/>
          </a:p>
        </p:txBody>
      </p:sp>
      <p:sp>
        <p:nvSpPr>
          <p:cNvPr id="701" name="Google Shape;701;p72"/>
          <p:cNvSpPr txBox="1"/>
          <p:nvPr/>
        </p:nvSpPr>
        <p:spPr>
          <a:xfrm>
            <a:off x="1600200" y="3257550"/>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3</a:t>
            </a:r>
            <a:endParaRPr/>
          </a:p>
        </p:txBody>
      </p:sp>
      <p:cxnSp>
        <p:nvCxnSpPr>
          <p:cNvPr id="702" name="Google Shape;702;p72"/>
          <p:cNvCxnSpPr>
            <a:stCxn id="701" idx="3"/>
          </p:cNvCxnSpPr>
          <p:nvPr/>
        </p:nvCxnSpPr>
        <p:spPr>
          <a:xfrm flipH="1" rot="10800000">
            <a:off x="1902000" y="3257400"/>
            <a:ext cx="765000" cy="184800"/>
          </a:xfrm>
          <a:prstGeom prst="straightConnector1">
            <a:avLst/>
          </a:prstGeom>
          <a:noFill/>
          <a:ln cap="flat" cmpd="sng" w="28575">
            <a:solidFill>
              <a:schemeClr val="lt1"/>
            </a:solidFill>
            <a:prstDash val="solid"/>
            <a:round/>
            <a:headEnd len="sm" w="sm" type="none"/>
            <a:tailEnd len="med" w="med" type="stealth"/>
          </a:ln>
        </p:spPr>
      </p:cxnSp>
      <p:sp>
        <p:nvSpPr>
          <p:cNvPr id="703" name="Google Shape;703;p72"/>
          <p:cNvSpPr txBox="1"/>
          <p:nvPr/>
        </p:nvSpPr>
        <p:spPr>
          <a:xfrm>
            <a:off x="2652207" y="2289119"/>
            <a:ext cx="301800" cy="369300"/>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4</a:t>
            </a:r>
            <a:endParaRPr/>
          </a:p>
        </p:txBody>
      </p:sp>
      <p:cxnSp>
        <p:nvCxnSpPr>
          <p:cNvPr id="704" name="Google Shape;704;p72"/>
          <p:cNvCxnSpPr>
            <a:stCxn id="703" idx="2"/>
          </p:cNvCxnSpPr>
          <p:nvPr/>
        </p:nvCxnSpPr>
        <p:spPr>
          <a:xfrm>
            <a:off x="2803107" y="2658419"/>
            <a:ext cx="657300" cy="522900"/>
          </a:xfrm>
          <a:prstGeom prst="straightConnector1">
            <a:avLst/>
          </a:prstGeom>
          <a:noFill/>
          <a:ln cap="flat" cmpd="sng" w="28575">
            <a:solidFill>
              <a:schemeClr val="lt1"/>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3"/>
          <p:cNvSpPr/>
          <p:nvPr/>
        </p:nvSpPr>
        <p:spPr>
          <a:xfrm>
            <a:off x="571500" y="233100"/>
            <a:ext cx="8058000" cy="457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Iterative dichotomizer 3 (ID3) algorithm steps (uses entropy)</a:t>
            </a:r>
            <a:endParaRPr/>
          </a:p>
          <a:p>
            <a:pPr indent="0" lvl="0" marL="0" marR="0" rtl="0" algn="l">
              <a:spcBef>
                <a:spcPts val="0"/>
              </a:spcBef>
              <a:spcAft>
                <a:spcPts val="0"/>
              </a:spcAft>
              <a:buNone/>
            </a:pPr>
            <a:r>
              <a:t/>
            </a:r>
            <a:endParaRPr b="1" sz="2100">
              <a:solidFill>
                <a:srgbClr val="0C0C0C"/>
              </a:solidFill>
              <a:latin typeface="Open Sans"/>
              <a:ea typeface="Open Sans"/>
              <a:cs typeface="Open Sans"/>
              <a:sym typeface="Open Sans"/>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Calculate the initial </a:t>
            </a:r>
            <a:r>
              <a:rPr i="1" lang="en" sz="2100">
                <a:solidFill>
                  <a:srgbClr val="0C0C0C"/>
                </a:solidFill>
                <a:latin typeface="Open Sans Light"/>
                <a:ea typeface="Open Sans Light"/>
                <a:cs typeface="Open Sans Light"/>
                <a:sym typeface="Open Sans Light"/>
              </a:rPr>
              <a:t>entropy</a:t>
            </a:r>
            <a:r>
              <a:rPr lang="en" sz="2100">
                <a:solidFill>
                  <a:srgbClr val="0C0C0C"/>
                </a:solidFill>
                <a:latin typeface="Open Sans Light"/>
                <a:ea typeface="Open Sans Light"/>
                <a:cs typeface="Open Sans Light"/>
                <a:sym typeface="Open Sans Light"/>
              </a:rPr>
              <a:t> of the system based on the target variable.</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Calculate the </a:t>
            </a:r>
            <a:r>
              <a:rPr i="1" lang="en" sz="2100">
                <a:solidFill>
                  <a:srgbClr val="0C0C0C"/>
                </a:solidFill>
                <a:latin typeface="Open Sans Light"/>
                <a:ea typeface="Open Sans Light"/>
                <a:cs typeface="Open Sans Light"/>
                <a:sym typeface="Open Sans Light"/>
              </a:rPr>
              <a:t>information gains </a:t>
            </a:r>
            <a:r>
              <a:rPr lang="en" sz="2100">
                <a:solidFill>
                  <a:srgbClr val="0C0C0C"/>
                </a:solidFill>
                <a:latin typeface="Open Sans Light"/>
                <a:ea typeface="Open Sans Light"/>
                <a:cs typeface="Open Sans Light"/>
                <a:sym typeface="Open Sans Light"/>
              </a:rPr>
              <a:t>for each candidate variable for a node. Select the variable that provides the maximum information gain as a decision node.</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Repeat step 2 for each branch (value) of the node (variable) identified in step 2. The newly identified node is termed as </a:t>
            </a:r>
            <a:r>
              <a:rPr i="1" lang="en" sz="2100">
                <a:solidFill>
                  <a:srgbClr val="0C0C0C"/>
                </a:solidFill>
                <a:latin typeface="Open Sans Light"/>
                <a:ea typeface="Open Sans Light"/>
                <a:cs typeface="Open Sans Light"/>
                <a:sym typeface="Open Sans Light"/>
              </a:rPr>
              <a:t>leaf</a:t>
            </a:r>
            <a:r>
              <a:rPr lang="en" sz="2100">
                <a:solidFill>
                  <a:srgbClr val="0C0C0C"/>
                </a:solidFill>
                <a:latin typeface="Open Sans Light"/>
                <a:ea typeface="Open Sans Light"/>
                <a:cs typeface="Open Sans Light"/>
                <a:sym typeface="Open Sans Light"/>
              </a:rPr>
              <a:t> node.</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Check whether the leaf node classifies the entire data perfectly. If not, repeat the steps from step 2 onwards. If yes, stop.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grpSp>
        <p:nvGrpSpPr>
          <p:cNvPr id="716" name="Google Shape;716;p74"/>
          <p:cNvGrpSpPr/>
          <p:nvPr/>
        </p:nvGrpSpPr>
        <p:grpSpPr>
          <a:xfrm>
            <a:off x="-341832" y="699735"/>
            <a:ext cx="9144000" cy="3744030"/>
            <a:chOff x="0" y="813137"/>
            <a:chExt cx="12192000" cy="4992040"/>
          </a:xfrm>
        </p:grpSpPr>
        <p:sp>
          <p:nvSpPr>
            <p:cNvPr id="717" name="Google Shape;717;p74"/>
            <p:cNvSpPr/>
            <p:nvPr/>
          </p:nvSpPr>
          <p:spPr>
            <a:xfrm>
              <a:off x="0" y="813137"/>
              <a:ext cx="12192000" cy="104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3000">
                  <a:solidFill>
                    <a:srgbClr val="0C0C0C"/>
                  </a:solidFill>
                  <a:latin typeface="Open Sans"/>
                  <a:ea typeface="Open Sans"/>
                  <a:cs typeface="Open Sans"/>
                  <a:sym typeface="Open Sans"/>
                </a:rPr>
                <a:t>ID3 algorithm example</a:t>
              </a:r>
              <a:endParaRPr/>
            </a:p>
            <a:p>
              <a:pPr indent="0" lvl="0" marL="0" marR="0" rtl="0" algn="ctr">
                <a:spcBef>
                  <a:spcPts val="0"/>
                </a:spcBef>
                <a:spcAft>
                  <a:spcPts val="0"/>
                </a:spcAft>
                <a:buNone/>
              </a:pPr>
              <a:r>
                <a:t/>
              </a:r>
              <a:endParaRPr sz="1500">
                <a:solidFill>
                  <a:srgbClr val="0C0C0C"/>
                </a:solidFill>
                <a:latin typeface="Open Sans Light"/>
                <a:ea typeface="Open Sans Light"/>
                <a:cs typeface="Open Sans Light"/>
                <a:sym typeface="Open Sans Light"/>
              </a:endParaRPr>
            </a:p>
          </p:txBody>
        </p:sp>
        <p:pic>
          <p:nvPicPr>
            <p:cNvPr descr="https://miro.medium.com/max/1096/1*Jr1Qf-m1u-vGzDao6_CxqA.png" id="718" name="Google Shape;718;p74"/>
            <p:cNvPicPr preferRelativeResize="0"/>
            <p:nvPr/>
          </p:nvPicPr>
          <p:blipFill rotWithShape="1">
            <a:blip r:embed="rId3">
              <a:alphaModFix/>
            </a:blip>
            <a:srcRect b="0" l="0" r="0" t="0"/>
            <a:stretch/>
          </p:blipFill>
          <p:spPr>
            <a:xfrm>
              <a:off x="2810443" y="1859577"/>
              <a:ext cx="7183351" cy="39456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p:nvPr/>
        </p:nvSpPr>
        <p:spPr>
          <a:xfrm>
            <a:off x="748145" y="710580"/>
            <a:ext cx="7481400" cy="337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Homogeneity</a:t>
            </a:r>
            <a:endParaRPr/>
          </a:p>
          <a:p>
            <a:pPr indent="0" lvl="0" marL="0" marR="0" rtl="0" algn="l">
              <a:spcBef>
                <a:spcPts val="0"/>
              </a:spcBef>
              <a:spcAft>
                <a:spcPts val="0"/>
              </a:spcAft>
              <a:buNone/>
            </a:pPr>
            <a:r>
              <a:t/>
            </a:r>
            <a:endParaRPr sz="1500">
              <a:solidFill>
                <a:srgbClr val="0C0C0C"/>
              </a:solidFill>
              <a:latin typeface="Open Sans Light"/>
              <a:ea typeface="Open Sans Light"/>
              <a:cs typeface="Open Sans Light"/>
              <a:sym typeface="Open Sans Light"/>
            </a:endParaRPr>
          </a:p>
          <a:p>
            <a:pPr indent="-342900" lvl="0" marL="342900" marR="0" rtl="0" algn="l">
              <a:spcBef>
                <a:spcPts val="0"/>
              </a:spcBef>
              <a:spcAft>
                <a:spcPts val="0"/>
              </a:spcAft>
              <a:buClr>
                <a:srgbClr val="0C0C0C"/>
              </a:buClr>
              <a:buSzPts val="2400"/>
              <a:buFont typeface="Arial"/>
              <a:buChar char="•"/>
            </a:pPr>
            <a:r>
              <a:rPr lang="en" sz="2400">
                <a:solidFill>
                  <a:srgbClr val="0C0C0C"/>
                </a:solidFill>
                <a:latin typeface="Open Sans Light"/>
                <a:ea typeface="Open Sans Light"/>
                <a:cs typeface="Open Sans Light"/>
                <a:sym typeface="Open Sans Light"/>
              </a:rPr>
              <a:t>The main goal in a decision tree algorithm is to identify a </a:t>
            </a:r>
            <a:r>
              <a:rPr i="1" lang="en" sz="2400">
                <a:solidFill>
                  <a:srgbClr val="0C0C0C"/>
                </a:solidFill>
                <a:latin typeface="Open Sans Light"/>
                <a:ea typeface="Open Sans Light"/>
                <a:cs typeface="Open Sans Light"/>
                <a:sym typeface="Open Sans Light"/>
              </a:rPr>
              <a:t>variable</a:t>
            </a:r>
            <a:r>
              <a:rPr lang="en" sz="2400">
                <a:solidFill>
                  <a:srgbClr val="0C0C0C"/>
                </a:solidFill>
                <a:latin typeface="Open Sans Light"/>
                <a:ea typeface="Open Sans Light"/>
                <a:cs typeface="Open Sans Light"/>
                <a:sym typeface="Open Sans Light"/>
              </a:rPr>
              <a:t> and </a:t>
            </a:r>
            <a:r>
              <a:rPr i="1" lang="en" sz="2400">
                <a:solidFill>
                  <a:srgbClr val="0C0C0C"/>
                </a:solidFill>
                <a:latin typeface="Open Sans Light"/>
                <a:ea typeface="Open Sans Light"/>
                <a:cs typeface="Open Sans Light"/>
                <a:sym typeface="Open Sans Light"/>
              </a:rPr>
              <a:t>classification</a:t>
            </a:r>
            <a:r>
              <a:rPr lang="en" sz="2400">
                <a:solidFill>
                  <a:srgbClr val="0C0C0C"/>
                </a:solidFill>
                <a:latin typeface="Open Sans Light"/>
                <a:ea typeface="Open Sans Light"/>
                <a:cs typeface="Open Sans Light"/>
                <a:sym typeface="Open Sans Light"/>
              </a:rPr>
              <a:t> that results in a more homogeneous distribution with reference to the target variable</a:t>
            </a:r>
            <a:endParaRPr/>
          </a:p>
          <a:p>
            <a:pPr indent="-342900" lvl="0" marL="342900" marR="0" rtl="0" algn="l">
              <a:spcBef>
                <a:spcPts val="0"/>
              </a:spcBef>
              <a:spcAft>
                <a:spcPts val="0"/>
              </a:spcAft>
              <a:buClr>
                <a:srgbClr val="0C0C0C"/>
              </a:buClr>
              <a:buSzPts val="2400"/>
              <a:buFont typeface="Arial"/>
              <a:buChar char="•"/>
            </a:pPr>
            <a:r>
              <a:rPr lang="en" sz="2400">
                <a:solidFill>
                  <a:srgbClr val="0C0C0C"/>
                </a:solidFill>
                <a:latin typeface="Open Sans Light"/>
                <a:ea typeface="Open Sans Light"/>
                <a:cs typeface="Open Sans Light"/>
                <a:sym typeface="Open Sans Light"/>
              </a:rPr>
              <a:t>The homogeneous distribution means that similar values of the target variable are grouped together so that a </a:t>
            </a:r>
            <a:r>
              <a:rPr i="1" lang="en" sz="2400">
                <a:solidFill>
                  <a:srgbClr val="0C0C0C"/>
                </a:solidFill>
                <a:latin typeface="Open Sans Light"/>
                <a:ea typeface="Open Sans Light"/>
                <a:cs typeface="Open Sans Light"/>
                <a:sym typeface="Open Sans Light"/>
              </a:rPr>
              <a:t>concrete</a:t>
            </a:r>
            <a:r>
              <a:rPr lang="en" sz="2400">
                <a:solidFill>
                  <a:srgbClr val="0C0C0C"/>
                </a:solidFill>
                <a:latin typeface="Open Sans Light"/>
                <a:ea typeface="Open Sans Light"/>
                <a:cs typeface="Open Sans Light"/>
                <a:sym typeface="Open Sans Light"/>
              </a:rPr>
              <a:t> decision can be made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grpSp>
        <p:nvGrpSpPr>
          <p:cNvPr id="724" name="Google Shape;724;p75"/>
          <p:cNvGrpSpPr/>
          <p:nvPr/>
        </p:nvGrpSpPr>
        <p:grpSpPr>
          <a:xfrm>
            <a:off x="714281" y="1518557"/>
            <a:ext cx="7943851" cy="3253008"/>
            <a:chOff x="952374" y="1308100"/>
            <a:chExt cx="10591801" cy="4337344"/>
          </a:xfrm>
        </p:grpSpPr>
        <p:pic>
          <p:nvPicPr>
            <p:cNvPr id="725" name="Google Shape;725;p75"/>
            <p:cNvPicPr preferRelativeResize="0"/>
            <p:nvPr/>
          </p:nvPicPr>
          <p:blipFill rotWithShape="1">
            <a:blip r:embed="rId3">
              <a:alphaModFix/>
            </a:blip>
            <a:srcRect b="0" l="0" r="0" t="0"/>
            <a:stretch/>
          </p:blipFill>
          <p:spPr>
            <a:xfrm>
              <a:off x="2057148" y="2971800"/>
              <a:ext cx="8382253" cy="678062"/>
            </a:xfrm>
            <a:prstGeom prst="rect">
              <a:avLst/>
            </a:prstGeom>
            <a:noFill/>
            <a:ln>
              <a:noFill/>
            </a:ln>
          </p:spPr>
        </p:pic>
        <p:pic>
          <p:nvPicPr>
            <p:cNvPr id="726" name="Google Shape;726;p75"/>
            <p:cNvPicPr preferRelativeResize="0"/>
            <p:nvPr/>
          </p:nvPicPr>
          <p:blipFill rotWithShape="1">
            <a:blip r:embed="rId4">
              <a:alphaModFix/>
            </a:blip>
            <a:srcRect b="0" l="0" r="0" t="0"/>
            <a:stretch/>
          </p:blipFill>
          <p:spPr>
            <a:xfrm>
              <a:off x="952374" y="3810000"/>
              <a:ext cx="10591801" cy="1835444"/>
            </a:xfrm>
            <a:prstGeom prst="rect">
              <a:avLst/>
            </a:prstGeom>
            <a:noFill/>
            <a:ln>
              <a:noFill/>
            </a:ln>
          </p:spPr>
        </p:pic>
        <p:pic>
          <p:nvPicPr>
            <p:cNvPr descr="https://miro.medium.com/max/1096/1*sGBLA1S89i7ftAgTWbYaHw.png" id="727" name="Google Shape;727;p75"/>
            <p:cNvPicPr preferRelativeResize="0"/>
            <p:nvPr/>
          </p:nvPicPr>
          <p:blipFill rotWithShape="1">
            <a:blip r:embed="rId5">
              <a:alphaModFix/>
            </a:blip>
            <a:srcRect b="0" l="0" r="0" t="0"/>
            <a:stretch/>
          </p:blipFill>
          <p:spPr>
            <a:xfrm>
              <a:off x="3153764" y="1308100"/>
              <a:ext cx="5761636" cy="1282700"/>
            </a:xfrm>
            <a:prstGeom prst="rect">
              <a:avLst/>
            </a:prstGeom>
            <a:noFill/>
            <a:ln>
              <a:noFill/>
            </a:ln>
          </p:spPr>
        </p:pic>
      </p:grpSp>
      <p:sp>
        <p:nvSpPr>
          <p:cNvPr id="728" name="Google Shape;728;p7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Candidate Variable: </a:t>
            </a:r>
            <a:r>
              <a:rPr i="1" lang="en"/>
              <a:t>Outlook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grpSp>
        <p:nvGrpSpPr>
          <p:cNvPr id="734" name="Google Shape;734;p76"/>
          <p:cNvGrpSpPr/>
          <p:nvPr/>
        </p:nvGrpSpPr>
        <p:grpSpPr>
          <a:xfrm>
            <a:off x="1819275" y="1019175"/>
            <a:ext cx="5695950" cy="3267075"/>
            <a:chOff x="2425700" y="1905000"/>
            <a:chExt cx="7594600" cy="4356100"/>
          </a:xfrm>
        </p:grpSpPr>
        <p:pic>
          <p:nvPicPr>
            <p:cNvPr id="735" name="Google Shape;735;p76"/>
            <p:cNvPicPr preferRelativeResize="0"/>
            <p:nvPr/>
          </p:nvPicPr>
          <p:blipFill rotWithShape="1">
            <a:blip r:embed="rId3">
              <a:alphaModFix/>
            </a:blip>
            <a:srcRect b="0" l="0" r="0" t="0"/>
            <a:stretch/>
          </p:blipFill>
          <p:spPr>
            <a:xfrm>
              <a:off x="2438400" y="2895600"/>
              <a:ext cx="7581900" cy="3365500"/>
            </a:xfrm>
            <a:prstGeom prst="rect">
              <a:avLst/>
            </a:prstGeom>
            <a:noFill/>
            <a:ln>
              <a:noFill/>
            </a:ln>
          </p:spPr>
        </p:pic>
        <p:pic>
          <p:nvPicPr>
            <p:cNvPr id="736" name="Google Shape;736;p76"/>
            <p:cNvPicPr preferRelativeResize="0"/>
            <p:nvPr/>
          </p:nvPicPr>
          <p:blipFill rotWithShape="1">
            <a:blip r:embed="rId4">
              <a:alphaModFix/>
            </a:blip>
            <a:srcRect b="0" l="0" r="0" t="0"/>
            <a:stretch/>
          </p:blipFill>
          <p:spPr>
            <a:xfrm>
              <a:off x="2425700" y="1905000"/>
              <a:ext cx="6565900" cy="800100"/>
            </a:xfrm>
            <a:prstGeom prst="rect">
              <a:avLst/>
            </a:prstGeom>
            <a:noFill/>
            <a:ln>
              <a:noFill/>
            </a:ln>
          </p:spPr>
        </p:pic>
      </p:grpSp>
      <p:sp>
        <p:nvSpPr>
          <p:cNvPr id="737" name="Google Shape;737;p76"/>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Compare Info Gain for all variables</a:t>
            </a:r>
            <a:endParaRPr/>
          </a:p>
        </p:txBody>
      </p:sp>
      <p:sp>
        <p:nvSpPr>
          <p:cNvPr id="738" name="Google Shape;738;p76"/>
          <p:cNvSpPr txBox="1"/>
          <p:nvPr/>
        </p:nvSpPr>
        <p:spPr>
          <a:xfrm>
            <a:off x="1069815" y="4407354"/>
            <a:ext cx="665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Highest Information Gain is for </a:t>
            </a:r>
            <a:r>
              <a:rPr i="1" lang="en" sz="1800">
                <a:solidFill>
                  <a:schemeClr val="dk1"/>
                </a:solidFill>
                <a:latin typeface="Calibri"/>
                <a:ea typeface="Calibri"/>
                <a:cs typeface="Calibri"/>
                <a:sym typeface="Calibri"/>
              </a:rPr>
              <a:t>outlook</a:t>
            </a:r>
            <a:r>
              <a:rPr lang="en" sz="1800">
                <a:solidFill>
                  <a:schemeClr val="dk1"/>
                </a:solidFill>
                <a:latin typeface="Calibri"/>
                <a:ea typeface="Calibri"/>
                <a:cs typeface="Calibri"/>
                <a:sym typeface="Calibri"/>
              </a:rPr>
              <a:t>. </a:t>
            </a:r>
            <a:r>
              <a:rPr i="1" lang="en" sz="1800">
                <a:solidFill>
                  <a:schemeClr val="dk1"/>
                </a:solidFill>
                <a:latin typeface="Calibri"/>
                <a:ea typeface="Calibri"/>
                <a:cs typeface="Calibri"/>
                <a:sym typeface="Calibri"/>
              </a:rPr>
              <a:t>Outlook</a:t>
            </a:r>
            <a:r>
              <a:rPr lang="en" sz="1800">
                <a:solidFill>
                  <a:schemeClr val="dk1"/>
                </a:solidFill>
                <a:latin typeface="Calibri"/>
                <a:ea typeface="Calibri"/>
                <a:cs typeface="Calibri"/>
                <a:sym typeface="Calibri"/>
              </a:rPr>
              <a:t> is first decision node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descr="https://miro.medium.com/max/1092/1*KI7pcnTFj8-lUlWWf8jyUQ.png" id="744" name="Google Shape;744;p77"/>
          <p:cNvPicPr preferRelativeResize="0"/>
          <p:nvPr/>
        </p:nvPicPr>
        <p:blipFill rotWithShape="1">
          <a:blip r:embed="rId3">
            <a:alphaModFix/>
          </a:blip>
          <a:srcRect b="0" l="0" r="0" t="0"/>
          <a:stretch/>
        </p:blipFill>
        <p:spPr>
          <a:xfrm>
            <a:off x="2438161" y="907257"/>
            <a:ext cx="4355546" cy="981194"/>
          </a:xfrm>
          <a:prstGeom prst="rect">
            <a:avLst/>
          </a:prstGeom>
          <a:noFill/>
          <a:ln>
            <a:noFill/>
          </a:ln>
        </p:spPr>
      </p:pic>
      <p:pic>
        <p:nvPicPr>
          <p:cNvPr descr="https://miro.medium.com/max/1096/1*1ymNk25hriSrCP68mEYkgw.png" id="745" name="Google Shape;745;p77"/>
          <p:cNvPicPr preferRelativeResize="0"/>
          <p:nvPr/>
        </p:nvPicPr>
        <p:blipFill rotWithShape="1">
          <a:blip r:embed="rId4">
            <a:alphaModFix/>
          </a:blip>
          <a:srcRect b="0" l="0" r="0" t="0"/>
          <a:stretch/>
        </p:blipFill>
        <p:spPr>
          <a:xfrm>
            <a:off x="2422205" y="2221706"/>
            <a:ext cx="4371501" cy="813674"/>
          </a:xfrm>
          <a:prstGeom prst="rect">
            <a:avLst/>
          </a:prstGeom>
          <a:noFill/>
          <a:ln>
            <a:noFill/>
          </a:ln>
        </p:spPr>
      </p:pic>
      <p:pic>
        <p:nvPicPr>
          <p:cNvPr descr="https://miro.medium.com/max/1094/1*i27fcwvuySvkrk47w94btQ.png" id="746" name="Google Shape;746;p77"/>
          <p:cNvPicPr preferRelativeResize="0"/>
          <p:nvPr/>
        </p:nvPicPr>
        <p:blipFill rotWithShape="1">
          <a:blip r:embed="rId5">
            <a:alphaModFix/>
          </a:blip>
          <a:srcRect b="0" l="0" r="0" t="0"/>
          <a:stretch/>
        </p:blipFill>
        <p:spPr>
          <a:xfrm>
            <a:off x="2437329" y="3386137"/>
            <a:ext cx="4363522" cy="95726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grpSp>
        <p:nvGrpSpPr>
          <p:cNvPr id="752" name="Google Shape;752;p78"/>
          <p:cNvGrpSpPr/>
          <p:nvPr/>
        </p:nvGrpSpPr>
        <p:grpSpPr>
          <a:xfrm>
            <a:off x="1123850" y="685800"/>
            <a:ext cx="6915150" cy="3826918"/>
            <a:chOff x="1498467" y="828675"/>
            <a:chExt cx="9220200" cy="5102557"/>
          </a:xfrm>
        </p:grpSpPr>
        <p:pic>
          <p:nvPicPr>
            <p:cNvPr descr="https://miro.medium.com/max/1096/1*u6qNRhXbMYUBGBGGK-UVaA.png" id="753" name="Google Shape;753;p78"/>
            <p:cNvPicPr preferRelativeResize="0"/>
            <p:nvPr/>
          </p:nvPicPr>
          <p:blipFill rotWithShape="1">
            <a:blip r:embed="rId3">
              <a:alphaModFix/>
            </a:blip>
            <a:srcRect b="0" l="0" r="0" t="0"/>
            <a:stretch/>
          </p:blipFill>
          <p:spPr>
            <a:xfrm>
              <a:off x="3352800" y="828675"/>
              <a:ext cx="5521666" cy="1219200"/>
            </a:xfrm>
            <a:prstGeom prst="rect">
              <a:avLst/>
            </a:prstGeom>
            <a:noFill/>
            <a:ln>
              <a:noFill/>
            </a:ln>
          </p:spPr>
        </p:pic>
        <p:pic>
          <p:nvPicPr>
            <p:cNvPr descr="https://miro.medium.com/max/1128/1*VNuJeqlMcdEPtZpnKsVuKQ.png" id="754" name="Google Shape;754;p78"/>
            <p:cNvPicPr preferRelativeResize="0"/>
            <p:nvPr/>
          </p:nvPicPr>
          <p:blipFill rotWithShape="1">
            <a:blip r:embed="rId4">
              <a:alphaModFix/>
            </a:blip>
            <a:srcRect b="0" l="0" r="0" t="0"/>
            <a:stretch/>
          </p:blipFill>
          <p:spPr>
            <a:xfrm>
              <a:off x="3427583" y="2276475"/>
              <a:ext cx="5372100" cy="1152525"/>
            </a:xfrm>
            <a:prstGeom prst="rect">
              <a:avLst/>
            </a:prstGeom>
            <a:noFill/>
            <a:ln>
              <a:noFill/>
            </a:ln>
          </p:spPr>
        </p:pic>
        <p:pic>
          <p:nvPicPr>
            <p:cNvPr id="755" name="Google Shape;755;p78"/>
            <p:cNvPicPr preferRelativeResize="0"/>
            <p:nvPr/>
          </p:nvPicPr>
          <p:blipFill rotWithShape="1">
            <a:blip r:embed="rId5">
              <a:alphaModFix/>
            </a:blip>
            <a:srcRect b="0" l="0" r="0" t="0"/>
            <a:stretch/>
          </p:blipFill>
          <p:spPr>
            <a:xfrm>
              <a:off x="1981200" y="3810000"/>
              <a:ext cx="8254734" cy="699963"/>
            </a:xfrm>
            <a:prstGeom prst="rect">
              <a:avLst/>
            </a:prstGeom>
            <a:noFill/>
            <a:ln>
              <a:noFill/>
            </a:ln>
          </p:spPr>
        </p:pic>
        <p:pic>
          <p:nvPicPr>
            <p:cNvPr id="756" name="Google Shape;756;p78"/>
            <p:cNvPicPr preferRelativeResize="0"/>
            <p:nvPr/>
          </p:nvPicPr>
          <p:blipFill rotWithShape="1">
            <a:blip r:embed="rId6">
              <a:alphaModFix/>
            </a:blip>
            <a:srcRect b="0" l="0" r="0" t="0"/>
            <a:stretch/>
          </p:blipFill>
          <p:spPr>
            <a:xfrm>
              <a:off x="1498467" y="4724400"/>
              <a:ext cx="9220200" cy="1206832"/>
            </a:xfrm>
            <a:prstGeom prst="rect">
              <a:avLst/>
            </a:prstGeom>
            <a:noFill/>
            <a:ln>
              <a:noFill/>
            </a:ln>
          </p:spPr>
        </p:pic>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grpSp>
        <p:nvGrpSpPr>
          <p:cNvPr id="762" name="Google Shape;762;p79"/>
          <p:cNvGrpSpPr/>
          <p:nvPr/>
        </p:nvGrpSpPr>
        <p:grpSpPr>
          <a:xfrm>
            <a:off x="2428884" y="3028955"/>
            <a:ext cx="4207695" cy="1708709"/>
            <a:chOff x="2438400" y="1409700"/>
            <a:chExt cx="7505700" cy="3048000"/>
          </a:xfrm>
        </p:grpSpPr>
        <p:pic>
          <p:nvPicPr>
            <p:cNvPr id="763" name="Google Shape;763;p79"/>
            <p:cNvPicPr preferRelativeResize="0"/>
            <p:nvPr/>
          </p:nvPicPr>
          <p:blipFill rotWithShape="1">
            <a:blip r:embed="rId3">
              <a:alphaModFix/>
            </a:blip>
            <a:srcRect b="0" l="0" r="0" t="0"/>
            <a:stretch/>
          </p:blipFill>
          <p:spPr>
            <a:xfrm>
              <a:off x="3632200" y="2438400"/>
              <a:ext cx="5118100" cy="2019300"/>
            </a:xfrm>
            <a:prstGeom prst="rect">
              <a:avLst/>
            </a:prstGeom>
            <a:noFill/>
            <a:ln>
              <a:noFill/>
            </a:ln>
          </p:spPr>
        </p:pic>
        <p:pic>
          <p:nvPicPr>
            <p:cNvPr id="764" name="Google Shape;764;p79"/>
            <p:cNvPicPr preferRelativeResize="0"/>
            <p:nvPr/>
          </p:nvPicPr>
          <p:blipFill rotWithShape="1">
            <a:blip r:embed="rId4">
              <a:alphaModFix/>
            </a:blip>
            <a:srcRect b="0" l="0" r="0" t="0"/>
            <a:stretch/>
          </p:blipFill>
          <p:spPr>
            <a:xfrm>
              <a:off x="2438400" y="1409700"/>
              <a:ext cx="7505700" cy="647700"/>
            </a:xfrm>
            <a:prstGeom prst="rect">
              <a:avLst/>
            </a:prstGeom>
            <a:noFill/>
            <a:ln>
              <a:noFill/>
            </a:ln>
          </p:spPr>
        </p:pic>
      </p:grpSp>
      <p:pic>
        <p:nvPicPr>
          <p:cNvPr descr="https://miro.medium.com/max/1354/1*Y1q49zm6-F7G-SHsMynS7w.png" id="765" name="Google Shape;765;p79"/>
          <p:cNvPicPr preferRelativeResize="0"/>
          <p:nvPr/>
        </p:nvPicPr>
        <p:blipFill rotWithShape="1">
          <a:blip r:embed="rId5">
            <a:alphaModFix/>
          </a:blip>
          <a:srcRect b="0" l="0" r="0" t="0"/>
          <a:stretch/>
        </p:blipFill>
        <p:spPr>
          <a:xfrm>
            <a:off x="2114549" y="343263"/>
            <a:ext cx="4836319" cy="2578894"/>
          </a:xfrm>
          <a:prstGeom prst="rect">
            <a:avLst/>
          </a:prstGeom>
          <a:noFill/>
          <a:ln>
            <a:noFill/>
          </a:ln>
        </p:spPr>
      </p:pic>
      <p:sp>
        <p:nvSpPr>
          <p:cNvPr id="766" name="Google Shape;766;p79"/>
          <p:cNvSpPr txBox="1"/>
          <p:nvPr/>
        </p:nvSpPr>
        <p:spPr>
          <a:xfrm>
            <a:off x="1372362" y="4627809"/>
            <a:ext cx="6558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Humidity has the highest IG. Continue building out the decision tree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0"/>
          <p:cNvSpPr/>
          <p:nvPr/>
        </p:nvSpPr>
        <p:spPr>
          <a:xfrm>
            <a:off x="857250" y="1110630"/>
            <a:ext cx="7372200" cy="214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Gini Impurity</a:t>
            </a:r>
            <a:endParaRPr/>
          </a:p>
          <a:p>
            <a:pPr indent="0" lvl="0" marL="0" marR="0" rtl="0" algn="l">
              <a:spcBef>
                <a:spcPts val="0"/>
              </a:spcBef>
              <a:spcAft>
                <a:spcPts val="0"/>
              </a:spcAft>
              <a:buNone/>
            </a:pPr>
            <a:r>
              <a:t/>
            </a:r>
            <a:endParaRPr b="1" sz="750">
              <a:solidFill>
                <a:srgbClr val="0C0C0C"/>
              </a:solidFill>
              <a:latin typeface="Open Sans"/>
              <a:ea typeface="Open Sans"/>
              <a:cs typeface="Open Sans"/>
              <a:sym typeface="Open Sans"/>
            </a:endParaRPr>
          </a:p>
          <a:p>
            <a:pPr indent="0" lvl="0" marL="0" marR="0" rtl="0" algn="l">
              <a:spcBef>
                <a:spcPts val="0"/>
              </a:spcBef>
              <a:spcAft>
                <a:spcPts val="0"/>
              </a:spcAft>
              <a:buNone/>
            </a:pPr>
            <a:r>
              <a:rPr lang="en" sz="2400">
                <a:solidFill>
                  <a:srgbClr val="0C0C0C"/>
                </a:solidFill>
                <a:latin typeface="Open Sans Light"/>
                <a:ea typeface="Open Sans Light"/>
                <a:cs typeface="Open Sans Light"/>
                <a:sym typeface="Open Sans Light"/>
              </a:rPr>
              <a:t>A measure of how often a randomly chosen element from the set would be incorrectly labeled if it was randomly labeled according to the distribution of labels in the subset.</a:t>
            </a:r>
            <a:endParaRPr/>
          </a:p>
        </p:txBody>
      </p:sp>
      <p:pic>
        <p:nvPicPr>
          <p:cNvPr descr="https://miro.medium.com/max/364/1*FAijCE_5ypjW5VTFWiAFcw.png" id="773" name="Google Shape;773;p80"/>
          <p:cNvPicPr preferRelativeResize="0"/>
          <p:nvPr/>
        </p:nvPicPr>
        <p:blipFill rotWithShape="1">
          <a:blip r:embed="rId3">
            <a:alphaModFix/>
          </a:blip>
          <a:srcRect b="0" l="0" r="0" t="0"/>
          <a:stretch/>
        </p:blipFill>
        <p:spPr>
          <a:xfrm>
            <a:off x="971550" y="3314700"/>
            <a:ext cx="3112200" cy="666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81"/>
          <p:cNvSpPr/>
          <p:nvPr/>
        </p:nvSpPr>
        <p:spPr>
          <a:xfrm>
            <a:off x="571500" y="571500"/>
            <a:ext cx="8058000" cy="378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CART algorithm steps (uses Gini)</a:t>
            </a:r>
            <a:endParaRPr/>
          </a:p>
          <a:p>
            <a:pPr indent="0" lvl="0" marL="0" marR="0" rtl="0" algn="l">
              <a:spcBef>
                <a:spcPts val="0"/>
              </a:spcBef>
              <a:spcAft>
                <a:spcPts val="0"/>
              </a:spcAft>
              <a:buNone/>
            </a:pPr>
            <a:r>
              <a:t/>
            </a:r>
            <a:endParaRPr b="1" sz="2100">
              <a:solidFill>
                <a:srgbClr val="0C0C0C"/>
              </a:solidFill>
              <a:latin typeface="Open Sans"/>
              <a:ea typeface="Open Sans"/>
              <a:cs typeface="Open Sans"/>
              <a:sym typeface="Open Sans"/>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Calculate the </a:t>
            </a:r>
            <a:r>
              <a:rPr i="1" lang="en" sz="2100">
                <a:solidFill>
                  <a:srgbClr val="0C0C0C"/>
                </a:solidFill>
                <a:latin typeface="Open Sans Light"/>
                <a:ea typeface="Open Sans Light"/>
                <a:cs typeface="Open Sans Light"/>
                <a:sym typeface="Open Sans Light"/>
              </a:rPr>
              <a:t>gini</a:t>
            </a:r>
            <a:r>
              <a:rPr lang="en" sz="2100">
                <a:solidFill>
                  <a:srgbClr val="0C0C0C"/>
                </a:solidFill>
                <a:latin typeface="Open Sans Light"/>
                <a:ea typeface="Open Sans Light"/>
                <a:cs typeface="Open Sans Light"/>
                <a:sym typeface="Open Sans Light"/>
              </a:rPr>
              <a:t> index based on the target variable.</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Calculate the </a:t>
            </a:r>
            <a:r>
              <a:rPr i="1" lang="en" sz="2100">
                <a:solidFill>
                  <a:srgbClr val="0C0C0C"/>
                </a:solidFill>
                <a:latin typeface="Open Sans Light"/>
                <a:ea typeface="Open Sans Light"/>
                <a:cs typeface="Open Sans Light"/>
                <a:sym typeface="Open Sans Light"/>
              </a:rPr>
              <a:t>gini</a:t>
            </a:r>
            <a:r>
              <a:rPr lang="en" sz="2100">
                <a:solidFill>
                  <a:srgbClr val="0C0C0C"/>
                </a:solidFill>
                <a:latin typeface="Open Sans Light"/>
                <a:ea typeface="Open Sans Light"/>
                <a:cs typeface="Open Sans Light"/>
                <a:sym typeface="Open Sans Light"/>
              </a:rPr>
              <a:t> gains for each candidate variable for a node. Select the variable that provides the maximum gini gain as a decision node.</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Repeat step 2 for each branch (value) of the node (variable) identified in step 2. The newly identified node is termed as leaf node.</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Check whether the leaf node classifies the entire data perfectly. If not, repeat the steps from step 2 onwards. If yes, stop.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grpSp>
        <p:nvGrpSpPr>
          <p:cNvPr id="785" name="Google Shape;785;p82"/>
          <p:cNvGrpSpPr/>
          <p:nvPr/>
        </p:nvGrpSpPr>
        <p:grpSpPr>
          <a:xfrm>
            <a:off x="0" y="952753"/>
            <a:ext cx="9144000" cy="3219197"/>
            <a:chOff x="0" y="813137"/>
            <a:chExt cx="12192000" cy="4292263"/>
          </a:xfrm>
        </p:grpSpPr>
        <p:sp>
          <p:nvSpPr>
            <p:cNvPr id="786" name="Google Shape;786;p82"/>
            <p:cNvSpPr/>
            <p:nvPr/>
          </p:nvSpPr>
          <p:spPr>
            <a:xfrm>
              <a:off x="0" y="813137"/>
              <a:ext cx="12192000" cy="1046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3000">
                  <a:solidFill>
                    <a:srgbClr val="0C0C0C"/>
                  </a:solidFill>
                  <a:latin typeface="Open Sans"/>
                  <a:ea typeface="Open Sans"/>
                  <a:cs typeface="Open Sans"/>
                  <a:sym typeface="Open Sans"/>
                </a:rPr>
                <a:t>CART algorithm example</a:t>
              </a:r>
              <a:endParaRPr/>
            </a:p>
            <a:p>
              <a:pPr indent="0" lvl="0" marL="0" marR="0" rtl="0" algn="ctr">
                <a:spcBef>
                  <a:spcPts val="0"/>
                </a:spcBef>
                <a:spcAft>
                  <a:spcPts val="0"/>
                </a:spcAft>
                <a:buNone/>
              </a:pPr>
              <a:r>
                <a:t/>
              </a:r>
              <a:endParaRPr sz="1500">
                <a:solidFill>
                  <a:srgbClr val="0C0C0C"/>
                </a:solidFill>
                <a:latin typeface="Open Sans Light"/>
                <a:ea typeface="Open Sans Light"/>
                <a:cs typeface="Open Sans Light"/>
                <a:sym typeface="Open Sans Light"/>
              </a:endParaRPr>
            </a:p>
          </p:txBody>
        </p:sp>
        <p:pic>
          <p:nvPicPr>
            <p:cNvPr descr="https://miro.medium.com/max/1096/1*Jr1Qf-m1u-vGzDao6_CxqA.png" id="787" name="Google Shape;787;p82"/>
            <p:cNvPicPr preferRelativeResize="0"/>
            <p:nvPr/>
          </p:nvPicPr>
          <p:blipFill rotWithShape="1">
            <a:blip r:embed="rId3">
              <a:alphaModFix/>
            </a:blip>
            <a:srcRect b="0" l="0" r="0" t="0"/>
            <a:stretch/>
          </p:blipFill>
          <p:spPr>
            <a:xfrm>
              <a:off x="3252044" y="1981200"/>
              <a:ext cx="5687913" cy="3124200"/>
            </a:xfrm>
            <a:prstGeom prst="rect">
              <a:avLst/>
            </a:prstGeom>
            <a:noFill/>
            <a:ln>
              <a:noFill/>
            </a:ln>
          </p:spPr>
        </p:pic>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descr="https://miro.medium.com/max/1096/1*sGBLA1S89i7ftAgTWbYaHw.png" id="793" name="Google Shape;793;p83"/>
          <p:cNvPicPr preferRelativeResize="0"/>
          <p:nvPr/>
        </p:nvPicPr>
        <p:blipFill rotWithShape="1">
          <a:blip r:embed="rId3">
            <a:alphaModFix/>
          </a:blip>
          <a:srcRect b="0" l="0" r="0" t="0"/>
          <a:stretch/>
        </p:blipFill>
        <p:spPr>
          <a:xfrm>
            <a:off x="2555515" y="1143000"/>
            <a:ext cx="4131035" cy="919683"/>
          </a:xfrm>
          <a:prstGeom prst="rect">
            <a:avLst/>
          </a:prstGeom>
          <a:noFill/>
          <a:ln>
            <a:noFill/>
          </a:ln>
        </p:spPr>
      </p:pic>
      <p:pic>
        <p:nvPicPr>
          <p:cNvPr id="794" name="Google Shape;794;p83"/>
          <p:cNvPicPr preferRelativeResize="0"/>
          <p:nvPr/>
        </p:nvPicPr>
        <p:blipFill rotWithShape="1">
          <a:blip r:embed="rId4">
            <a:alphaModFix/>
          </a:blip>
          <a:srcRect b="0" l="0" r="0" t="0"/>
          <a:stretch/>
        </p:blipFill>
        <p:spPr>
          <a:xfrm>
            <a:off x="2228850" y="2291283"/>
            <a:ext cx="5029201" cy="516699"/>
          </a:xfrm>
          <a:prstGeom prst="rect">
            <a:avLst/>
          </a:prstGeom>
          <a:noFill/>
          <a:ln>
            <a:noFill/>
          </a:ln>
        </p:spPr>
      </p:pic>
      <p:pic>
        <p:nvPicPr>
          <p:cNvPr id="795" name="Google Shape;795;p83"/>
          <p:cNvPicPr preferRelativeResize="0"/>
          <p:nvPr/>
        </p:nvPicPr>
        <p:blipFill rotWithShape="1">
          <a:blip r:embed="rId5">
            <a:alphaModFix/>
          </a:blip>
          <a:srcRect b="0" l="0" r="0" t="0"/>
          <a:stretch/>
        </p:blipFill>
        <p:spPr>
          <a:xfrm>
            <a:off x="914400" y="2827032"/>
            <a:ext cx="7837665" cy="132355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pic>
        <p:nvPicPr>
          <p:cNvPr id="801" name="Google Shape;801;p84"/>
          <p:cNvPicPr preferRelativeResize="0"/>
          <p:nvPr/>
        </p:nvPicPr>
        <p:blipFill rotWithShape="1">
          <a:blip r:embed="rId3">
            <a:alphaModFix/>
          </a:blip>
          <a:srcRect b="0" l="0" r="0" t="0"/>
          <a:stretch/>
        </p:blipFill>
        <p:spPr>
          <a:xfrm>
            <a:off x="1485900" y="1057465"/>
            <a:ext cx="6267452" cy="30001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2"/>
          <p:cNvGraphicFramePr/>
          <p:nvPr/>
        </p:nvGraphicFramePr>
        <p:xfrm>
          <a:off x="304804" y="-7620"/>
          <a:ext cx="3000000" cy="3000000"/>
        </p:xfrm>
        <a:graphic>
          <a:graphicData uri="http://schemas.openxmlformats.org/drawingml/2006/table">
            <a:tbl>
              <a:tblPr bandRow="1" firstRow="1">
                <a:noFill/>
                <a:tableStyleId>{5E62D062-0E18-4274-8141-E9DD548D39E3}</a:tableStyleId>
              </a:tblPr>
              <a:tblGrid>
                <a:gridCol w="917575"/>
                <a:gridCol w="974925"/>
                <a:gridCol w="1146975"/>
                <a:gridCol w="1075300"/>
              </a:tblGrid>
              <a:tr h="365750">
                <a:tc>
                  <a:txBody>
                    <a:bodyPr/>
                    <a:lstStyle/>
                    <a:p>
                      <a:pPr indent="0" lvl="0" marL="0" marR="0" rtl="0" algn="r">
                        <a:spcBef>
                          <a:spcPts val="0"/>
                        </a:spcBef>
                        <a:spcAft>
                          <a:spcPts val="0"/>
                        </a:spcAft>
                        <a:buNone/>
                      </a:pPr>
                      <a:r>
                        <a:rPr lang="en" sz="1400" u="none" cap="none" strike="noStrike"/>
                        <a:t>Income</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Education</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Family size</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Type of car</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200,000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1</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4</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Luxury</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30,000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1</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4</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Compact</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75,000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3</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High-end</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90,000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3</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6</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Economy</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30,000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Compact</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125,000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Luxury</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130,000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3</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6</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Economy</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300,000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3</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Luxury</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lang="en" sz="1400" u="none" cap="none" strike="noStrike"/>
                        <a:t>250,000</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2</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r">
                        <a:spcBef>
                          <a:spcPts val="0"/>
                        </a:spcBef>
                        <a:spcAft>
                          <a:spcPts val="0"/>
                        </a:spcAft>
                        <a:buNone/>
                      </a:pPr>
                      <a:r>
                        <a:rPr lang="en" sz="1400" u="none" cap="none" strike="noStrike"/>
                        <a:t>3</a:t>
                      </a:r>
                      <a:endParaRPr b="0" i="0" sz="1400" u="none" cap="none" strike="noStrike">
                        <a:solidFill>
                          <a:srgbClr val="000000"/>
                        </a:solidFill>
                        <a:latin typeface="Calibri"/>
                        <a:ea typeface="Calibri"/>
                        <a:cs typeface="Calibri"/>
                        <a:sym typeface="Calibri"/>
                      </a:endParaRPr>
                    </a:p>
                  </a:txBody>
                  <a:tcPr marT="91450" marB="91450" marR="91450" marL="91450" anchor="ctr"/>
                </a:tc>
                <a:tc>
                  <a:txBody>
                    <a:bodyPr/>
                    <a:lstStyle/>
                    <a:p>
                      <a:pPr indent="0" lvl="0" marL="0" marR="0" rtl="0" algn="l">
                        <a:spcBef>
                          <a:spcPts val="0"/>
                        </a:spcBef>
                        <a:spcAft>
                          <a:spcPts val="0"/>
                        </a:spcAft>
                        <a:buNone/>
                      </a:pPr>
                      <a:r>
                        <a:rPr lang="en" sz="1400" u="none" cap="none" strike="noStrike"/>
                        <a:t>Luxury</a:t>
                      </a:r>
                      <a:endParaRPr b="0" i="0" sz="1400" u="none" cap="none" strike="noStrike">
                        <a:solidFill>
                          <a:srgbClr val="000000"/>
                        </a:solidFill>
                        <a:latin typeface="Calibri"/>
                        <a:ea typeface="Calibri"/>
                        <a:cs typeface="Calibri"/>
                        <a:sym typeface="Calibri"/>
                      </a:endParaRPr>
                    </a:p>
                  </a:txBody>
                  <a:tcPr marT="91450" marB="91450" marR="91450" marL="91450" anchor="ctr"/>
                </a:tc>
              </a:tr>
              <a:tr h="365750">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128,000</a:t>
                      </a:r>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2</a:t>
                      </a:r>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5</a:t>
                      </a:r>
                      <a:endParaRPr/>
                    </a:p>
                  </a:txBody>
                  <a:tcPr marT="91450" marB="91450" marR="91450" marL="91450" anchor="ctr"/>
                </a:tc>
                <a:tc>
                  <a:txBody>
                    <a:bodyPr/>
                    <a:lstStyle/>
                    <a:p>
                      <a:pPr indent="0" lvl="0" marL="0" marR="0" rtl="0" algn="l">
                        <a:spcBef>
                          <a:spcPts val="0"/>
                        </a:spcBef>
                        <a:spcAft>
                          <a:spcPts val="0"/>
                        </a:spcAft>
                        <a:buNone/>
                      </a:pPr>
                      <a:r>
                        <a:rPr b="0" i="0" lang="en" sz="1400" u="none" cap="none" strike="noStrike">
                          <a:solidFill>
                            <a:srgbClr val="000000"/>
                          </a:solidFill>
                          <a:latin typeface="Calibri"/>
                          <a:ea typeface="Calibri"/>
                          <a:cs typeface="Calibri"/>
                          <a:sym typeface="Calibri"/>
                        </a:rPr>
                        <a:t>Economy</a:t>
                      </a:r>
                      <a:endParaRPr/>
                    </a:p>
                  </a:txBody>
                  <a:tcPr marT="91450" marB="91450" marR="91450" marL="91450" anchor="ctr"/>
                </a:tc>
              </a:tr>
              <a:tr h="365750">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35,000</a:t>
                      </a:r>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3</a:t>
                      </a:r>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1</a:t>
                      </a:r>
                      <a:endParaRPr/>
                    </a:p>
                  </a:txBody>
                  <a:tcPr marT="91450" marB="91450" marR="91450" marL="91450" anchor="ctr"/>
                </a:tc>
                <a:tc>
                  <a:txBody>
                    <a:bodyPr/>
                    <a:lstStyle/>
                    <a:p>
                      <a:pPr indent="0" lvl="0" marL="0" marR="0" rtl="0" algn="l">
                        <a:spcBef>
                          <a:spcPts val="0"/>
                        </a:spcBef>
                        <a:spcAft>
                          <a:spcPts val="0"/>
                        </a:spcAft>
                        <a:buNone/>
                      </a:pPr>
                      <a:r>
                        <a:rPr b="0" i="0" lang="en" sz="1400" u="none" cap="none" strike="noStrike">
                          <a:solidFill>
                            <a:srgbClr val="000000"/>
                          </a:solidFill>
                          <a:latin typeface="Calibri"/>
                          <a:ea typeface="Calibri"/>
                          <a:cs typeface="Calibri"/>
                          <a:sym typeface="Calibri"/>
                        </a:rPr>
                        <a:t>Compact</a:t>
                      </a:r>
                      <a:endParaRPr/>
                    </a:p>
                  </a:txBody>
                  <a:tcPr marT="91450" marB="91450" marR="91450" marL="91450" anchor="ctr"/>
                </a:tc>
              </a:tr>
              <a:tr h="365750">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a:t>
                      </a:r>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a:t>
                      </a:r>
                      <a:endParaRPr/>
                    </a:p>
                  </a:txBody>
                  <a:tcPr marT="91450" marB="91450" marR="91450" marL="91450" anchor="ctr"/>
                </a:tc>
                <a:tc>
                  <a:txBody>
                    <a:bodyPr/>
                    <a:lstStyle/>
                    <a:p>
                      <a:pPr indent="0" lvl="0" marL="0" marR="0" rtl="0" algn="r">
                        <a:spcBef>
                          <a:spcPts val="0"/>
                        </a:spcBef>
                        <a:spcAft>
                          <a:spcPts val="0"/>
                        </a:spcAft>
                        <a:buNone/>
                      </a:pPr>
                      <a:r>
                        <a:rPr b="0" i="0" lang="en" sz="1400" u="none" cap="none" strike="noStrike">
                          <a:solidFill>
                            <a:srgbClr val="000000"/>
                          </a:solidFill>
                          <a:latin typeface="Calibri"/>
                          <a:ea typeface="Calibri"/>
                          <a:cs typeface="Calibri"/>
                          <a:sym typeface="Calibri"/>
                        </a:rPr>
                        <a:t>…</a:t>
                      </a:r>
                      <a:endParaRPr/>
                    </a:p>
                  </a:txBody>
                  <a:tcPr marT="91450" marB="91450" marR="91450" marL="91450" anchor="ctr"/>
                </a:tc>
                <a:tc>
                  <a:txBody>
                    <a:bodyPr/>
                    <a:lstStyle/>
                    <a:p>
                      <a:pPr indent="0" lvl="0" marL="0" marR="0" rtl="0" algn="l">
                        <a:spcBef>
                          <a:spcPts val="0"/>
                        </a:spcBef>
                        <a:spcAft>
                          <a:spcPts val="0"/>
                        </a:spcAft>
                        <a:buNone/>
                      </a:pPr>
                      <a:r>
                        <a:rPr b="0" i="0" lang="en" sz="1400" u="none" cap="none" strike="noStrike">
                          <a:solidFill>
                            <a:srgbClr val="000000"/>
                          </a:solidFill>
                          <a:latin typeface="Calibri"/>
                          <a:ea typeface="Calibri"/>
                          <a:cs typeface="Calibri"/>
                          <a:sym typeface="Calibri"/>
                        </a:rPr>
                        <a:t>…</a:t>
                      </a:r>
                      <a:endParaRPr/>
                    </a:p>
                  </a:txBody>
                  <a:tcPr marT="91450" marB="91450" marR="91450" marL="91450" anchor="ctr"/>
                </a:tc>
              </a:tr>
            </a:tbl>
          </a:graphicData>
        </a:graphic>
      </p:graphicFrame>
      <p:sp>
        <p:nvSpPr>
          <p:cNvPr id="112" name="Google Shape;112;p22"/>
          <p:cNvSpPr txBox="1"/>
          <p:nvPr/>
        </p:nvSpPr>
        <p:spPr>
          <a:xfrm>
            <a:off x="4712936" y="895350"/>
            <a:ext cx="3505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Income  &gt;= 200,000 → Luxury</a:t>
            </a:r>
            <a:endParaRPr/>
          </a:p>
        </p:txBody>
      </p:sp>
      <p:sp>
        <p:nvSpPr>
          <p:cNvPr id="113" name="Google Shape;113;p22"/>
          <p:cNvSpPr txBox="1"/>
          <p:nvPr/>
        </p:nvSpPr>
        <p:spPr>
          <a:xfrm>
            <a:off x="4712936" y="2292946"/>
            <a:ext cx="36576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(100,000 &lt;= Income  &lt;= 200,000) and family size &lt; 3 → Luxury</a:t>
            </a:r>
            <a:endParaRPr/>
          </a:p>
        </p:txBody>
      </p:sp>
      <p:sp>
        <p:nvSpPr>
          <p:cNvPr id="114" name="Google Shape;114;p22"/>
          <p:cNvSpPr txBox="1"/>
          <p:nvPr/>
        </p:nvSpPr>
        <p:spPr>
          <a:xfrm>
            <a:off x="4712936" y="3215581"/>
            <a:ext cx="36576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(100,000 &lt;= Income  &lt;= 200,000) and family size &gt;= 5 → Economy</a:t>
            </a:r>
            <a:endParaRPr/>
          </a:p>
        </p:txBody>
      </p:sp>
      <p:sp>
        <p:nvSpPr>
          <p:cNvPr id="115" name="Google Shape;115;p22"/>
          <p:cNvSpPr txBox="1"/>
          <p:nvPr/>
        </p:nvSpPr>
        <p:spPr>
          <a:xfrm>
            <a:off x="4712936" y="1594148"/>
            <a:ext cx="3505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Income  &lt;= 30,000 → Compact</a:t>
            </a:r>
            <a:endParaRPr/>
          </a:p>
        </p:txBody>
      </p:sp>
      <p:sp>
        <p:nvSpPr>
          <p:cNvPr id="116" name="Google Shape;116;p22"/>
          <p:cNvSpPr txBox="1"/>
          <p:nvPr/>
        </p:nvSpPr>
        <p:spPr>
          <a:xfrm>
            <a:off x="4724401" y="133349"/>
            <a:ext cx="3396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Arial Black"/>
                <a:ea typeface="Arial Black"/>
                <a:cs typeface="Arial Black"/>
                <a:sym typeface="Arial Black"/>
              </a:rPr>
              <a:t>Rule Archeology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5"/>
          <p:cNvSpPr/>
          <p:nvPr/>
        </p:nvSpPr>
        <p:spPr>
          <a:xfrm>
            <a:off x="512747" y="998562"/>
            <a:ext cx="8101500" cy="281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000">
                <a:solidFill>
                  <a:srgbClr val="0C0C0C"/>
                </a:solidFill>
                <a:latin typeface="Open Sans"/>
                <a:ea typeface="Open Sans"/>
                <a:cs typeface="Open Sans"/>
                <a:sym typeface="Open Sans"/>
              </a:rPr>
              <a:t>Handling numerical target variable</a:t>
            </a:r>
            <a:endParaRPr/>
          </a:p>
          <a:p>
            <a:pPr indent="0" lvl="0" marL="0" marR="0" rtl="0" algn="l">
              <a:spcBef>
                <a:spcPts val="0"/>
              </a:spcBef>
              <a:spcAft>
                <a:spcPts val="0"/>
              </a:spcAft>
              <a:buNone/>
            </a:pPr>
            <a:r>
              <a:t/>
            </a:r>
            <a:endParaRPr b="1" sz="2100">
              <a:solidFill>
                <a:srgbClr val="0C0C0C"/>
              </a:solidFill>
              <a:latin typeface="Open Sans"/>
              <a:ea typeface="Open Sans"/>
              <a:cs typeface="Open Sans"/>
              <a:sym typeface="Open Sans"/>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Sort the dataset based on the numerical variable in ascending order. </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Mark the numerical variable ranges where the target variable transitions from one category to another.</a:t>
            </a:r>
            <a:endParaRPr/>
          </a:p>
          <a:p>
            <a:pPr indent="-385762" lvl="0" marL="385762" marR="0" rtl="0" algn="l">
              <a:spcBef>
                <a:spcPts val="0"/>
              </a:spcBef>
              <a:spcAft>
                <a:spcPts val="0"/>
              </a:spcAft>
              <a:buClr>
                <a:srgbClr val="0C0C0C"/>
              </a:buClr>
              <a:buSzPts val="2100"/>
              <a:buFont typeface="Calibri"/>
              <a:buAutoNum type="arabicPeriod"/>
            </a:pPr>
            <a:r>
              <a:rPr lang="en" sz="2100">
                <a:solidFill>
                  <a:srgbClr val="0C0C0C"/>
                </a:solidFill>
                <a:latin typeface="Open Sans Light"/>
                <a:ea typeface="Open Sans Light"/>
                <a:cs typeface="Open Sans Light"/>
                <a:sym typeface="Open Sans Light"/>
              </a:rPr>
              <a:t>Create a separate categorical variable with values corresponding to the thresholds for the transitions from step 2.</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6"/>
          <p:cNvSpPr txBox="1"/>
          <p:nvPr/>
        </p:nvSpPr>
        <p:spPr>
          <a:xfrm>
            <a:off x="228603" y="171450"/>
            <a:ext cx="1796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Pruning</a:t>
            </a:r>
            <a:endParaRPr/>
          </a:p>
        </p:txBody>
      </p:sp>
      <p:grpSp>
        <p:nvGrpSpPr>
          <p:cNvPr id="814" name="Google Shape;814;p86"/>
          <p:cNvGrpSpPr/>
          <p:nvPr/>
        </p:nvGrpSpPr>
        <p:grpSpPr>
          <a:xfrm>
            <a:off x="1524600" y="1086447"/>
            <a:ext cx="6094798" cy="2970609"/>
            <a:chOff x="600" y="38695"/>
            <a:chExt cx="6094798" cy="2970609"/>
          </a:xfrm>
        </p:grpSpPr>
        <p:sp>
          <p:nvSpPr>
            <p:cNvPr id="815" name="Google Shape;815;p86"/>
            <p:cNvSpPr/>
            <p:nvPr/>
          </p:nvSpPr>
          <p:spPr>
            <a:xfrm rot="-5400000">
              <a:off x="600" y="38704"/>
              <a:ext cx="2970600" cy="2970600"/>
            </a:xfrm>
            <a:prstGeom prst="downArrow">
              <a:avLst>
                <a:gd fmla="val 50000" name="adj1"/>
                <a:gd fmla="val 3500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6"/>
            <p:cNvSpPr txBox="1"/>
            <p:nvPr/>
          </p:nvSpPr>
          <p:spPr>
            <a:xfrm>
              <a:off x="601" y="781346"/>
              <a:ext cx="2450700" cy="1485300"/>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Big tree likely to over-fit</a:t>
              </a:r>
              <a:endParaRPr/>
            </a:p>
          </p:txBody>
        </p:sp>
        <p:sp>
          <p:nvSpPr>
            <p:cNvPr id="817" name="Google Shape;817;p86"/>
            <p:cNvSpPr/>
            <p:nvPr/>
          </p:nvSpPr>
          <p:spPr>
            <a:xfrm rot="5400000">
              <a:off x="3124798" y="38695"/>
              <a:ext cx="2970600" cy="2970600"/>
            </a:xfrm>
            <a:prstGeom prst="downArrow">
              <a:avLst>
                <a:gd fmla="val 50000" name="adj1"/>
                <a:gd fmla="val 3500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6"/>
            <p:cNvSpPr txBox="1"/>
            <p:nvPr/>
          </p:nvSpPr>
          <p:spPr>
            <a:xfrm>
              <a:off x="3644647" y="781347"/>
              <a:ext cx="2450700" cy="1485300"/>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Eliminate splits that do not reduce error rate very much</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pic>
        <p:nvPicPr>
          <p:cNvPr descr="CT-mowerTree3.jpg" id="824" name="Google Shape;824;p87"/>
          <p:cNvPicPr preferRelativeResize="0"/>
          <p:nvPr/>
        </p:nvPicPr>
        <p:blipFill rotWithShape="1">
          <a:blip r:embed="rId3">
            <a:alphaModFix/>
          </a:blip>
          <a:srcRect b="0" l="0" r="0" t="0"/>
          <a:stretch/>
        </p:blipFill>
        <p:spPr>
          <a:xfrm>
            <a:off x="1028700" y="787003"/>
            <a:ext cx="7086600" cy="4013596"/>
          </a:xfrm>
          <a:prstGeom prst="rect">
            <a:avLst/>
          </a:prstGeom>
          <a:noFill/>
          <a:ln>
            <a:noFill/>
          </a:ln>
        </p:spPr>
      </p:pic>
      <p:sp>
        <p:nvSpPr>
          <p:cNvPr id="825" name="Google Shape;825;p87"/>
          <p:cNvSpPr txBox="1"/>
          <p:nvPr/>
        </p:nvSpPr>
        <p:spPr>
          <a:xfrm>
            <a:off x="228603" y="57150"/>
            <a:ext cx="6034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Splits Creating Small Groups</a:t>
            </a:r>
            <a:endParaRPr/>
          </a:p>
        </p:txBody>
      </p:sp>
      <p:grpSp>
        <p:nvGrpSpPr>
          <p:cNvPr id="826" name="Google Shape;826;p87"/>
          <p:cNvGrpSpPr/>
          <p:nvPr/>
        </p:nvGrpSpPr>
        <p:grpSpPr>
          <a:xfrm>
            <a:off x="1828800" y="2514600"/>
            <a:ext cx="5562600" cy="1600200"/>
            <a:chOff x="1828800" y="3352800"/>
            <a:chExt cx="5562600" cy="2133600"/>
          </a:xfrm>
        </p:grpSpPr>
        <p:sp>
          <p:nvSpPr>
            <p:cNvPr id="827" name="Google Shape;827;p87"/>
            <p:cNvSpPr/>
            <p:nvPr/>
          </p:nvSpPr>
          <p:spPr>
            <a:xfrm>
              <a:off x="1828800" y="4419600"/>
              <a:ext cx="1828800" cy="990600"/>
            </a:xfrm>
            <a:prstGeom prst="ellipse">
              <a:avLst/>
            </a:prstGeom>
            <a:solidFill>
              <a:schemeClr val="accent6">
                <a:alpha val="4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87"/>
            <p:cNvSpPr/>
            <p:nvPr/>
          </p:nvSpPr>
          <p:spPr>
            <a:xfrm>
              <a:off x="3810000" y="3352800"/>
              <a:ext cx="1828800" cy="990600"/>
            </a:xfrm>
            <a:prstGeom prst="ellipse">
              <a:avLst/>
            </a:prstGeom>
            <a:solidFill>
              <a:schemeClr val="accent6">
                <a:alpha val="4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p87"/>
            <p:cNvSpPr/>
            <p:nvPr/>
          </p:nvSpPr>
          <p:spPr>
            <a:xfrm>
              <a:off x="5562600" y="4495800"/>
              <a:ext cx="1828800" cy="990600"/>
            </a:xfrm>
            <a:prstGeom prst="ellipse">
              <a:avLst/>
            </a:prstGeom>
            <a:solidFill>
              <a:schemeClr val="accent6">
                <a:alpha val="4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pic>
        <p:nvPicPr>
          <p:cNvPr descr="CT-mowerTree3.jpg" id="835" name="Google Shape;835;p88"/>
          <p:cNvPicPr preferRelativeResize="0"/>
          <p:nvPr/>
        </p:nvPicPr>
        <p:blipFill rotWithShape="1">
          <a:blip r:embed="rId3">
            <a:alphaModFix/>
          </a:blip>
          <a:srcRect b="0" l="0" r="0" t="0"/>
          <a:stretch/>
        </p:blipFill>
        <p:spPr>
          <a:xfrm>
            <a:off x="1028700" y="787003"/>
            <a:ext cx="7086600" cy="4013596"/>
          </a:xfrm>
          <a:prstGeom prst="rect">
            <a:avLst/>
          </a:prstGeom>
          <a:noFill/>
          <a:ln>
            <a:noFill/>
          </a:ln>
        </p:spPr>
      </p:pic>
      <p:sp>
        <p:nvSpPr>
          <p:cNvPr id="836" name="Google Shape;836;p88"/>
          <p:cNvSpPr txBox="1"/>
          <p:nvPr/>
        </p:nvSpPr>
        <p:spPr>
          <a:xfrm>
            <a:off x="228603" y="-19050"/>
            <a:ext cx="3682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Pruning Example</a:t>
            </a:r>
            <a:endParaRPr/>
          </a:p>
        </p:txBody>
      </p:sp>
      <p:sp>
        <p:nvSpPr>
          <p:cNvPr id="837" name="Google Shape;837;p88"/>
          <p:cNvSpPr/>
          <p:nvPr/>
        </p:nvSpPr>
        <p:spPr>
          <a:xfrm>
            <a:off x="3810000" y="2457450"/>
            <a:ext cx="1828800" cy="742800"/>
          </a:xfrm>
          <a:prstGeom prst="ellipse">
            <a:avLst/>
          </a:prstGeom>
          <a:solidFill>
            <a:schemeClr val="accent6">
              <a:alpha val="4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8" name="Google Shape;838;p88"/>
          <p:cNvSpPr/>
          <p:nvPr/>
        </p:nvSpPr>
        <p:spPr>
          <a:xfrm>
            <a:off x="5105400" y="628650"/>
            <a:ext cx="1828800" cy="571500"/>
          </a:xfrm>
          <a:custGeom>
            <a:rect b="b" l="l" r="r" t="t"/>
            <a:pathLst>
              <a:path extrusionOk="0" h="120000" w="120000">
                <a:moveTo>
                  <a:pt x="0" y="0"/>
                </a:moveTo>
                <a:lnTo>
                  <a:pt x="120000" y="0"/>
                </a:lnTo>
                <a:lnTo>
                  <a:pt x="120000" y="120000"/>
                </a:lnTo>
                <a:lnTo>
                  <a:pt x="0" y="120000"/>
                </a:lnTo>
                <a:close/>
              </a:path>
              <a:path extrusionOk="0" fill="none" h="120000" w="120000">
                <a:moveTo>
                  <a:pt x="40537" y="129962"/>
                </a:moveTo>
                <a:lnTo>
                  <a:pt x="-22357" y="367891"/>
                </a:lnTo>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Bad split. Eliminate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pic>
        <p:nvPicPr>
          <p:cNvPr descr="CT-mowerTree3.jpg" id="844" name="Google Shape;844;p89"/>
          <p:cNvPicPr preferRelativeResize="0"/>
          <p:nvPr/>
        </p:nvPicPr>
        <p:blipFill rotWithShape="1">
          <a:blip r:embed="rId3">
            <a:alphaModFix/>
          </a:blip>
          <a:srcRect b="0" l="0" r="0" t="0"/>
          <a:stretch/>
        </p:blipFill>
        <p:spPr>
          <a:xfrm>
            <a:off x="1028700" y="787003"/>
            <a:ext cx="7086600" cy="4013596"/>
          </a:xfrm>
          <a:prstGeom prst="rect">
            <a:avLst/>
          </a:prstGeom>
          <a:noFill/>
          <a:ln>
            <a:noFill/>
          </a:ln>
        </p:spPr>
      </p:pic>
      <p:sp>
        <p:nvSpPr>
          <p:cNvPr id="845" name="Google Shape;845;p89"/>
          <p:cNvSpPr txBox="1"/>
          <p:nvPr/>
        </p:nvSpPr>
        <p:spPr>
          <a:xfrm>
            <a:off x="76201" y="-19050"/>
            <a:ext cx="36828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Pruning Example</a:t>
            </a:r>
            <a:endParaRPr/>
          </a:p>
        </p:txBody>
      </p:sp>
      <p:sp>
        <p:nvSpPr>
          <p:cNvPr id="846" name="Google Shape;846;p89"/>
          <p:cNvSpPr/>
          <p:nvPr/>
        </p:nvSpPr>
        <p:spPr>
          <a:xfrm>
            <a:off x="3886200" y="2634870"/>
            <a:ext cx="1752600" cy="1428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7" name="Google Shape;847;p89"/>
          <p:cNvSpPr/>
          <p:nvPr/>
        </p:nvSpPr>
        <p:spPr>
          <a:xfrm>
            <a:off x="3505200" y="3314700"/>
            <a:ext cx="457200" cy="6285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8" name="Google Shape;848;p89"/>
          <p:cNvSpPr/>
          <p:nvPr/>
        </p:nvSpPr>
        <p:spPr>
          <a:xfrm>
            <a:off x="4191000" y="2628900"/>
            <a:ext cx="914400" cy="342900"/>
          </a:xfrm>
          <a:prstGeom prst="rect">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200">
                <a:solidFill>
                  <a:schemeClr val="lt1"/>
                </a:solidFill>
                <a:latin typeface="Calibri"/>
                <a:ea typeface="Calibri"/>
                <a:cs typeface="Calibri"/>
                <a:sym typeface="Calibri"/>
              </a:rPr>
              <a:t>Non owner</a:t>
            </a:r>
            <a:endParaRPr/>
          </a:p>
        </p:txBody>
      </p:sp>
      <p:sp>
        <p:nvSpPr>
          <p:cNvPr id="849" name="Google Shape;849;p89"/>
          <p:cNvSpPr/>
          <p:nvPr/>
        </p:nvSpPr>
        <p:spPr>
          <a:xfrm>
            <a:off x="5791200" y="114300"/>
            <a:ext cx="3124200" cy="2114700"/>
          </a:xfrm>
          <a:prstGeom prst="star16">
            <a:avLst>
              <a:gd fmla="val 37500" name="adj"/>
            </a:avLst>
          </a:pr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Convert split into leaf node and eliminate sub-tree</a:t>
            </a:r>
            <a:endParaRPr/>
          </a:p>
        </p:txBody>
      </p:sp>
      <p:sp>
        <p:nvSpPr>
          <p:cNvPr id="850" name="Google Shape;850;p89"/>
          <p:cNvSpPr/>
          <p:nvPr/>
        </p:nvSpPr>
        <p:spPr>
          <a:xfrm>
            <a:off x="3962400" y="3486150"/>
            <a:ext cx="1143000" cy="457200"/>
          </a:xfrm>
          <a:prstGeom prst="wedgeRoundRectCallout">
            <a:avLst>
              <a:gd fmla="val -1123" name="adj1"/>
              <a:gd fmla="val -154892" name="adj2"/>
              <a:gd fmla="val 16667" name="adj3"/>
            </a:avLst>
          </a:pr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Majority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gtEl>
                                        <p:attrNameLst>
                                          <p:attrName>style.visibility</p:attrName>
                                        </p:attrNameLst>
                                      </p:cBhvr>
                                      <p:to>
                                        <p:strVal val="visible"/>
                                      </p:to>
                                    </p:set>
                                    <p:anim calcmode="lin" valueType="num">
                                      <p:cBhvr additive="base">
                                        <p:cTn dur="500"/>
                                        <p:tgtEl>
                                          <p:spTgt spid="8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grpSp>
        <p:nvGrpSpPr>
          <p:cNvPr id="856" name="Google Shape;856;p90"/>
          <p:cNvGrpSpPr/>
          <p:nvPr/>
        </p:nvGrpSpPr>
        <p:grpSpPr>
          <a:xfrm>
            <a:off x="1785416" y="1047752"/>
            <a:ext cx="5573223" cy="3048000"/>
            <a:chOff x="261416" y="0"/>
            <a:chExt cx="5573223" cy="3048000"/>
          </a:xfrm>
        </p:grpSpPr>
        <p:sp>
          <p:nvSpPr>
            <p:cNvPr id="857" name="Google Shape;857;p90"/>
            <p:cNvSpPr/>
            <p:nvPr/>
          </p:nvSpPr>
          <p:spPr>
            <a:xfrm>
              <a:off x="457199" y="0"/>
              <a:ext cx="5181600" cy="3048000"/>
            </a:xfrm>
            <a:prstGeom prst="rightArrow">
              <a:avLst>
                <a:gd fmla="val 50000" name="adj1"/>
                <a:gd fmla="val 50000" name="adj2"/>
              </a:avLst>
            </a:prstGeom>
            <a:solidFill>
              <a:srgbClr val="CFD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90"/>
            <p:cNvSpPr/>
            <p:nvPr/>
          </p:nvSpPr>
          <p:spPr>
            <a:xfrm>
              <a:off x="261416" y="914400"/>
              <a:ext cx="2712300" cy="12192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90"/>
            <p:cNvSpPr txBox="1"/>
            <p:nvPr/>
          </p:nvSpPr>
          <p:spPr>
            <a:xfrm>
              <a:off x="320932" y="973916"/>
              <a:ext cx="2593200" cy="110010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Calibri"/>
                <a:buNone/>
              </a:pPr>
              <a:r>
                <a:rPr lang="en" sz="3000">
                  <a:solidFill>
                    <a:schemeClr val="lt1"/>
                  </a:solidFill>
                  <a:latin typeface="Calibri"/>
                  <a:ea typeface="Calibri"/>
                  <a:cs typeface="Calibri"/>
                  <a:sym typeface="Calibri"/>
                </a:rPr>
                <a:t>Recursive partitioning</a:t>
              </a:r>
              <a:endParaRPr/>
            </a:p>
          </p:txBody>
        </p:sp>
        <p:sp>
          <p:nvSpPr>
            <p:cNvPr id="860" name="Google Shape;860;p90"/>
            <p:cNvSpPr/>
            <p:nvPr/>
          </p:nvSpPr>
          <p:spPr>
            <a:xfrm>
              <a:off x="3122339" y="914400"/>
              <a:ext cx="2712300" cy="12192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90"/>
            <p:cNvSpPr txBox="1"/>
            <p:nvPr/>
          </p:nvSpPr>
          <p:spPr>
            <a:xfrm>
              <a:off x="3181855" y="973916"/>
              <a:ext cx="2593200" cy="110010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Calibri"/>
                <a:buNone/>
              </a:pPr>
              <a:r>
                <a:rPr lang="en" sz="3000">
                  <a:solidFill>
                    <a:schemeClr val="lt1"/>
                  </a:solidFill>
                  <a:latin typeface="Calibri"/>
                  <a:ea typeface="Calibri"/>
                  <a:cs typeface="Calibri"/>
                  <a:sym typeface="Calibri"/>
                </a:rPr>
                <a:t>Pruning using validation data</a:t>
              </a:r>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1"/>
          <p:cNvSpPr txBox="1"/>
          <p:nvPr/>
        </p:nvSpPr>
        <p:spPr>
          <a:xfrm>
            <a:off x="228605" y="114300"/>
            <a:ext cx="39294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Pruning Approach</a:t>
            </a:r>
            <a:endParaRPr/>
          </a:p>
        </p:txBody>
      </p:sp>
      <p:grpSp>
        <p:nvGrpSpPr>
          <p:cNvPr id="868" name="Google Shape;868;p91"/>
          <p:cNvGrpSpPr/>
          <p:nvPr/>
        </p:nvGrpSpPr>
        <p:grpSpPr>
          <a:xfrm>
            <a:off x="1529357" y="3378993"/>
            <a:ext cx="6085303" cy="1281000"/>
            <a:chOff x="5357" y="883443"/>
            <a:chExt cx="6085303" cy="1281000"/>
          </a:xfrm>
        </p:grpSpPr>
        <p:sp>
          <p:nvSpPr>
            <p:cNvPr id="869" name="Google Shape;869;p91"/>
            <p:cNvSpPr/>
            <p:nvPr/>
          </p:nvSpPr>
          <p:spPr>
            <a:xfrm>
              <a:off x="5357" y="883443"/>
              <a:ext cx="3202800" cy="1281000"/>
            </a:xfrm>
            <a:prstGeom prst="chevron">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91"/>
            <p:cNvSpPr txBox="1"/>
            <p:nvPr/>
          </p:nvSpPr>
          <p:spPr>
            <a:xfrm>
              <a:off x="645913" y="883443"/>
              <a:ext cx="1921800" cy="1281000"/>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Generate </a:t>
              </a:r>
              <a:r>
                <a:rPr b="1" lang="en" sz="2100">
                  <a:solidFill>
                    <a:schemeClr val="lt1"/>
                  </a:solidFill>
                  <a:latin typeface="Calibri"/>
                  <a:ea typeface="Calibri"/>
                  <a:cs typeface="Calibri"/>
                  <a:sym typeface="Calibri"/>
                </a:rPr>
                <a:t>best</a:t>
              </a:r>
              <a:r>
                <a:rPr lang="en" sz="2100">
                  <a:solidFill>
                    <a:schemeClr val="lt1"/>
                  </a:solidFill>
                  <a:latin typeface="Calibri"/>
                  <a:ea typeface="Calibri"/>
                  <a:cs typeface="Calibri"/>
                  <a:sym typeface="Calibri"/>
                </a:rPr>
                <a:t> trees of each size</a:t>
              </a:r>
              <a:endParaRPr/>
            </a:p>
          </p:txBody>
        </p:sp>
        <p:sp>
          <p:nvSpPr>
            <p:cNvPr id="871" name="Google Shape;871;p91"/>
            <p:cNvSpPr/>
            <p:nvPr/>
          </p:nvSpPr>
          <p:spPr>
            <a:xfrm>
              <a:off x="2887860" y="883443"/>
              <a:ext cx="3202800" cy="1281000"/>
            </a:xfrm>
            <a:prstGeom prst="chevron">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91"/>
            <p:cNvSpPr txBox="1"/>
            <p:nvPr/>
          </p:nvSpPr>
          <p:spPr>
            <a:xfrm>
              <a:off x="3528416" y="883443"/>
              <a:ext cx="1921800" cy="1281000"/>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lang="en" sz="2100">
                  <a:solidFill>
                    <a:schemeClr val="lt1"/>
                  </a:solidFill>
                  <a:latin typeface="Calibri"/>
                  <a:ea typeface="Calibri"/>
                  <a:cs typeface="Calibri"/>
                  <a:sym typeface="Calibri"/>
                </a:rPr>
                <a:t>Select tree with minimum </a:t>
              </a:r>
              <a:r>
                <a:rPr b="1" lang="en" sz="2100">
                  <a:solidFill>
                    <a:schemeClr val="lt1"/>
                  </a:solidFill>
                  <a:latin typeface="Calibri"/>
                  <a:ea typeface="Calibri"/>
                  <a:cs typeface="Calibri"/>
                  <a:sym typeface="Calibri"/>
                </a:rPr>
                <a:t>error rate on test data</a:t>
              </a:r>
              <a:endParaRPr sz="2100">
                <a:solidFill>
                  <a:schemeClr val="lt1"/>
                </a:solidFill>
                <a:latin typeface="Calibri"/>
                <a:ea typeface="Calibri"/>
                <a:cs typeface="Calibri"/>
                <a:sym typeface="Calibri"/>
              </a:endParaRPr>
            </a:p>
          </p:txBody>
        </p:sp>
      </p:grpSp>
      <p:pic>
        <p:nvPicPr>
          <p:cNvPr descr="CT-overfit.jpg" id="873" name="Google Shape;873;p91"/>
          <p:cNvPicPr preferRelativeResize="0"/>
          <p:nvPr/>
        </p:nvPicPr>
        <p:blipFill rotWithShape="1">
          <a:blip r:embed="rId3">
            <a:alphaModFix/>
          </a:blip>
          <a:srcRect b="0" l="0" r="0" t="0"/>
          <a:stretch/>
        </p:blipFill>
        <p:spPr>
          <a:xfrm>
            <a:off x="2209800" y="1006216"/>
            <a:ext cx="4495800" cy="2079885"/>
          </a:xfrm>
          <a:prstGeom prst="rect">
            <a:avLst/>
          </a:prstGeom>
          <a:noFill/>
          <a:ln>
            <a:noFill/>
          </a:ln>
        </p:spPr>
      </p:pic>
      <p:sp>
        <p:nvSpPr>
          <p:cNvPr id="874" name="Google Shape;874;p91"/>
          <p:cNvSpPr/>
          <p:nvPr/>
        </p:nvSpPr>
        <p:spPr>
          <a:xfrm>
            <a:off x="3429004" y="941813"/>
            <a:ext cx="1410600" cy="800100"/>
          </a:xfrm>
          <a:custGeom>
            <a:rect b="b" l="l" r="r" t="t"/>
            <a:pathLst>
              <a:path extrusionOk="0" h="120000" w="120000">
                <a:moveTo>
                  <a:pt x="0" y="0"/>
                </a:moveTo>
                <a:lnTo>
                  <a:pt x="120000" y="0"/>
                </a:lnTo>
                <a:lnTo>
                  <a:pt x="120000" y="120000"/>
                </a:lnTo>
                <a:lnTo>
                  <a:pt x="0" y="120000"/>
                </a:lnTo>
                <a:close/>
              </a:path>
              <a:path extrusionOk="0" fill="none" h="120000" w="120000">
                <a:moveTo>
                  <a:pt x="58572" y="126655"/>
                </a:moveTo>
                <a:lnTo>
                  <a:pt x="38944" y="197794"/>
                </a:lnTo>
              </a:path>
            </a:pathLst>
          </a:custGeom>
          <a:solidFill>
            <a:schemeClr val="accent1"/>
          </a:solidFill>
          <a:ln cap="flat" cmpd="sng" w="25400">
            <a:solidFill>
              <a:srgbClr val="395E89"/>
            </a:solidFill>
            <a:prstDash val="solid"/>
            <a:round/>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 sz="1400">
                <a:solidFill>
                  <a:schemeClr val="lt1"/>
                </a:solidFill>
                <a:latin typeface="Calibri"/>
                <a:ea typeface="Calibri"/>
                <a:cs typeface="Calibri"/>
                <a:sym typeface="Calibri"/>
              </a:rPr>
              <a:t>Choose tree corresponding to this point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92"/>
          <p:cNvSpPr txBox="1"/>
          <p:nvPr/>
        </p:nvSpPr>
        <p:spPr>
          <a:xfrm>
            <a:off x="228605" y="114300"/>
            <a:ext cx="39774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Calibri"/>
                <a:ea typeface="Calibri"/>
                <a:cs typeface="Calibri"/>
                <a:sym typeface="Calibri"/>
              </a:rPr>
              <a:t>Tree Implies Rules</a:t>
            </a:r>
            <a:endParaRPr/>
          </a:p>
        </p:txBody>
      </p:sp>
      <p:grpSp>
        <p:nvGrpSpPr>
          <p:cNvPr id="881" name="Google Shape;881;p92"/>
          <p:cNvGrpSpPr/>
          <p:nvPr/>
        </p:nvGrpSpPr>
        <p:grpSpPr>
          <a:xfrm>
            <a:off x="2208065" y="1048310"/>
            <a:ext cx="4727832" cy="3046834"/>
            <a:chOff x="684065" y="558"/>
            <a:chExt cx="4727832" cy="3046834"/>
          </a:xfrm>
        </p:grpSpPr>
        <p:sp>
          <p:nvSpPr>
            <p:cNvPr id="882" name="Google Shape;882;p92"/>
            <p:cNvSpPr/>
            <p:nvPr/>
          </p:nvSpPr>
          <p:spPr>
            <a:xfrm>
              <a:off x="684065" y="558"/>
              <a:ext cx="3752100" cy="641400"/>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92"/>
            <p:cNvSpPr txBox="1"/>
            <p:nvPr/>
          </p:nvSpPr>
          <p:spPr>
            <a:xfrm>
              <a:off x="702852" y="19345"/>
              <a:ext cx="3714600" cy="603900"/>
            </a:xfrm>
            <a:prstGeom prst="rect">
              <a:avLst/>
            </a:prstGeom>
            <a:noFill/>
            <a:ln>
              <a:noFill/>
            </a:ln>
          </p:spPr>
          <p:txBody>
            <a:bodyPr anchorCtr="0" anchor="ctr" bIns="44450" lIns="66675" spcFirstLastPara="1" rIns="66675" wrap="square" tIns="44450">
              <a:noAutofit/>
            </a:bodyPr>
            <a:lstStyle/>
            <a:p>
              <a:pPr indent="0" lvl="0" marL="0" marR="0" rtl="0" algn="ctr">
                <a:lnSpc>
                  <a:spcPct val="90000"/>
                </a:lnSpc>
                <a:spcBef>
                  <a:spcPts val="0"/>
                </a:spcBef>
                <a:spcAft>
                  <a:spcPts val="0"/>
                </a:spcAft>
                <a:buClr>
                  <a:schemeClr val="lt1"/>
                </a:buClr>
                <a:buSzPts val="3500"/>
                <a:buFont typeface="Calibri"/>
                <a:buNone/>
              </a:pPr>
              <a:r>
                <a:rPr lang="en" sz="3500">
                  <a:solidFill>
                    <a:schemeClr val="lt1"/>
                  </a:solidFill>
                  <a:latin typeface="Calibri"/>
                  <a:ea typeface="Calibri"/>
                  <a:cs typeface="Calibri"/>
                  <a:sym typeface="Calibri"/>
                </a:rPr>
                <a:t>Advantages of rules</a:t>
              </a:r>
              <a:endParaRPr/>
            </a:p>
          </p:txBody>
        </p:sp>
        <p:sp>
          <p:nvSpPr>
            <p:cNvPr id="884" name="Google Shape;884;p92"/>
            <p:cNvSpPr/>
            <p:nvPr/>
          </p:nvSpPr>
          <p:spPr>
            <a:xfrm>
              <a:off x="1059281" y="642007"/>
              <a:ext cx="375300" cy="481200"/>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885" name="Google Shape;885;p92"/>
            <p:cNvSpPr/>
            <p:nvPr/>
          </p:nvSpPr>
          <p:spPr>
            <a:xfrm>
              <a:off x="1434497" y="802369"/>
              <a:ext cx="3977400" cy="641400"/>
            </a:xfrm>
            <a:prstGeom prst="roundRect">
              <a:avLst>
                <a:gd fmla="val 10000" name="adj"/>
              </a:avLst>
            </a:prstGeom>
            <a:solidFill>
              <a:schemeClr val="lt1">
                <a:alpha val="89800"/>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2"/>
            <p:cNvSpPr txBox="1"/>
            <p:nvPr/>
          </p:nvSpPr>
          <p:spPr>
            <a:xfrm>
              <a:off x="1453284" y="821156"/>
              <a:ext cx="3939900" cy="603900"/>
            </a:xfrm>
            <a:prstGeom prst="rect">
              <a:avLst/>
            </a:prstGeom>
            <a:noFill/>
            <a:ln>
              <a:noFill/>
            </a:ln>
          </p:spPr>
          <p:txBody>
            <a:bodyPr anchorCtr="0" anchor="ctr" bIns="24125" lIns="36175" spcFirstLastPara="1" rIns="36175" wrap="square" tIns="24125">
              <a:noAutofit/>
            </a:bodyPr>
            <a:lstStyle/>
            <a:p>
              <a:pPr indent="0" lvl="0" marL="0" marR="0" rtl="0" algn="l">
                <a:lnSpc>
                  <a:spcPct val="90000"/>
                </a:lnSpc>
                <a:spcBef>
                  <a:spcPts val="0"/>
                </a:spcBef>
                <a:spcAft>
                  <a:spcPts val="0"/>
                </a:spcAft>
                <a:buClr>
                  <a:schemeClr val="dk1"/>
                </a:buClr>
                <a:buSzPts val="1900"/>
                <a:buFont typeface="Calibri"/>
                <a:buNone/>
              </a:pPr>
              <a:r>
                <a:rPr lang="en" sz="1900">
                  <a:solidFill>
                    <a:schemeClr val="dk1"/>
                  </a:solidFill>
                  <a:latin typeface="Calibri"/>
                  <a:ea typeface="Calibri"/>
                  <a:cs typeface="Calibri"/>
                  <a:sym typeface="Calibri"/>
                </a:rPr>
                <a:t>Transparent</a:t>
              </a:r>
              <a:endParaRPr/>
            </a:p>
          </p:txBody>
        </p:sp>
        <p:sp>
          <p:nvSpPr>
            <p:cNvPr id="887" name="Google Shape;887;p92"/>
            <p:cNvSpPr/>
            <p:nvPr/>
          </p:nvSpPr>
          <p:spPr>
            <a:xfrm>
              <a:off x="1059281" y="642007"/>
              <a:ext cx="375300" cy="1282800"/>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888" name="Google Shape;888;p92"/>
            <p:cNvSpPr/>
            <p:nvPr/>
          </p:nvSpPr>
          <p:spPr>
            <a:xfrm>
              <a:off x="1434497" y="1604181"/>
              <a:ext cx="3977400" cy="641400"/>
            </a:xfrm>
            <a:prstGeom prst="roundRect">
              <a:avLst>
                <a:gd fmla="val 10000" name="adj"/>
              </a:avLst>
            </a:prstGeom>
            <a:solidFill>
              <a:schemeClr val="lt1">
                <a:alpha val="89800"/>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2"/>
            <p:cNvSpPr txBox="1"/>
            <p:nvPr/>
          </p:nvSpPr>
          <p:spPr>
            <a:xfrm>
              <a:off x="1453284" y="1622968"/>
              <a:ext cx="3939900" cy="603900"/>
            </a:xfrm>
            <a:prstGeom prst="rect">
              <a:avLst/>
            </a:prstGeom>
            <a:noFill/>
            <a:ln>
              <a:noFill/>
            </a:ln>
          </p:spPr>
          <p:txBody>
            <a:bodyPr anchorCtr="0" anchor="ctr" bIns="24125" lIns="36175" spcFirstLastPara="1" rIns="36175" wrap="square" tIns="24125">
              <a:noAutofit/>
            </a:bodyPr>
            <a:lstStyle/>
            <a:p>
              <a:pPr indent="0" lvl="0" marL="0" marR="0" rtl="0" algn="l">
                <a:lnSpc>
                  <a:spcPct val="90000"/>
                </a:lnSpc>
                <a:spcBef>
                  <a:spcPts val="0"/>
                </a:spcBef>
                <a:spcAft>
                  <a:spcPts val="0"/>
                </a:spcAft>
                <a:buClr>
                  <a:schemeClr val="dk1"/>
                </a:buClr>
                <a:buSzPts val="1900"/>
                <a:buFont typeface="Calibri"/>
                <a:buNone/>
              </a:pPr>
              <a:r>
                <a:rPr lang="en" sz="1900">
                  <a:solidFill>
                    <a:schemeClr val="dk1"/>
                  </a:solidFill>
                  <a:latin typeface="Calibri"/>
                  <a:ea typeface="Calibri"/>
                  <a:cs typeface="Calibri"/>
                  <a:sym typeface="Calibri"/>
                </a:rPr>
                <a:t>Easy to explain</a:t>
              </a:r>
              <a:endParaRPr/>
            </a:p>
          </p:txBody>
        </p:sp>
        <p:sp>
          <p:nvSpPr>
            <p:cNvPr id="890" name="Google Shape;890;p92"/>
            <p:cNvSpPr/>
            <p:nvPr/>
          </p:nvSpPr>
          <p:spPr>
            <a:xfrm>
              <a:off x="1059281" y="642007"/>
              <a:ext cx="375300" cy="2084700"/>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891" name="Google Shape;891;p92"/>
            <p:cNvSpPr/>
            <p:nvPr/>
          </p:nvSpPr>
          <p:spPr>
            <a:xfrm>
              <a:off x="1434497" y="2405992"/>
              <a:ext cx="3977400" cy="641400"/>
            </a:xfrm>
            <a:prstGeom prst="roundRect">
              <a:avLst>
                <a:gd fmla="val 10000" name="adj"/>
              </a:avLst>
            </a:prstGeom>
            <a:solidFill>
              <a:schemeClr val="lt1">
                <a:alpha val="89800"/>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92"/>
            <p:cNvSpPr txBox="1"/>
            <p:nvPr/>
          </p:nvSpPr>
          <p:spPr>
            <a:xfrm>
              <a:off x="1453284" y="2424779"/>
              <a:ext cx="3939900" cy="603900"/>
            </a:xfrm>
            <a:prstGeom prst="rect">
              <a:avLst/>
            </a:prstGeom>
            <a:noFill/>
            <a:ln>
              <a:noFill/>
            </a:ln>
          </p:spPr>
          <p:txBody>
            <a:bodyPr anchorCtr="0" anchor="ctr" bIns="24125" lIns="36175" spcFirstLastPara="1" rIns="36175" wrap="square" tIns="24125">
              <a:noAutofit/>
            </a:bodyPr>
            <a:lstStyle/>
            <a:p>
              <a:pPr indent="0" lvl="0" marL="0" marR="0" rtl="0" algn="l">
                <a:lnSpc>
                  <a:spcPct val="90000"/>
                </a:lnSpc>
                <a:spcBef>
                  <a:spcPts val="0"/>
                </a:spcBef>
                <a:spcAft>
                  <a:spcPts val="0"/>
                </a:spcAft>
                <a:buClr>
                  <a:schemeClr val="dk1"/>
                </a:buClr>
                <a:buSzPts val="1900"/>
                <a:buFont typeface="Calibri"/>
                <a:buNone/>
              </a:pPr>
              <a:r>
                <a:rPr lang="en" sz="1900">
                  <a:solidFill>
                    <a:schemeClr val="dk1"/>
                  </a:solidFill>
                  <a:latin typeface="Calibri"/>
                  <a:ea typeface="Calibri"/>
                  <a:cs typeface="Calibri"/>
                  <a:sym typeface="Calibri"/>
                </a:rPr>
                <a:t>Eg: Insurance -- able to explain why claim was denied, avoid lawsuits</a:t>
              </a:r>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grpSp>
        <p:nvGrpSpPr>
          <p:cNvPr id="898" name="Google Shape;898;p93"/>
          <p:cNvGrpSpPr/>
          <p:nvPr/>
        </p:nvGrpSpPr>
        <p:grpSpPr>
          <a:xfrm>
            <a:off x="2477499" y="819152"/>
            <a:ext cx="3611101" cy="3867277"/>
            <a:chOff x="1715499" y="0"/>
            <a:chExt cx="3611101" cy="3867277"/>
          </a:xfrm>
        </p:grpSpPr>
        <p:sp>
          <p:nvSpPr>
            <p:cNvPr id="899" name="Google Shape;899;p93"/>
            <p:cNvSpPr/>
            <p:nvPr/>
          </p:nvSpPr>
          <p:spPr>
            <a:xfrm>
              <a:off x="1879854" y="0"/>
              <a:ext cx="1392300" cy="773400"/>
            </a:xfrm>
            <a:prstGeom prst="roundRect">
              <a:avLst>
                <a:gd fmla="val 10000" name="adj"/>
              </a:avLst>
            </a:prstGeom>
            <a:solidFill>
              <a:srgbClr val="CFD7E7">
                <a:alpha val="89800"/>
              </a:srgbClr>
            </a:solidFill>
            <a:ln cap="flat" cmpd="sng" w="25400">
              <a:solidFill>
                <a:srgbClr val="CFD7E7">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3"/>
            <p:cNvSpPr txBox="1"/>
            <p:nvPr/>
          </p:nvSpPr>
          <p:spPr>
            <a:xfrm>
              <a:off x="1902507" y="22653"/>
              <a:ext cx="1347000" cy="7281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lang="en" sz="1600">
                  <a:solidFill>
                    <a:schemeClr val="dk1"/>
                  </a:solidFill>
                  <a:latin typeface="Calibri"/>
                  <a:ea typeface="Calibri"/>
                  <a:cs typeface="Calibri"/>
                  <a:sym typeface="Calibri"/>
                </a:rPr>
                <a:t>Advantages</a:t>
              </a:r>
              <a:endParaRPr/>
            </a:p>
          </p:txBody>
        </p:sp>
        <p:sp>
          <p:nvSpPr>
            <p:cNvPr id="901" name="Google Shape;901;p93"/>
            <p:cNvSpPr/>
            <p:nvPr/>
          </p:nvSpPr>
          <p:spPr>
            <a:xfrm>
              <a:off x="3890772" y="0"/>
              <a:ext cx="1392300" cy="773400"/>
            </a:xfrm>
            <a:prstGeom prst="roundRect">
              <a:avLst>
                <a:gd fmla="val 10000" name="adj"/>
              </a:avLst>
            </a:prstGeom>
            <a:solidFill>
              <a:srgbClr val="CFD7E7">
                <a:alpha val="89800"/>
              </a:srgbClr>
            </a:solidFill>
            <a:ln cap="flat" cmpd="sng" w="25400">
              <a:solidFill>
                <a:srgbClr val="CFD7E7">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93"/>
            <p:cNvSpPr txBox="1"/>
            <p:nvPr/>
          </p:nvSpPr>
          <p:spPr>
            <a:xfrm>
              <a:off x="3913425" y="22653"/>
              <a:ext cx="1347000" cy="7281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lang="en" sz="1600">
                  <a:solidFill>
                    <a:schemeClr val="dk1"/>
                  </a:solidFill>
                  <a:latin typeface="Calibri"/>
                  <a:ea typeface="Calibri"/>
                  <a:cs typeface="Calibri"/>
                  <a:sym typeface="Calibri"/>
                </a:rPr>
                <a:t>Disadvantages</a:t>
              </a:r>
              <a:endParaRPr/>
            </a:p>
          </p:txBody>
        </p:sp>
        <p:sp>
          <p:nvSpPr>
            <p:cNvPr id="903" name="Google Shape;903;p93"/>
            <p:cNvSpPr/>
            <p:nvPr/>
          </p:nvSpPr>
          <p:spPr>
            <a:xfrm>
              <a:off x="3291363" y="3287077"/>
              <a:ext cx="580200" cy="580200"/>
            </a:xfrm>
            <a:prstGeom prst="triangle">
              <a:avLst>
                <a:gd fmla="val 50000" name="adj"/>
              </a:avLst>
            </a:prstGeom>
            <a:solidFill>
              <a:srgbClr val="CFD7E7">
                <a:alpha val="89800"/>
              </a:srgbClr>
            </a:solidFill>
            <a:ln cap="flat" cmpd="sng" w="25400">
              <a:solidFill>
                <a:srgbClr val="CFD7E7">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93"/>
            <p:cNvSpPr/>
            <p:nvPr/>
          </p:nvSpPr>
          <p:spPr>
            <a:xfrm rot="-240135">
              <a:off x="1840705" y="3038434"/>
              <a:ext cx="3481591" cy="243601"/>
            </a:xfrm>
            <a:prstGeom prst="rect">
              <a:avLst/>
            </a:prstGeom>
            <a:solidFill>
              <a:srgbClr val="CFD7E7">
                <a:alpha val="89800"/>
              </a:srgbClr>
            </a:solidFill>
            <a:ln cap="flat" cmpd="sng" w="25400">
              <a:solidFill>
                <a:srgbClr val="CFD7E7">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93"/>
            <p:cNvSpPr/>
            <p:nvPr/>
          </p:nvSpPr>
          <p:spPr>
            <a:xfrm rot="-239818">
              <a:off x="1846484" y="2599962"/>
              <a:ext cx="1381560" cy="477263"/>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93"/>
            <p:cNvSpPr txBox="1"/>
            <p:nvPr/>
          </p:nvSpPr>
          <p:spPr>
            <a:xfrm rot="-239688">
              <a:off x="1869752" y="2623280"/>
              <a:ext cx="1334943" cy="43064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Missing data is not serious</a:t>
              </a:r>
              <a:endParaRPr/>
            </a:p>
          </p:txBody>
        </p:sp>
        <p:sp>
          <p:nvSpPr>
            <p:cNvPr id="907" name="Google Shape;907;p93"/>
            <p:cNvSpPr/>
            <p:nvPr/>
          </p:nvSpPr>
          <p:spPr>
            <a:xfrm rot="-239818">
              <a:off x="1807812" y="2089498"/>
              <a:ext cx="1381560" cy="477263"/>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93"/>
            <p:cNvSpPr txBox="1"/>
            <p:nvPr/>
          </p:nvSpPr>
          <p:spPr>
            <a:xfrm rot="-239688">
              <a:off x="1831080" y="2112816"/>
              <a:ext cx="1334943" cy="43064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Non-parametric</a:t>
              </a:r>
              <a:endParaRPr/>
            </a:p>
          </p:txBody>
        </p:sp>
        <p:sp>
          <p:nvSpPr>
            <p:cNvPr id="909" name="Google Shape;909;p93"/>
            <p:cNvSpPr/>
            <p:nvPr/>
          </p:nvSpPr>
          <p:spPr>
            <a:xfrm rot="-239818">
              <a:off x="1769141" y="1579034"/>
              <a:ext cx="1381560" cy="477263"/>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93"/>
            <p:cNvSpPr txBox="1"/>
            <p:nvPr/>
          </p:nvSpPr>
          <p:spPr>
            <a:xfrm rot="-239688">
              <a:off x="1792409" y="1602352"/>
              <a:ext cx="1334943" cy="43064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Variable selection is automatic</a:t>
              </a:r>
              <a:endParaRPr/>
            </a:p>
          </p:txBody>
        </p:sp>
        <p:sp>
          <p:nvSpPr>
            <p:cNvPr id="911" name="Google Shape;911;p93"/>
            <p:cNvSpPr/>
            <p:nvPr/>
          </p:nvSpPr>
          <p:spPr>
            <a:xfrm rot="-239818">
              <a:off x="1730469" y="1068570"/>
              <a:ext cx="1381560" cy="477263"/>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93"/>
            <p:cNvSpPr txBox="1"/>
            <p:nvPr/>
          </p:nvSpPr>
          <p:spPr>
            <a:xfrm rot="-239688">
              <a:off x="1753737" y="1091888"/>
              <a:ext cx="1334943" cy="43064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Easy to use and interpret</a:t>
              </a:r>
              <a:endParaRPr/>
            </a:p>
          </p:txBody>
        </p:sp>
        <p:sp>
          <p:nvSpPr>
            <p:cNvPr id="913" name="Google Shape;913;p93"/>
            <p:cNvSpPr/>
            <p:nvPr/>
          </p:nvSpPr>
          <p:spPr>
            <a:xfrm rot="-239818">
              <a:off x="3857402" y="2460744"/>
              <a:ext cx="1381560" cy="477263"/>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93"/>
            <p:cNvSpPr txBox="1"/>
            <p:nvPr/>
          </p:nvSpPr>
          <p:spPr>
            <a:xfrm rot="-239688">
              <a:off x="3880670" y="2484062"/>
              <a:ext cx="1334943" cy="43064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Sequential – could miss good splits</a:t>
              </a:r>
              <a:endParaRPr/>
            </a:p>
          </p:txBody>
        </p:sp>
        <p:sp>
          <p:nvSpPr>
            <p:cNvPr id="915" name="Google Shape;915;p93"/>
            <p:cNvSpPr/>
            <p:nvPr/>
          </p:nvSpPr>
          <p:spPr>
            <a:xfrm rot="-239818">
              <a:off x="3818730" y="1950281"/>
              <a:ext cx="1381560" cy="477263"/>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93"/>
            <p:cNvSpPr txBox="1"/>
            <p:nvPr/>
          </p:nvSpPr>
          <p:spPr>
            <a:xfrm rot="-239688">
              <a:off x="3841998" y="1973599"/>
              <a:ext cx="1334943" cy="43064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Only horizontal and vertical splits</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Interactive example of decision trees on the housing market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457200" y="91440"/>
            <a:ext cx="8229600" cy="49449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 sz="2000"/>
              <a:t>Looking at the data on the type of car that people own along with other demographic information (made up for illustration), we might be able to infer some underlying “rules” about the kinds of cars that people own. </a:t>
            </a:r>
            <a:endParaRPr/>
          </a:p>
          <a:p>
            <a:pPr indent="-225425" lvl="0" marL="342900" rtl="0" algn="l">
              <a:spcBef>
                <a:spcPts val="370"/>
              </a:spcBef>
              <a:spcAft>
                <a:spcPts val="0"/>
              </a:spcAft>
              <a:buClr>
                <a:schemeClr val="dk1"/>
              </a:buClr>
              <a:buSzPct val="100000"/>
              <a:buNone/>
            </a:pPr>
            <a:r>
              <a:t/>
            </a:r>
            <a:endParaRPr sz="2000"/>
          </a:p>
          <a:p>
            <a:pPr indent="-342900" lvl="0" marL="342900" rtl="0" algn="l">
              <a:spcBef>
                <a:spcPts val="370"/>
              </a:spcBef>
              <a:spcAft>
                <a:spcPts val="0"/>
              </a:spcAft>
              <a:buClr>
                <a:schemeClr val="dk1"/>
              </a:buClr>
              <a:buSzPct val="100000"/>
              <a:buChar char="●"/>
            </a:pPr>
            <a:r>
              <a:rPr lang="en" sz="2000"/>
              <a:t>With the caveat that we have very little data above and cannot really make any serious inferences, the discussion that follows is only intended to illustrate what we will be studying this week. To really make serious inferences we need much more data. </a:t>
            </a:r>
            <a:endParaRPr/>
          </a:p>
          <a:p>
            <a:pPr indent="-225425" lvl="0" marL="342900" rtl="0" algn="l">
              <a:spcBef>
                <a:spcPts val="370"/>
              </a:spcBef>
              <a:spcAft>
                <a:spcPts val="0"/>
              </a:spcAft>
              <a:buClr>
                <a:schemeClr val="dk1"/>
              </a:buClr>
              <a:buSzPct val="100000"/>
              <a:buNone/>
            </a:pPr>
            <a:r>
              <a:t/>
            </a:r>
            <a:endParaRPr sz="2000"/>
          </a:p>
          <a:p>
            <a:pPr indent="-342900" lvl="0" marL="342900" rtl="0" algn="l">
              <a:spcBef>
                <a:spcPts val="370"/>
              </a:spcBef>
              <a:spcAft>
                <a:spcPts val="0"/>
              </a:spcAft>
              <a:buClr>
                <a:schemeClr val="dk1"/>
              </a:buClr>
              <a:buSzPct val="100000"/>
              <a:buChar char="●"/>
            </a:pPr>
            <a:r>
              <a:rPr lang="en" sz="2000"/>
              <a:t>From the data we might observe some patterns:</a:t>
            </a:r>
            <a:endParaRPr/>
          </a:p>
          <a:p>
            <a:pPr indent="-225425" lvl="0" marL="342900" rtl="0" algn="l">
              <a:spcBef>
                <a:spcPts val="370"/>
              </a:spcBef>
              <a:spcAft>
                <a:spcPts val="0"/>
              </a:spcAft>
              <a:buClr>
                <a:schemeClr val="dk1"/>
              </a:buClr>
              <a:buSzPct val="100000"/>
              <a:buNone/>
            </a:pPr>
            <a:r>
              <a:t/>
            </a:r>
            <a:endParaRPr sz="2000"/>
          </a:p>
          <a:p>
            <a:pPr indent="-285750" lvl="1" marL="742950" rtl="0" algn="l">
              <a:spcBef>
                <a:spcPts val="296"/>
              </a:spcBef>
              <a:spcAft>
                <a:spcPts val="0"/>
              </a:spcAft>
              <a:buClr>
                <a:schemeClr val="dk1"/>
              </a:buClr>
              <a:buSzPct val="100000"/>
              <a:buChar char="○"/>
            </a:pPr>
            <a:r>
              <a:rPr lang="en" sz="1600"/>
              <a:t>People making $200,000 or more seem to own a luxury car independent of other factors.</a:t>
            </a:r>
            <a:endParaRPr/>
          </a:p>
          <a:p>
            <a:pPr indent="-285750" lvl="1" marL="742950" rtl="0" algn="l">
              <a:spcBef>
                <a:spcPts val="296"/>
              </a:spcBef>
              <a:spcAft>
                <a:spcPts val="0"/>
              </a:spcAft>
              <a:buClr>
                <a:schemeClr val="dk1"/>
              </a:buClr>
              <a:buSzPct val="100000"/>
              <a:buChar char="○"/>
            </a:pPr>
            <a:r>
              <a:rPr lang="en" sz="1600"/>
              <a:t>People making $30,000 or less seem to be owning a compact car, independent of other factors.</a:t>
            </a:r>
            <a:endParaRPr/>
          </a:p>
          <a:p>
            <a:pPr indent="-285750" lvl="1" marL="742950" rtl="0" algn="l">
              <a:spcBef>
                <a:spcPts val="296"/>
              </a:spcBef>
              <a:spcAft>
                <a:spcPts val="1200"/>
              </a:spcAft>
              <a:buClr>
                <a:schemeClr val="dk1"/>
              </a:buClr>
              <a:buSzPct val="100000"/>
              <a:buChar char="○"/>
            </a:pPr>
            <a:r>
              <a:rPr lang="en" sz="1600"/>
              <a:t>For people making between $100,000 and $200,000, it seems that they own luxury cars when the family size is 2 or less and own an economy car when the family size is 5 or more.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9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 depth tutorials on how to build decision trees from scratch:</a:t>
            </a:r>
            <a:endParaRPr/>
          </a:p>
          <a:p>
            <a:pPr indent="-533400" lvl="0" marL="457200" rtl="0" algn="l">
              <a:spcBef>
                <a:spcPts val="0"/>
              </a:spcBef>
              <a:spcAft>
                <a:spcPts val="0"/>
              </a:spcAft>
              <a:buSzPts val="4800"/>
              <a:buAutoNum type="arabicPeriod"/>
            </a:pPr>
            <a:r>
              <a:rPr lang="en" u="sng">
                <a:solidFill>
                  <a:schemeClr val="hlink"/>
                </a:solidFill>
                <a:hlinkClick r:id="rId3"/>
              </a:rPr>
              <a:t>Here</a:t>
            </a:r>
            <a:endParaRPr/>
          </a:p>
          <a:p>
            <a:pPr indent="-533400" lvl="0" marL="457200" rtl="0" algn="l">
              <a:spcBef>
                <a:spcPts val="0"/>
              </a:spcBef>
              <a:spcAft>
                <a:spcPts val="0"/>
              </a:spcAft>
              <a:buSzPts val="4800"/>
              <a:buAutoNum type="arabicPeriod"/>
            </a:pPr>
            <a:r>
              <a:rPr lang="en" u="sng">
                <a:solidFill>
                  <a:schemeClr val="hlink"/>
                </a:solidFill>
                <a:hlinkClick r:id="rId4"/>
              </a:rPr>
              <a:t>Here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9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533400" lvl="0" marL="457200" rtl="0" algn="l">
              <a:spcBef>
                <a:spcPts val="0"/>
              </a:spcBef>
              <a:spcAft>
                <a:spcPts val="0"/>
              </a:spcAft>
              <a:buSzPts val="4800"/>
              <a:buAutoNum type="arabicPeriod"/>
            </a:pPr>
            <a:r>
              <a:rPr lang="en" u="sng">
                <a:solidFill>
                  <a:schemeClr val="hlink"/>
                </a:solidFill>
                <a:hlinkClick r:id="rId3"/>
              </a:rPr>
              <a:t>Pruning in python</a:t>
            </a:r>
            <a:endParaRPr/>
          </a:p>
          <a:p>
            <a:pPr indent="-533400" lvl="0" marL="457200" rtl="0" algn="l">
              <a:spcBef>
                <a:spcPts val="0"/>
              </a:spcBef>
              <a:spcAft>
                <a:spcPts val="0"/>
              </a:spcAft>
              <a:buSzPts val="4800"/>
              <a:buAutoNum type="arabicPeriod"/>
            </a:pPr>
            <a:r>
              <a:rPr lang="en" u="sng">
                <a:solidFill>
                  <a:schemeClr val="hlink"/>
                </a:solidFill>
                <a:hlinkClick r:id="rId4"/>
              </a:rPr>
              <a:t>Plot decision boundaries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a:t>
            </a:r>
            <a:r>
              <a:rPr lang="en"/>
              <a:t> methods</a:t>
            </a:r>
            <a:endParaRPr/>
          </a:p>
        </p:txBody>
      </p:sp>
      <p:sp>
        <p:nvSpPr>
          <p:cNvPr id="937" name="Google Shape;937;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Combining multiple simple models (base learners) to get a better prediction than using any single model alone. </a:t>
            </a:r>
            <a:r>
              <a:rPr lang="en" u="sng">
                <a:solidFill>
                  <a:schemeClr val="hlink"/>
                </a:solidFill>
                <a:hlinkClick r:id="rId3"/>
              </a:rPr>
              <a:t>See here</a:t>
            </a:r>
            <a:endParaRPr/>
          </a:p>
          <a:p>
            <a:pPr indent="-342900" lvl="0" marL="457200" rtl="0" algn="l">
              <a:spcBef>
                <a:spcPts val="1200"/>
              </a:spcBef>
              <a:spcAft>
                <a:spcPts val="0"/>
              </a:spcAft>
              <a:buSzPts val="1800"/>
              <a:buAutoNum type="arabicPeriod"/>
            </a:pPr>
            <a:r>
              <a:rPr lang="en"/>
              <a:t>Bagging: Trains multiple trees on different bootstrapped samples of the data</a:t>
            </a:r>
            <a:endParaRPr/>
          </a:p>
          <a:p>
            <a:pPr indent="-342900" lvl="0" marL="457200" rtl="0" algn="l">
              <a:spcBef>
                <a:spcPts val="0"/>
              </a:spcBef>
              <a:spcAft>
                <a:spcPts val="0"/>
              </a:spcAft>
              <a:buSzPts val="1800"/>
              <a:buAutoNum type="arabicPeriod"/>
            </a:pPr>
            <a:r>
              <a:rPr lang="en"/>
              <a:t>Random Forests: Same as bagging but we also train the model using a subset of the predictors (or features called </a:t>
            </a:r>
            <a:r>
              <a:rPr i="1" lang="en"/>
              <a:t>m</a:t>
            </a:r>
            <a:r>
              <a:rPr lang="en"/>
              <a:t>)</a:t>
            </a:r>
            <a:endParaRPr/>
          </a:p>
          <a:p>
            <a:pPr indent="-342900" lvl="0" marL="457200" rtl="0" algn="l">
              <a:spcBef>
                <a:spcPts val="0"/>
              </a:spcBef>
              <a:spcAft>
                <a:spcPts val="0"/>
              </a:spcAft>
              <a:buSzPts val="1800"/>
              <a:buAutoNum type="arabicPeriod"/>
            </a:pPr>
            <a:r>
              <a:rPr lang="en"/>
              <a:t>Boosting: train </a:t>
            </a:r>
            <a:r>
              <a:rPr lang="en"/>
              <a:t>multiple</a:t>
            </a:r>
            <a:r>
              <a:rPr lang="en"/>
              <a:t> very simple models sequen</a:t>
            </a:r>
            <a:r>
              <a:rPr lang="en"/>
              <a:t>tially where the next model is trained on the “mistakes” of the previous model</a:t>
            </a:r>
            <a:endParaRPr/>
          </a:p>
          <a:p>
            <a:pPr indent="-342900" lvl="0" marL="457200" rtl="0" algn="l">
              <a:spcBef>
                <a:spcPts val="0"/>
              </a:spcBef>
              <a:spcAft>
                <a:spcPts val="0"/>
              </a:spcAft>
              <a:buSzPts val="1800"/>
              <a:buAutoNum type="arabicPeriod"/>
            </a:pPr>
            <a:r>
              <a:rPr lang="en" u="sng">
                <a:solidFill>
                  <a:schemeClr val="hlink"/>
                </a:solidFill>
                <a:hlinkClick r:id="rId4"/>
              </a:rPr>
              <a:t>Stacking</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example</a:t>
            </a:r>
            <a:endParaRPr/>
          </a:p>
        </p:txBody>
      </p:sp>
      <p:sp>
        <p:nvSpPr>
          <p:cNvPr id="943" name="Google Shape;943;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X = age, gender, cabin_class, income, city_of_origin</a:t>
            </a:r>
            <a:endParaRPr/>
          </a:p>
          <a:p>
            <a:pPr indent="0" lvl="0" marL="0" rtl="0" algn="l">
              <a:spcBef>
                <a:spcPts val="1200"/>
              </a:spcBef>
              <a:spcAft>
                <a:spcPts val="0"/>
              </a:spcAft>
              <a:buClr>
                <a:schemeClr val="dk1"/>
              </a:buClr>
              <a:buSzPct val="61111"/>
              <a:buFont typeface="Arial"/>
              <a:buNone/>
            </a:pPr>
            <a:r>
              <a:rPr lang="en"/>
              <a:t>y= survived or not (1/0)</a:t>
            </a:r>
            <a:endParaRPr/>
          </a:p>
          <a:p>
            <a:pPr indent="0" lvl="0" marL="0" rtl="0" algn="l">
              <a:spcBef>
                <a:spcPts val="1200"/>
              </a:spcBef>
              <a:spcAft>
                <a:spcPts val="0"/>
              </a:spcAft>
              <a:buClr>
                <a:schemeClr val="dk1"/>
              </a:buClr>
              <a:buSzPct val="61111"/>
              <a:buFont typeface="Arial"/>
              <a:buNone/>
            </a:pPr>
            <a:r>
              <a:rPr lang="en"/>
              <a:t>Data = (a, b, c, d, e, f)</a:t>
            </a:r>
            <a:endParaRPr/>
          </a:p>
          <a:p>
            <a:pPr indent="0" lvl="0" marL="0" rtl="0" algn="l">
              <a:spcBef>
                <a:spcPts val="1200"/>
              </a:spcBef>
              <a:spcAft>
                <a:spcPts val="0"/>
              </a:spcAft>
              <a:buClr>
                <a:schemeClr val="dk1"/>
              </a:buClr>
              <a:buSzPct val="61111"/>
              <a:buFont typeface="Arial"/>
              <a:buNone/>
            </a:pPr>
            <a:r>
              <a:rPr lang="en"/>
              <a:t>Y = (1, 1, 0, 0, 0, 1)</a:t>
            </a:r>
            <a:endParaRPr/>
          </a:p>
          <a:p>
            <a:pPr indent="0" lvl="0" marL="0" rtl="0" algn="l">
              <a:spcBef>
                <a:spcPts val="1200"/>
              </a:spcBef>
              <a:spcAft>
                <a:spcPts val="0"/>
              </a:spcAft>
              <a:buClr>
                <a:schemeClr val="dk1"/>
              </a:buClr>
              <a:buSzPct val="61111"/>
              <a:buFont typeface="Arial"/>
              <a:buNone/>
            </a:pPr>
            <a:r>
              <a:rPr lang="en"/>
              <a:t>Random Forest: Build 3 trees and combine prediction with m = 3</a:t>
            </a:r>
            <a:endParaRPr/>
          </a:p>
          <a:p>
            <a:pPr indent="0" lvl="0" marL="0" rtl="0" algn="l">
              <a:spcBef>
                <a:spcPts val="1200"/>
              </a:spcBef>
              <a:spcAft>
                <a:spcPts val="0"/>
              </a:spcAft>
              <a:buClr>
                <a:schemeClr val="dk1"/>
              </a:buClr>
              <a:buSzPct val="61111"/>
              <a:buFont typeface="Arial"/>
              <a:buNone/>
            </a:pPr>
            <a:r>
              <a:rPr lang="en"/>
              <a:t>Tree 1: train_1 = (a,b,b,d,e,a) X_1 = age, gender, income ⇒ 1</a:t>
            </a:r>
            <a:endParaRPr/>
          </a:p>
          <a:p>
            <a:pPr indent="0" lvl="0" marL="0" rtl="0" algn="l">
              <a:spcBef>
                <a:spcPts val="1200"/>
              </a:spcBef>
              <a:spcAft>
                <a:spcPts val="0"/>
              </a:spcAft>
              <a:buClr>
                <a:schemeClr val="dk1"/>
              </a:buClr>
              <a:buSzPct val="61111"/>
              <a:buFont typeface="Arial"/>
              <a:buNone/>
            </a:pPr>
            <a:r>
              <a:rPr lang="en"/>
              <a:t>Tree  2: train_2 = (b,b,c,e,d,f) X _2= age, gender, cabin_class =&gt; 1</a:t>
            </a:r>
            <a:endParaRPr/>
          </a:p>
          <a:p>
            <a:pPr indent="0" lvl="0" marL="0" rtl="0" algn="l">
              <a:spcBef>
                <a:spcPts val="1200"/>
              </a:spcBef>
              <a:spcAft>
                <a:spcPts val="0"/>
              </a:spcAft>
              <a:buClr>
                <a:schemeClr val="dk1"/>
              </a:buClr>
              <a:buSzPct val="61111"/>
              <a:buFont typeface="Arial"/>
              <a:buNone/>
            </a:pPr>
            <a:r>
              <a:rPr lang="en"/>
              <a:t>Tree 3: train_3 = (a,b,c,d,e,e) X_3 = cabin_class, income, city_of_orging ⇒ 0</a:t>
            </a:r>
            <a:endParaRPr/>
          </a:p>
          <a:p>
            <a:pPr indent="0" lvl="0" marL="0" rtl="0" algn="l">
              <a:spcBef>
                <a:spcPts val="1200"/>
              </a:spcBef>
              <a:spcAft>
                <a:spcPts val="1200"/>
              </a:spcAft>
              <a:buClr>
                <a:schemeClr val="dk1"/>
              </a:buClr>
              <a:buSzPct val="61111"/>
              <a:buFont typeface="Arial"/>
              <a:buNone/>
            </a:pPr>
            <a:r>
              <a:rPr lang="en"/>
              <a:t>Answer: survived!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 Example</a:t>
            </a:r>
            <a:endParaRPr/>
          </a:p>
        </p:txBody>
      </p:sp>
      <p:sp>
        <p:nvSpPr>
          <p:cNvPr id="949" name="Google Shape;949;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X = age, gender, cabin_class, income, city_of_origin</a:t>
            </a:r>
            <a:endParaRPr/>
          </a:p>
          <a:p>
            <a:pPr indent="0" lvl="0" marL="0" rtl="0" algn="l">
              <a:spcBef>
                <a:spcPts val="1200"/>
              </a:spcBef>
              <a:spcAft>
                <a:spcPts val="0"/>
              </a:spcAft>
              <a:buNone/>
            </a:pPr>
            <a:r>
              <a:rPr lang="en"/>
              <a:t>y= survived or not (1/0)</a:t>
            </a:r>
            <a:endParaRPr/>
          </a:p>
          <a:p>
            <a:pPr indent="0" lvl="0" marL="0" rtl="0" algn="l">
              <a:spcBef>
                <a:spcPts val="1200"/>
              </a:spcBef>
              <a:spcAft>
                <a:spcPts val="0"/>
              </a:spcAft>
              <a:buNone/>
            </a:pPr>
            <a:r>
              <a:rPr lang="en"/>
              <a:t>Data = (a, b, c, d, e, f)</a:t>
            </a:r>
            <a:endParaRPr/>
          </a:p>
          <a:p>
            <a:pPr indent="0" lvl="0" marL="0" rtl="0" algn="l">
              <a:spcBef>
                <a:spcPts val="1200"/>
              </a:spcBef>
              <a:spcAft>
                <a:spcPts val="0"/>
              </a:spcAft>
              <a:buNone/>
            </a:pPr>
            <a:r>
              <a:rPr lang="en"/>
              <a:t>Y = (1, 1, 0, 0, 0, 1)</a:t>
            </a:r>
            <a:endParaRPr/>
          </a:p>
          <a:p>
            <a:pPr indent="0" lvl="0" marL="0" rtl="0" algn="l">
              <a:spcBef>
                <a:spcPts val="1200"/>
              </a:spcBef>
              <a:spcAft>
                <a:spcPts val="0"/>
              </a:spcAft>
              <a:buNone/>
            </a:pPr>
            <a:r>
              <a:rPr lang="en"/>
              <a:t>Create model M1 the simplest tree posible (single node tree)</a:t>
            </a:r>
            <a:endParaRPr/>
          </a:p>
          <a:p>
            <a:pPr indent="0" lvl="0" marL="0" rtl="0" algn="l">
              <a:spcBef>
                <a:spcPts val="1200"/>
              </a:spcBef>
              <a:spcAft>
                <a:spcPts val="0"/>
              </a:spcAft>
              <a:buNone/>
            </a:pPr>
            <a:r>
              <a:rPr lang="en"/>
              <a:t>Y_hat_1 = (</a:t>
            </a:r>
            <a:r>
              <a:rPr lang="en">
                <a:highlight>
                  <a:srgbClr val="FF0000"/>
                </a:highlight>
              </a:rPr>
              <a:t>0</a:t>
            </a:r>
            <a:r>
              <a:rPr lang="en"/>
              <a:t>,</a:t>
            </a:r>
            <a:r>
              <a:rPr lang="en">
                <a:highlight>
                  <a:srgbClr val="FF0000"/>
                </a:highlight>
              </a:rPr>
              <a:t>0</a:t>
            </a:r>
            <a:r>
              <a:rPr lang="en"/>
              <a:t>,</a:t>
            </a:r>
            <a:r>
              <a:rPr lang="en">
                <a:highlight>
                  <a:srgbClr val="00FF00"/>
                </a:highlight>
              </a:rPr>
              <a:t>0</a:t>
            </a:r>
            <a:r>
              <a:rPr lang="en"/>
              <a:t>,</a:t>
            </a:r>
            <a:r>
              <a:rPr lang="en">
                <a:highlight>
                  <a:srgbClr val="FF0000"/>
                </a:highlight>
              </a:rPr>
              <a:t>1</a:t>
            </a:r>
            <a:r>
              <a:rPr lang="en"/>
              <a:t>,</a:t>
            </a:r>
            <a:r>
              <a:rPr lang="en">
                <a:highlight>
                  <a:srgbClr val="FF0000"/>
                </a:highlight>
              </a:rPr>
              <a:t>1</a:t>
            </a:r>
            <a:r>
              <a:rPr lang="en"/>
              <a:t>,</a:t>
            </a:r>
            <a:r>
              <a:rPr lang="en">
                <a:highlight>
                  <a:srgbClr val="00FF00"/>
                </a:highlight>
              </a:rPr>
              <a:t>1</a:t>
            </a:r>
            <a:r>
              <a:rPr lang="en"/>
              <a:t>)</a:t>
            </a:r>
            <a:endParaRPr/>
          </a:p>
          <a:p>
            <a:pPr indent="0" lvl="0" marL="0" rtl="0" algn="l">
              <a:spcBef>
                <a:spcPts val="1200"/>
              </a:spcBef>
              <a:spcAft>
                <a:spcPts val="0"/>
              </a:spcAft>
              <a:buNone/>
            </a:pPr>
            <a:r>
              <a:rPr lang="en"/>
              <a:t>Create model M2 with emphasis on mistake from M1 Y_hat_2 = (</a:t>
            </a:r>
            <a:r>
              <a:rPr lang="en">
                <a:highlight>
                  <a:srgbClr val="00FF00"/>
                </a:highlight>
              </a:rPr>
              <a:t>1</a:t>
            </a:r>
            <a:r>
              <a:rPr lang="en"/>
              <a:t>,</a:t>
            </a:r>
            <a:r>
              <a:rPr lang="en">
                <a:highlight>
                  <a:srgbClr val="00FF00"/>
                </a:highlight>
              </a:rPr>
              <a:t>1</a:t>
            </a:r>
            <a:r>
              <a:rPr lang="en"/>
              <a:t>,</a:t>
            </a:r>
            <a:r>
              <a:rPr lang="en">
                <a:highlight>
                  <a:srgbClr val="FF0000"/>
                </a:highlight>
              </a:rPr>
              <a:t>1</a:t>
            </a:r>
            <a:r>
              <a:rPr lang="en"/>
              <a:t>,</a:t>
            </a:r>
            <a:r>
              <a:rPr lang="en">
                <a:highlight>
                  <a:srgbClr val="FF0000"/>
                </a:highlight>
              </a:rPr>
              <a:t>1</a:t>
            </a:r>
            <a:r>
              <a:rPr lang="en"/>
              <a:t>,</a:t>
            </a:r>
            <a:r>
              <a:rPr lang="en">
                <a:highlight>
                  <a:srgbClr val="00FF00"/>
                </a:highlight>
              </a:rPr>
              <a:t>0</a:t>
            </a:r>
            <a:r>
              <a:rPr lang="en"/>
              <a:t>,</a:t>
            </a:r>
            <a:r>
              <a:rPr lang="en">
                <a:highlight>
                  <a:srgbClr val="FF0000"/>
                </a:highlight>
              </a:rPr>
              <a:t>0</a:t>
            </a:r>
            <a:r>
              <a:rPr lang="en"/>
              <a:t>)</a:t>
            </a:r>
            <a:endParaRPr/>
          </a:p>
          <a:p>
            <a:pPr indent="0" lvl="0" marL="0" rtl="0" algn="l">
              <a:spcBef>
                <a:spcPts val="1200"/>
              </a:spcBef>
              <a:spcAft>
                <a:spcPts val="1200"/>
              </a:spcAft>
              <a:buNone/>
            </a:pPr>
            <a:r>
              <a:rPr lang="en"/>
              <a:t>Create model M3 with emphasis on mistakes from M2 Y_hat_3=(</a:t>
            </a:r>
            <a:r>
              <a:rPr lang="en">
                <a:highlight>
                  <a:srgbClr val="FF0000"/>
                </a:highlight>
              </a:rPr>
              <a:t>0</a:t>
            </a:r>
            <a:r>
              <a:rPr lang="en"/>
              <a:t>,</a:t>
            </a:r>
            <a:r>
              <a:rPr lang="en">
                <a:highlight>
                  <a:srgbClr val="00FF00"/>
                </a:highlight>
              </a:rPr>
              <a:t>1,1,1</a:t>
            </a:r>
            <a:r>
              <a:rPr lang="en"/>
              <a:t>,</a:t>
            </a:r>
            <a:r>
              <a:rPr lang="en">
                <a:highlight>
                  <a:srgbClr val="FF0000"/>
                </a:highlight>
              </a:rPr>
              <a:t>1,0</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218603" y="1975140"/>
            <a:ext cx="3638400" cy="10215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
              <a:t>LOAN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