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 Thin"/>
      <p:regular r:id="rId24"/>
      <p:bold r:id="rId25"/>
      <p:italic r:id="rId26"/>
      <p:boldItalic r:id="rId27"/>
    </p:embeddedFont>
    <p:embeddedFont>
      <p:font typeface="Open Sans ExtraBold"/>
      <p:bold r:id="rId28"/>
      <p:boldItalic r:id="rId29"/>
    </p:embeddedFont>
    <p:embeddedFont>
      <p:font typeface="Oswald"/>
      <p:regular r:id="rId30"/>
      <p:bold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AIyiFOPZoFSC59i/Hn/quPUpL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italic.fntdata"/><Relationship Id="rId25" Type="http://schemas.openxmlformats.org/officeDocument/2006/relationships/font" Target="fonts/RobotoThin-bold.fntdata"/><Relationship Id="rId28" Type="http://schemas.openxmlformats.org/officeDocument/2006/relationships/font" Target="fonts/OpenSansExtraBold-bold.fntdata"/><Relationship Id="rId27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239a40e8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239a40e8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239a40e86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239a40e86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c239a40e86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239a40e86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3e48b1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3e48b1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1246a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1246a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239a40e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239a40e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239a40e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239a40e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c239a40e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association? r = 0.71</a:t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39a40e86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c239a40e86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239a40e86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/>
          <p:nvPr>
            <p:ph idx="2" type="pic"/>
          </p:nvPr>
        </p:nvSpPr>
        <p:spPr>
          <a:xfrm>
            <a:off x="8272579" y="4203440"/>
            <a:ext cx="586935" cy="587829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9"/>
          <p:cNvSpPr/>
          <p:nvPr>
            <p:ph idx="3" type="pic"/>
          </p:nvPr>
        </p:nvSpPr>
        <p:spPr>
          <a:xfrm>
            <a:off x="1518536" y="4203440"/>
            <a:ext cx="586935" cy="587829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9"/>
          <p:cNvSpPr/>
          <p:nvPr>
            <p:ph idx="4" type="pic"/>
          </p:nvPr>
        </p:nvSpPr>
        <p:spPr>
          <a:xfrm>
            <a:off x="4896005" y="4203440"/>
            <a:ext cx="586935" cy="587829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/>
          <p:nvPr>
            <p:ph idx="2" type="pic"/>
          </p:nvPr>
        </p:nvSpPr>
        <p:spPr>
          <a:xfrm>
            <a:off x="4565779" y="1436913"/>
            <a:ext cx="3060441" cy="306044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/>
          <p:nvPr>
            <p:ph idx="2" type="pic"/>
          </p:nvPr>
        </p:nvSpPr>
        <p:spPr>
          <a:xfrm>
            <a:off x="1836892" y="930584"/>
            <a:ext cx="3398655" cy="41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/>
          <p:nvPr>
            <p:ph idx="2" type="pic"/>
          </p:nvPr>
        </p:nvSpPr>
        <p:spPr>
          <a:xfrm>
            <a:off x="1273148" y="2649894"/>
            <a:ext cx="9645705" cy="3024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/>
          <p:nvPr>
            <p:ph idx="2" type="pic"/>
          </p:nvPr>
        </p:nvSpPr>
        <p:spPr>
          <a:xfrm>
            <a:off x="8038087" y="1766087"/>
            <a:ext cx="2880765" cy="186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3"/>
          <p:cNvSpPr/>
          <p:nvPr>
            <p:ph idx="3" type="pic"/>
          </p:nvPr>
        </p:nvSpPr>
        <p:spPr>
          <a:xfrm>
            <a:off x="1273148" y="1766087"/>
            <a:ext cx="2880765" cy="186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3"/>
          <p:cNvSpPr/>
          <p:nvPr>
            <p:ph idx="4" type="pic"/>
          </p:nvPr>
        </p:nvSpPr>
        <p:spPr>
          <a:xfrm>
            <a:off x="4655617" y="1766087"/>
            <a:ext cx="2880765" cy="186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/>
          <p:nvPr>
            <p:ph idx="2" type="pic"/>
          </p:nvPr>
        </p:nvSpPr>
        <p:spPr>
          <a:xfrm>
            <a:off x="1273146" y="3428999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4"/>
          <p:cNvSpPr/>
          <p:nvPr>
            <p:ph idx="3" type="pic"/>
          </p:nvPr>
        </p:nvSpPr>
        <p:spPr>
          <a:xfrm>
            <a:off x="3684572" y="3428999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4"/>
          <p:cNvSpPr/>
          <p:nvPr>
            <p:ph idx="4" type="pic"/>
          </p:nvPr>
        </p:nvSpPr>
        <p:spPr>
          <a:xfrm>
            <a:off x="6095998" y="3428999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54"/>
          <p:cNvSpPr/>
          <p:nvPr>
            <p:ph idx="5" type="pic"/>
          </p:nvPr>
        </p:nvSpPr>
        <p:spPr>
          <a:xfrm>
            <a:off x="8507424" y="3428999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4"/>
          <p:cNvSpPr/>
          <p:nvPr>
            <p:ph idx="6" type="pic"/>
          </p:nvPr>
        </p:nvSpPr>
        <p:spPr>
          <a:xfrm>
            <a:off x="1273146" y="1183460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4"/>
          <p:cNvSpPr/>
          <p:nvPr>
            <p:ph idx="7" type="pic"/>
          </p:nvPr>
        </p:nvSpPr>
        <p:spPr>
          <a:xfrm>
            <a:off x="3684572" y="1183460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54"/>
          <p:cNvSpPr/>
          <p:nvPr>
            <p:ph idx="8" type="pic"/>
          </p:nvPr>
        </p:nvSpPr>
        <p:spPr>
          <a:xfrm>
            <a:off x="6095998" y="1183460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4"/>
          <p:cNvSpPr/>
          <p:nvPr>
            <p:ph idx="9" type="pic"/>
          </p:nvPr>
        </p:nvSpPr>
        <p:spPr>
          <a:xfrm>
            <a:off x="8507424" y="1183460"/>
            <a:ext cx="2411426" cy="2245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/>
          <p:nvPr>
            <p:ph idx="2" type="pic"/>
          </p:nvPr>
        </p:nvSpPr>
        <p:spPr>
          <a:xfrm>
            <a:off x="7773417" y="895739"/>
            <a:ext cx="2631232" cy="422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5"/>
          <p:cNvSpPr/>
          <p:nvPr>
            <p:ph idx="3" type="pic"/>
          </p:nvPr>
        </p:nvSpPr>
        <p:spPr>
          <a:xfrm>
            <a:off x="4795936" y="895739"/>
            <a:ext cx="2631232" cy="422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/>
          <p:nvPr>
            <p:ph idx="2" type="pic"/>
          </p:nvPr>
        </p:nvSpPr>
        <p:spPr>
          <a:xfrm>
            <a:off x="9755246" y="0"/>
            <a:ext cx="2436754" cy="37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/>
          <p:nvPr>
            <p:ph idx="3" type="pic"/>
          </p:nvPr>
        </p:nvSpPr>
        <p:spPr>
          <a:xfrm>
            <a:off x="0" y="0"/>
            <a:ext cx="2436754" cy="37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/>
          <p:nvPr>
            <p:ph idx="4" type="pic"/>
          </p:nvPr>
        </p:nvSpPr>
        <p:spPr>
          <a:xfrm>
            <a:off x="2436754" y="0"/>
            <a:ext cx="2436754" cy="37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/>
          <p:nvPr>
            <p:ph idx="5" type="pic"/>
          </p:nvPr>
        </p:nvSpPr>
        <p:spPr>
          <a:xfrm>
            <a:off x="4873508" y="0"/>
            <a:ext cx="2436754" cy="37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/>
          <p:nvPr>
            <p:ph idx="6" type="pic"/>
          </p:nvPr>
        </p:nvSpPr>
        <p:spPr>
          <a:xfrm>
            <a:off x="7310262" y="0"/>
            <a:ext cx="2436754" cy="37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/>
          <p:nvPr>
            <p:ph idx="2" type="pic"/>
          </p:nvPr>
        </p:nvSpPr>
        <p:spPr>
          <a:xfrm>
            <a:off x="0" y="2"/>
            <a:ext cx="4276165" cy="3325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57"/>
          <p:cNvSpPr/>
          <p:nvPr>
            <p:ph idx="3" type="pic"/>
          </p:nvPr>
        </p:nvSpPr>
        <p:spPr>
          <a:xfrm>
            <a:off x="-1" y="3325614"/>
            <a:ext cx="2653553" cy="1270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7"/>
          <p:cNvSpPr/>
          <p:nvPr>
            <p:ph idx="4" type="pic"/>
          </p:nvPr>
        </p:nvSpPr>
        <p:spPr>
          <a:xfrm>
            <a:off x="2653552" y="3325613"/>
            <a:ext cx="1616173" cy="1270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57"/>
          <p:cNvSpPr/>
          <p:nvPr>
            <p:ph idx="5" type="pic"/>
          </p:nvPr>
        </p:nvSpPr>
        <p:spPr>
          <a:xfrm>
            <a:off x="7882506" y="1"/>
            <a:ext cx="2668955" cy="22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7"/>
          <p:cNvSpPr/>
          <p:nvPr>
            <p:ph idx="6" type="pic"/>
          </p:nvPr>
        </p:nvSpPr>
        <p:spPr>
          <a:xfrm>
            <a:off x="10538582" y="0"/>
            <a:ext cx="1653418" cy="2298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/>
          <p:nvPr>
            <p:ph idx="7" type="pic"/>
          </p:nvPr>
        </p:nvSpPr>
        <p:spPr>
          <a:xfrm>
            <a:off x="7882506" y="2272263"/>
            <a:ext cx="4309494" cy="2323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/>
          <p:nvPr>
            <p:ph idx="8" type="pic"/>
          </p:nvPr>
        </p:nvSpPr>
        <p:spPr>
          <a:xfrm>
            <a:off x="4269725" y="0"/>
            <a:ext cx="3612781" cy="4596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8"/>
          <p:cNvSpPr/>
          <p:nvPr>
            <p:ph idx="2" type="pic"/>
          </p:nvPr>
        </p:nvSpPr>
        <p:spPr>
          <a:xfrm>
            <a:off x="1907527" y="4138883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8"/>
          <p:cNvSpPr/>
          <p:nvPr>
            <p:ph idx="3" type="pic"/>
          </p:nvPr>
        </p:nvSpPr>
        <p:spPr>
          <a:xfrm>
            <a:off x="4688805" y="4138883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8"/>
          <p:cNvSpPr/>
          <p:nvPr>
            <p:ph idx="4" type="pic"/>
          </p:nvPr>
        </p:nvSpPr>
        <p:spPr>
          <a:xfrm>
            <a:off x="7470083" y="4138883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8"/>
          <p:cNvSpPr/>
          <p:nvPr>
            <p:ph idx="5" type="pic"/>
          </p:nvPr>
        </p:nvSpPr>
        <p:spPr>
          <a:xfrm>
            <a:off x="1907527" y="2250191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8"/>
          <p:cNvSpPr/>
          <p:nvPr>
            <p:ph idx="6" type="pic"/>
          </p:nvPr>
        </p:nvSpPr>
        <p:spPr>
          <a:xfrm>
            <a:off x="4688805" y="2250191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8"/>
          <p:cNvSpPr/>
          <p:nvPr>
            <p:ph idx="7" type="pic"/>
          </p:nvPr>
        </p:nvSpPr>
        <p:spPr>
          <a:xfrm>
            <a:off x="7470083" y="2250191"/>
            <a:ext cx="2781278" cy="1888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ta Science templat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39a40e86_0_6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3" name="Google Shape;93;gc239a40e86_0_6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4" name="Google Shape;94;gc239a40e86_0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/>
          <p:nvPr>
            <p:ph idx="2" type="pic"/>
          </p:nvPr>
        </p:nvSpPr>
        <p:spPr>
          <a:xfrm>
            <a:off x="0" y="0"/>
            <a:ext cx="12192000" cy="4851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/>
          <p:nvPr>
            <p:ph idx="2" type="pic"/>
          </p:nvPr>
        </p:nvSpPr>
        <p:spPr>
          <a:xfrm>
            <a:off x="2192941" y="897712"/>
            <a:ext cx="2492347" cy="3577184"/>
          </a:xfrm>
          <a:prstGeom prst="flowChartDocumen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/>
          <p:nvPr>
            <p:ph idx="2" type="pic"/>
          </p:nvPr>
        </p:nvSpPr>
        <p:spPr>
          <a:xfrm>
            <a:off x="2494383" y="4068922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4"/>
          <p:cNvSpPr/>
          <p:nvPr>
            <p:ph idx="3" type="pic"/>
          </p:nvPr>
        </p:nvSpPr>
        <p:spPr>
          <a:xfrm>
            <a:off x="4484914" y="4068922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4"/>
          <p:cNvSpPr/>
          <p:nvPr>
            <p:ph idx="4" type="pic"/>
          </p:nvPr>
        </p:nvSpPr>
        <p:spPr>
          <a:xfrm>
            <a:off x="6475445" y="4068922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4"/>
          <p:cNvSpPr/>
          <p:nvPr>
            <p:ph idx="5" type="pic"/>
          </p:nvPr>
        </p:nvSpPr>
        <p:spPr>
          <a:xfrm>
            <a:off x="8465975" y="4068922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4"/>
          <p:cNvSpPr/>
          <p:nvPr>
            <p:ph idx="6" type="pic"/>
          </p:nvPr>
        </p:nvSpPr>
        <p:spPr>
          <a:xfrm>
            <a:off x="2494383" y="2062840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4"/>
          <p:cNvSpPr/>
          <p:nvPr>
            <p:ph idx="7" type="pic"/>
          </p:nvPr>
        </p:nvSpPr>
        <p:spPr>
          <a:xfrm>
            <a:off x="4484914" y="2062840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4"/>
          <p:cNvSpPr/>
          <p:nvPr>
            <p:ph idx="8" type="pic"/>
          </p:nvPr>
        </p:nvSpPr>
        <p:spPr>
          <a:xfrm>
            <a:off x="6475445" y="2062840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4"/>
          <p:cNvSpPr/>
          <p:nvPr>
            <p:ph idx="9" type="pic"/>
          </p:nvPr>
        </p:nvSpPr>
        <p:spPr>
          <a:xfrm>
            <a:off x="8465975" y="2062840"/>
            <a:ext cx="1231641" cy="1061759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/>
          <p:nvPr>
            <p:ph idx="2" type="pic"/>
          </p:nvPr>
        </p:nvSpPr>
        <p:spPr>
          <a:xfrm>
            <a:off x="0" y="0"/>
            <a:ext cx="12192000" cy="389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/>
          <p:nvPr>
            <p:ph idx="2" type="pic"/>
          </p:nvPr>
        </p:nvSpPr>
        <p:spPr>
          <a:xfrm>
            <a:off x="4911298" y="1364289"/>
            <a:ext cx="2369404" cy="2369404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>
            <p:ph idx="2" type="pic"/>
          </p:nvPr>
        </p:nvSpPr>
        <p:spPr>
          <a:xfrm>
            <a:off x="9074263" y="2864500"/>
            <a:ext cx="1866121" cy="186612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7"/>
          <p:cNvSpPr/>
          <p:nvPr>
            <p:ph idx="3" type="pic"/>
          </p:nvPr>
        </p:nvSpPr>
        <p:spPr>
          <a:xfrm>
            <a:off x="1273146" y="2864500"/>
            <a:ext cx="1866121" cy="186612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7"/>
          <p:cNvSpPr/>
          <p:nvPr>
            <p:ph idx="4" type="pic"/>
          </p:nvPr>
        </p:nvSpPr>
        <p:spPr>
          <a:xfrm>
            <a:off x="3873517" y="2864500"/>
            <a:ext cx="1866121" cy="186612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7"/>
          <p:cNvSpPr/>
          <p:nvPr>
            <p:ph idx="5" type="pic"/>
          </p:nvPr>
        </p:nvSpPr>
        <p:spPr>
          <a:xfrm>
            <a:off x="6473888" y="2864500"/>
            <a:ext cx="1866121" cy="186612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/>
          <p:nvPr>
            <p:ph idx="2" type="pic"/>
          </p:nvPr>
        </p:nvSpPr>
        <p:spPr>
          <a:xfrm>
            <a:off x="7920134" y="2481943"/>
            <a:ext cx="2304660" cy="230466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8"/>
          <p:cNvSpPr/>
          <p:nvPr>
            <p:ph idx="3" type="pic"/>
          </p:nvPr>
        </p:nvSpPr>
        <p:spPr>
          <a:xfrm>
            <a:off x="1967206" y="2481943"/>
            <a:ext cx="2304660" cy="230466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8"/>
          <p:cNvSpPr/>
          <p:nvPr>
            <p:ph idx="4" type="pic"/>
          </p:nvPr>
        </p:nvSpPr>
        <p:spPr>
          <a:xfrm>
            <a:off x="4943670" y="2481943"/>
            <a:ext cx="2304660" cy="2304661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 Thin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279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279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web.stanford.edu/~hastie/MOOC-Slides/linear_regression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.stanford.edu/~hastie/MOOC-Slides/linear_regression.pdf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um.com/@mp32445/understanding-bias-variance-tradeoff-ca59a22e2a83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Relationship Id="rId4" Type="http://schemas.openxmlformats.org/officeDocument/2006/relationships/hyperlink" Target="https://medium.com/data-science-365/linear-regression-with-gradient-descent-895bb7d18d5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eb.stanford.edu/~hastie/MOOC-Slides/linear_regression.pdf" TargetMode="External"/><Relationship Id="rId5" Type="http://schemas.openxmlformats.org/officeDocument/2006/relationships/hyperlink" Target="https://web.stanford.edu/~hastie/MOOC-Slides/linear_regression.pdf" TargetMode="External"/><Relationship Id="rId6" Type="http://schemas.openxmlformats.org/officeDocument/2006/relationships/hyperlink" Target="https://web.stanford.edu/~hastie/MOOC-Slides/linear_regression.pdf" TargetMode="External"/><Relationship Id="rId7" Type="http://schemas.openxmlformats.org/officeDocument/2006/relationships/hyperlink" Target="https://web.stanford.edu/~hastie/MOOC-Slides/linear_regression.pdf" TargetMode="External"/><Relationship Id="rId8" Type="http://schemas.openxmlformats.org/officeDocument/2006/relationships/hyperlink" Target="https://web.stanford.edu/~hastie/MOOC-Slides/linear_regression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"/>
          <p:cNvGrpSpPr/>
          <p:nvPr/>
        </p:nvGrpSpPr>
        <p:grpSpPr>
          <a:xfrm>
            <a:off x="2139971" y="2438400"/>
            <a:ext cx="8459064" cy="2027390"/>
            <a:chOff x="3663739" y="2463529"/>
            <a:chExt cx="5201100" cy="2027390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3663739" y="2463529"/>
              <a:ext cx="5201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Regression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5592438" y="4183119"/>
              <a:ext cx="1047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"/>
          <p:cNvSpPr/>
          <p:nvPr/>
        </p:nvSpPr>
        <p:spPr>
          <a:xfrm rot="-2700000">
            <a:off x="5985748" y="6316861"/>
            <a:ext cx="220504" cy="220504"/>
          </a:xfrm>
          <a:prstGeom prst="corner">
            <a:avLst>
              <a:gd fmla="val 28947" name="adj1"/>
              <a:gd fmla="val 31579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D2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914400" y="874454"/>
            <a:ext cx="10363200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Residuals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Show variation that remains in the data after accounting for the linear relationship defined by the fitted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the least squares line captures the association between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then a plot of residuals versus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should have no pattern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0"/>
          <p:cNvGrpSpPr/>
          <p:nvPr/>
        </p:nvGrpSpPr>
        <p:grpSpPr>
          <a:xfrm>
            <a:off x="1638300" y="343510"/>
            <a:ext cx="8915400" cy="6170980"/>
            <a:chOff x="1676400" y="324186"/>
            <a:chExt cx="8915400" cy="6170980"/>
          </a:xfrm>
        </p:grpSpPr>
        <p:sp>
          <p:nvSpPr>
            <p:cNvPr id="180" name="Google Shape;180;p10"/>
            <p:cNvSpPr/>
            <p:nvPr/>
          </p:nvSpPr>
          <p:spPr>
            <a:xfrm>
              <a:off x="1676400" y="324186"/>
              <a:ext cx="891540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rgbClr val="0C0C0C"/>
                  </a:solidFill>
                  <a:latin typeface="Open Sans"/>
                  <a:ea typeface="Open Sans"/>
                  <a:cs typeface="Open Sans"/>
                  <a:sym typeface="Open Sans"/>
                </a:rPr>
                <a:t>Standard Deviation of Residuals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0C0C0C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Measures how much the residuals vary around the fitted line</a:t>
              </a:r>
              <a:endParaRPr/>
            </a:p>
          </p:txBody>
        </p:sp>
        <p:pic>
          <p:nvPicPr>
            <p:cNvPr id="181" name="Google Shape;18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7633" y="2584380"/>
              <a:ext cx="7452933" cy="391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0"/>
          <p:cNvSpPr/>
          <p:nvPr/>
        </p:nvSpPr>
        <p:spPr>
          <a:xfrm>
            <a:off x="3047999" y="619132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of prices within 290 of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685800" y="1066800"/>
            <a:ext cx="10515600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R-Squared (r</a:t>
            </a:r>
            <a:r>
              <a:rPr b="1" baseline="30000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Square of the correlation between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Fraction of the variation accounted for by the least squares regression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 = 0.5 line explains 50% of the variation in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239a40e86_0_92"/>
          <p:cNvSpPr/>
          <p:nvPr/>
        </p:nvSpPr>
        <p:spPr>
          <a:xfrm>
            <a:off x="1009650" y="394925"/>
            <a:ext cx="10172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Interpreting coefficients</a:t>
            </a:r>
            <a:endParaRPr/>
          </a:p>
        </p:txBody>
      </p:sp>
      <p:pic>
        <p:nvPicPr>
          <p:cNvPr id="195" name="Google Shape;195;gc239a40e86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38825"/>
            <a:ext cx="10961149" cy="523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239a40e86_0_92"/>
          <p:cNvSpPr txBox="1"/>
          <p:nvPr/>
        </p:nvSpPr>
        <p:spPr>
          <a:xfrm>
            <a:off x="8967050" y="6076800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Source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239a40e86_0_101"/>
          <p:cNvSpPr/>
          <p:nvPr/>
        </p:nvSpPr>
        <p:spPr>
          <a:xfrm>
            <a:off x="1009650" y="394925"/>
            <a:ext cx="10172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Interpreting coefficients</a:t>
            </a:r>
            <a:endParaRPr/>
          </a:p>
        </p:txBody>
      </p:sp>
      <p:sp>
        <p:nvSpPr>
          <p:cNvPr id="203" name="Google Shape;203;gc239a40e86_0_101"/>
          <p:cNvSpPr txBox="1"/>
          <p:nvPr/>
        </p:nvSpPr>
        <p:spPr>
          <a:xfrm>
            <a:off x="10278625" y="6494400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Source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gc239a40e86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875" y="1245575"/>
            <a:ext cx="8662248" cy="508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685800" y="493719"/>
            <a:ext cx="108204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Outliers?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188" y="152400"/>
            <a:ext cx="449362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/>
          <p:nvPr/>
        </p:nvSpPr>
        <p:spPr>
          <a:xfrm>
            <a:off x="914400" y="812899"/>
            <a:ext cx="10363200" cy="523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Regression Checklist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obvious lurking variables:</a:t>
            </a:r>
            <a:r>
              <a:rPr b="0" i="0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8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Are there other explanatory variables?</a:t>
            </a:r>
            <a:endParaRPr sz="8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Linear:</a:t>
            </a:r>
            <a:endParaRPr sz="8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Use scatterplots</a:t>
            </a:r>
            <a:endParaRPr sz="8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Random residual variation:</a:t>
            </a:r>
            <a:endParaRPr sz="8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	Use residual plots to make sure there is no pattern</a:t>
            </a:r>
            <a:endParaRPr b="0" i="0" sz="2600" u="none" cap="none" strike="noStrike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26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Interpreting</a:t>
            </a:r>
            <a:r>
              <a:rPr i="1" lang="en-US" sz="26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1" lang="en-US" sz="26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coefficients:</a:t>
            </a:r>
            <a:endParaRPr sz="800">
              <a:solidFill>
                <a:schemeClr val="dk1"/>
              </a:solidFill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6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Avoid causal statements!</a:t>
            </a:r>
            <a:endParaRPr sz="26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e48b17d7_0_0"/>
          <p:cNvSpPr txBox="1"/>
          <p:nvPr/>
        </p:nvSpPr>
        <p:spPr>
          <a:xfrm>
            <a:off x="333233" y="520200"/>
            <a:ext cx="1031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Oswald"/>
                <a:ea typeface="Oswald"/>
                <a:cs typeface="Oswald"/>
                <a:sym typeface="Oswald"/>
              </a:rPr>
              <a:t>Flexibility vs. interpretability</a:t>
            </a:r>
            <a:endParaRPr sz="3100"/>
          </a:p>
        </p:txBody>
      </p:sp>
      <p:pic>
        <p:nvPicPr>
          <p:cNvPr id="223" name="Google Shape;223;gc3e48b17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" y="1621925"/>
            <a:ext cx="11887198" cy="309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51246a23c_0_0"/>
          <p:cNvSpPr txBox="1"/>
          <p:nvPr/>
        </p:nvSpPr>
        <p:spPr>
          <a:xfrm>
            <a:off x="333233" y="520200"/>
            <a:ext cx="10315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Oswald"/>
                <a:ea typeface="Oswald"/>
                <a:cs typeface="Oswald"/>
                <a:sym typeface="Oswald"/>
              </a:rPr>
              <a:t>How to think about any ML algorithm performance</a:t>
            </a:r>
            <a:endParaRPr sz="3100"/>
          </a:p>
        </p:txBody>
      </p:sp>
      <p:sp>
        <p:nvSpPr>
          <p:cNvPr id="229" name="Google Shape;229;gc51246a23c_0_0"/>
          <p:cNvSpPr txBox="1"/>
          <p:nvPr/>
        </p:nvSpPr>
        <p:spPr>
          <a:xfrm>
            <a:off x="8748367" y="5576500"/>
            <a:ext cx="3260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Source</a:t>
            </a:r>
            <a:endParaRPr sz="1900"/>
          </a:p>
        </p:txBody>
      </p:sp>
      <p:pic>
        <p:nvPicPr>
          <p:cNvPr id="230" name="Google Shape;230;gc51246a23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533" y="1652633"/>
            <a:ext cx="5020833" cy="376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51246a23c_0_0"/>
          <p:cNvSpPr txBox="1"/>
          <p:nvPr/>
        </p:nvSpPr>
        <p:spPr>
          <a:xfrm>
            <a:off x="592800" y="1676333"/>
            <a:ext cx="64824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 performance can be thought of in two areas: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○"/>
            </a:pP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Bias: the difference between actual and predicted values. Generally associated with incorrect assumptions about the data. The more rigid the model the higher the bias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1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○"/>
            </a:pP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Variance: the errors we make on a new unseen dataset. The more flexible the model the higher the variance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44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Ideally we want low bias and low variance but each model will have different degrees of trade-off. In general as a model’s flexibility (complexity) increases, its variance increases and its bias decreases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896000" y="638825"/>
            <a:ext cx="64554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Assuming a true function that generated the data exists (but we can never observe it), we use the observed data to </a:t>
            </a:r>
            <a:r>
              <a:rPr b="1" i="1" lang="en-US" sz="29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estimate</a:t>
            </a: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the true function (i.e. learn the rules from the observations). The goal is to </a:t>
            </a:r>
            <a:r>
              <a:rPr b="1" i="1" lang="en-US" sz="29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predict</a:t>
            </a: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the output for new unseen inputs</a:t>
            </a:r>
            <a:endParaRPr sz="29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</a:t>
            </a: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simplicity</a:t>
            </a:r>
            <a:r>
              <a:rPr lang="en-US" sz="29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or by observing the data, we may decide that the function we want to estimate is linear (i.e. there is a linear relationship between inputs and outputs)</a:t>
            </a:r>
            <a:endParaRPr sz="29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700" y="107075"/>
            <a:ext cx="449362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39a40e86_0_8"/>
          <p:cNvSpPr txBox="1"/>
          <p:nvPr/>
        </p:nvSpPr>
        <p:spPr>
          <a:xfrm>
            <a:off x="333233" y="520200"/>
            <a:ext cx="9934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Oswald"/>
                <a:ea typeface="Oswald"/>
                <a:cs typeface="Oswald"/>
                <a:sym typeface="Oswald"/>
              </a:rPr>
              <a:t>The Machine Learning Formula</a:t>
            </a:r>
            <a:endParaRPr sz="4000"/>
          </a:p>
        </p:txBody>
      </p:sp>
      <p:sp>
        <p:nvSpPr>
          <p:cNvPr id="116" name="Google Shape;116;gc239a40e86_0_8"/>
          <p:cNvSpPr/>
          <p:nvPr/>
        </p:nvSpPr>
        <p:spPr>
          <a:xfrm>
            <a:off x="541575" y="3117042"/>
            <a:ext cx="2733900" cy="810300"/>
          </a:xfrm>
          <a:prstGeom prst="chevron">
            <a:avLst>
              <a:gd fmla="val 50000" name="adj"/>
            </a:avLst>
          </a:prstGeom>
          <a:solidFill>
            <a:srgbClr val="FA3E3E"/>
          </a:solidFill>
          <a:ln>
            <a:noFill/>
          </a:ln>
        </p:spPr>
        <p:txBody>
          <a:bodyPr anchorCtr="0" anchor="ctr" bIns="162500" lIns="162500" spcFirstLastPara="1" rIns="162500" wrap="square" tIns="162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gc239a40e86_0_8"/>
          <p:cNvSpPr/>
          <p:nvPr/>
        </p:nvSpPr>
        <p:spPr>
          <a:xfrm>
            <a:off x="828167" y="1666892"/>
            <a:ext cx="2398500" cy="810300"/>
          </a:xfrm>
          <a:prstGeom prst="homePlate">
            <a:avLst>
              <a:gd fmla="val 50000" name="adj"/>
            </a:avLst>
          </a:prstGeom>
          <a:solidFill>
            <a:srgbClr val="FA3E3E"/>
          </a:solidFill>
          <a:ln>
            <a:noFill/>
          </a:ln>
        </p:spPr>
        <p:txBody>
          <a:bodyPr anchorCtr="0" anchor="ctr" bIns="162500" lIns="162500" spcFirstLastPara="1" rIns="162500" wrap="square" tIns="162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gc239a40e86_0_8"/>
          <p:cNvSpPr txBox="1"/>
          <p:nvPr/>
        </p:nvSpPr>
        <p:spPr>
          <a:xfrm>
            <a:off x="828167" y="1862493"/>
            <a:ext cx="3009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Choose Family of Models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gc239a40e86_0_8"/>
          <p:cNvSpPr txBox="1"/>
          <p:nvPr/>
        </p:nvSpPr>
        <p:spPr>
          <a:xfrm>
            <a:off x="954542" y="3312643"/>
            <a:ext cx="3009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Estimate parameters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gc239a40e86_0_8"/>
          <p:cNvSpPr txBox="1"/>
          <p:nvPr/>
        </p:nvSpPr>
        <p:spPr>
          <a:xfrm>
            <a:off x="828183" y="4762793"/>
            <a:ext cx="3009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Q3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gc239a40e86_0_8"/>
          <p:cNvSpPr/>
          <p:nvPr/>
        </p:nvSpPr>
        <p:spPr>
          <a:xfrm>
            <a:off x="541583" y="4567192"/>
            <a:ext cx="2733900" cy="810300"/>
          </a:xfrm>
          <a:prstGeom prst="chevron">
            <a:avLst>
              <a:gd fmla="val 50000" name="adj"/>
            </a:avLst>
          </a:prstGeom>
          <a:solidFill>
            <a:srgbClr val="FA3E3E"/>
          </a:solidFill>
          <a:ln>
            <a:noFill/>
          </a:ln>
        </p:spPr>
        <p:txBody>
          <a:bodyPr anchorCtr="0" anchor="ctr" bIns="162500" lIns="162500" spcFirstLastPara="1" rIns="162500" wrap="square" tIns="162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gc239a40e86_0_8"/>
          <p:cNvSpPr txBox="1"/>
          <p:nvPr/>
        </p:nvSpPr>
        <p:spPr>
          <a:xfrm>
            <a:off x="1018583" y="4762793"/>
            <a:ext cx="3009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Reduce complexity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gc239a40e86_0_8"/>
          <p:cNvSpPr txBox="1"/>
          <p:nvPr/>
        </p:nvSpPr>
        <p:spPr>
          <a:xfrm>
            <a:off x="4118825" y="1724575"/>
            <a:ext cx="290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gc239a40e86_0_8"/>
          <p:cNvSpPr txBox="1"/>
          <p:nvPr/>
        </p:nvSpPr>
        <p:spPr>
          <a:xfrm>
            <a:off x="4118825" y="3202200"/>
            <a:ext cx="536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The line’s slope and intercept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gc239a40e86_0_8"/>
          <p:cNvSpPr txBox="1"/>
          <p:nvPr/>
        </p:nvSpPr>
        <p:spPr>
          <a:xfrm>
            <a:off x="4203250" y="4679850"/>
            <a:ext cx="536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Optional: minimize number of input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variables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, remove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collinear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variables, have training, test, validation sets etc.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gc239a40e8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25" y="1634500"/>
            <a:ext cx="4269537" cy="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239a40e86_0_0"/>
          <p:cNvSpPr/>
          <p:nvPr/>
        </p:nvSpPr>
        <p:spPr>
          <a:xfrm>
            <a:off x="971550" y="1613118"/>
            <a:ext cx="102489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Equation of a Line</a:t>
            </a:r>
            <a:endParaRPr b="1" baseline="30000" sz="40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Identify the line fit to the data by an intercept b</a:t>
            </a:r>
            <a:r>
              <a:rPr baseline="-25000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a slope b</a:t>
            </a:r>
            <a:r>
              <a:rPr baseline="-25000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equation of the line is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= b</a:t>
            </a:r>
            <a:r>
              <a:rPr baseline="-25000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+ b</a:t>
            </a:r>
            <a:r>
              <a:rPr baseline="-25000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endParaRPr/>
          </a:p>
        </p:txBody>
      </p:sp>
      <p:sp>
        <p:nvSpPr>
          <p:cNvPr id="133" name="Google Shape;133;gc239a40e86_0_0"/>
          <p:cNvSpPr/>
          <p:nvPr/>
        </p:nvSpPr>
        <p:spPr>
          <a:xfrm>
            <a:off x="6705600" y="4352092"/>
            <a:ext cx="4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^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762000"/>
            <a:ext cx="8039100" cy="552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89400" y="184253"/>
            <a:ext cx="10896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How do I choose the “best” b</a:t>
            </a:r>
            <a:r>
              <a:rPr b="1" baseline="-25000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and b</a:t>
            </a:r>
            <a:r>
              <a:rPr b="1" baseline="-25000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sz="40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49359" r="0" t="0"/>
          <a:stretch/>
        </p:blipFill>
        <p:spPr>
          <a:xfrm>
            <a:off x="6375275" y="1843150"/>
            <a:ext cx="5788074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89400" y="1631300"/>
            <a:ext cx="599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There are many approaches to estimate the best b</a:t>
            </a:r>
            <a:r>
              <a:rPr baseline="-25000" lang="en-US" sz="24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24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and b</a:t>
            </a:r>
            <a:r>
              <a:rPr baseline="-25000" lang="en-US" sz="24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24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See here for a few.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Don’t worry! Python takes care of this part for us (thankfully).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239a40e86_0_75"/>
          <p:cNvSpPr/>
          <p:nvPr/>
        </p:nvSpPr>
        <p:spPr>
          <a:xfrm>
            <a:off x="615075" y="138575"/>
            <a:ext cx="45726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Least Squares</a:t>
            </a:r>
            <a:endParaRPr b="1" baseline="30000" sz="30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Residual</a:t>
            </a:r>
            <a:r>
              <a:rPr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Vertical deviation of a point from the line </a:t>
            </a:r>
            <a:endParaRPr baseline="-25000" sz="3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best fitting line collectively makes the squares of the residuals as small as possible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choices of b</a:t>
            </a:r>
            <a:r>
              <a:rPr baseline="-25000"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</a:t>
            </a:r>
            <a:r>
              <a:rPr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b</a:t>
            </a:r>
            <a:r>
              <a:rPr baseline="-25000"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r>
              <a:rPr lang="en-US" sz="30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minimize the sum of the squared residuals</a:t>
            </a:r>
            <a:endParaRPr sz="3000"/>
          </a:p>
        </p:txBody>
      </p:sp>
      <p:pic>
        <p:nvPicPr>
          <p:cNvPr id="154" name="Google Shape;154;gc239a40e8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600" y="912469"/>
            <a:ext cx="5651749" cy="364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239a40e86_0_75"/>
          <p:cNvSpPr txBox="1"/>
          <p:nvPr/>
        </p:nvSpPr>
        <p:spPr>
          <a:xfrm>
            <a:off x="7471525" y="5158425"/>
            <a:ext cx="457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Go to slide 5 to see the mathematical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formulation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 of estimating the line’s parameters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using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 Least Squares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_9-37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982787"/>
            <a:ext cx="6185402" cy="2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1009650" y="1295400"/>
            <a:ext cx="10172700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 b="1" baseline="30000" sz="400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Intercept 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Average response when x = 0 and where the line crosses the </a:t>
            </a: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axis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C0C0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Slope</a:t>
            </a:r>
            <a:r>
              <a:rPr lang="en-US" sz="38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Estimates the marginal cost used to find the variable cost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2015-06-29T07:05:50Z</dcterms:created>
  <dc:creator>msi</dc:creator>
</cp:coreProperties>
</file>