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CDACE6"/>
    <a:srgbClr val="FFCCFF"/>
    <a:srgbClr val="691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84385-C6A7-421F-910B-6141526BB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5DC8D4-CF85-45D0-9924-3A303422D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23A5E9-8526-4B1E-98E2-F292529B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2D71-67E4-46EE-85BD-D913FE951A7B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51D38F-F7ED-46C8-AE8A-13186697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D0606F-8510-4630-95B7-09A5CD23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F03A-3DD4-45C6-9BFB-B2BC8EE37D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2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FCCE6-45B5-4370-812D-BBDA19DC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855E8E-E91B-4198-8B59-F9F85E135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E7BC12-D9A4-4370-BB33-806AE0F3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2D71-67E4-46EE-85BD-D913FE951A7B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B2BCB3-1114-4F55-AF98-850164BF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747E69-30D7-4C4D-B39A-7CAE4F74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F03A-3DD4-45C6-9BFB-B2BC8EE37D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89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210A3D-E57A-4384-98A7-FA789975E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C12A68-F1D6-4672-815A-BDA71F37B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320ADA-B333-4A72-95A8-FDE475F6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2D71-67E4-46EE-85BD-D913FE951A7B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0E4F92-6017-47BE-9F73-63185128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B97338-AF80-444F-A229-29D8815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F03A-3DD4-45C6-9BFB-B2BC8EE37D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7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0A40E-8A1E-47AA-B0D8-5AD179C2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B2C155-3BA4-4254-BA21-B97C52E97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2EC111-4676-4CC9-92C5-FF0120FF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2D71-67E4-46EE-85BD-D913FE951A7B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D2A88A-F98C-4EA6-8ED9-D2AF45F4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C1987A-2C6C-4084-AFE6-63552BBC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F03A-3DD4-45C6-9BFB-B2BC8EE37D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453BF-BB3D-4CB2-9AD9-23D8735D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FCEFAC-7EBF-4CAB-B200-295ACC89C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CA1CF9-BDD2-49E7-8E6F-E25C9AB8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2D71-67E4-46EE-85BD-D913FE951A7B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5AF9E3-E85D-4743-A031-8A2A05FE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69A4E6-C896-4F7C-8AC9-46AF760A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F03A-3DD4-45C6-9BFB-B2BC8EE37D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33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9D10C-C5D0-4499-AD82-EA5F2389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A030E7-E66F-415D-A881-5ADDEC1DB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84D6C7-F91A-4B15-8AC9-3D4B10AAC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6B12EC-8CC8-48DE-BBC3-6F6666A1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2D71-67E4-46EE-85BD-D913FE951A7B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710730-3432-440C-8293-D521F062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DDD4AB-F41D-4328-8D95-72E3A3B8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F03A-3DD4-45C6-9BFB-B2BC8EE37D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91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EE6E8-CCC3-401A-B179-91B91F31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63863E-29F9-43C1-916F-1AB0ED63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1F9D8C-A1AF-46C3-AC25-1A589BE46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391622-FDC2-4AFC-9AC4-A47C0ADA5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EB7CFE-392C-4F26-A127-C4B13BCFD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67810B-91DE-4BF5-B9D2-CB2FCF1E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2D71-67E4-46EE-85BD-D913FE951A7B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17EDD1-B283-474A-B185-A356FFB8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25D384D-096F-4E6E-B2D2-00536FC6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F03A-3DD4-45C6-9BFB-B2BC8EE37D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56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2F35E-0A45-44D4-81FB-2C47E42A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741094-4A0C-4A50-99A5-A2BB70DA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2D71-67E4-46EE-85BD-D913FE951A7B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2D96D6-7E1B-4B0A-A10C-CF790C6F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BBBECF-AD88-4D2B-B5FA-97D078CE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F03A-3DD4-45C6-9BFB-B2BC8EE37D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14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B95CAB3-CEB7-4611-B43A-8D55D759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2D71-67E4-46EE-85BD-D913FE951A7B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C77250-4474-4EFE-9FBB-109A44BC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39759D-6262-4446-9505-D6FB1D80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F03A-3DD4-45C6-9BFB-B2BC8EE37D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62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B84E5-F1F8-4028-A657-CE806A80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07DE39-387D-4736-B3B7-063FFDB22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A7E823-0EAB-485B-A24F-05075EE7A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2FEF3E-5175-470A-BB6E-70961CE1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2D71-67E4-46EE-85BD-D913FE951A7B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BEF85B-78F5-4183-9E4D-8BA81621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B5D0BA-D0C9-432E-9E40-9ED706D5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F03A-3DD4-45C6-9BFB-B2BC8EE37D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27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03E7F-ACAE-4B38-834A-4E56BD86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7C050F-AF33-44B4-AA38-843A47F3F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3775E6-FCE0-4C48-A1EF-57E0857CC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19CF17-ADA2-4CBB-B588-560F21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2D71-67E4-46EE-85BD-D913FE951A7B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850C99-D7B5-42B2-A0D4-64294566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59F15A-BE35-44AE-ACEA-C0781E2B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F03A-3DD4-45C6-9BFB-B2BC8EE37D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97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E5FFB-A715-42D7-B70F-94E80D4A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D2A961-BF98-4CF3-93DE-110B1A8CA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972D75-DDD6-4403-9BCC-862F29F61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2D71-67E4-46EE-85BD-D913FE951A7B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F8A950-CA88-47C0-A585-61B051470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5BEBDF-0194-480F-B81E-EB11A150F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4F03A-3DD4-45C6-9BFB-B2BC8EE37D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51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464EC-B60A-424B-8711-06149C56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r>
              <a:rPr lang="ru-RU" dirty="0"/>
              <a:t>Зона интереса – охват модели </a:t>
            </a:r>
            <a:r>
              <a:rPr lang="en-US" dirty="0"/>
              <a:t>NEMO SPITZ12</a:t>
            </a:r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F8DC206D-1615-4A88-818A-4539949F9373}"/>
              </a:ext>
            </a:extLst>
          </p:cNvPr>
          <p:cNvCxnSpPr>
            <a:cxnSpLocks/>
          </p:cNvCxnSpPr>
          <p:nvPr/>
        </p:nvCxnSpPr>
        <p:spPr>
          <a:xfrm flipV="1">
            <a:off x="0" y="681037"/>
            <a:ext cx="9747682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058E20-323D-4CAE-B0BC-28EFDA63E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0" y="764056"/>
            <a:ext cx="6031190" cy="602937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C4ECEC8-274A-4894-92B8-E8B7FD9D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718" y="1279868"/>
            <a:ext cx="2247900" cy="49720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076DD0-C4BF-4735-BC61-BE555F0926D8}"/>
              </a:ext>
            </a:extLst>
          </p:cNvPr>
          <p:cNvSpPr txBox="1"/>
          <p:nvPr/>
        </p:nvSpPr>
        <p:spPr>
          <a:xfrm>
            <a:off x="6172940" y="1780734"/>
            <a:ext cx="32048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Сетка тестовых точек сгенерирована с вертикальным отступом 0.2</a:t>
            </a:r>
            <a:r>
              <a:rPr lang="ru-RU" b="0" i="0" dirty="0">
                <a:solidFill>
                  <a:srgbClr val="202124"/>
                </a:solidFill>
                <a:effectLst/>
              </a:rPr>
              <a:t>°, горизонтальным отступом 1°.</a:t>
            </a:r>
            <a:endParaRPr lang="en-US" b="0" i="0" dirty="0">
              <a:solidFill>
                <a:srgbClr val="202124"/>
              </a:solidFill>
              <a:effectLst/>
            </a:endParaRPr>
          </a:p>
          <a:p>
            <a:endParaRPr lang="ru-RU" b="0" i="0" dirty="0">
              <a:solidFill>
                <a:srgbClr val="202124"/>
              </a:solidFill>
              <a:effectLst/>
            </a:endParaRPr>
          </a:p>
          <a:p>
            <a:r>
              <a:rPr lang="ru-RU" dirty="0">
                <a:solidFill>
                  <a:srgbClr val="202124"/>
                </a:solidFill>
              </a:rPr>
              <a:t>СК – </a:t>
            </a:r>
            <a:r>
              <a:rPr lang="en-US" dirty="0">
                <a:solidFill>
                  <a:srgbClr val="202124"/>
                </a:solidFill>
              </a:rPr>
              <a:t>WGS84 (EPSG:4326)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ru-RU" dirty="0"/>
              <a:t>Точки отсеяны таким образом, чтобы для каждой из них можно было сформировать временной ряд по двум наборам данных (</a:t>
            </a:r>
            <a:r>
              <a:rPr lang="en-US" dirty="0"/>
              <a:t>ARCTIC reanalysis, NEMO SPITS12) </a:t>
            </a:r>
            <a:r>
              <a:rPr lang="ru-RU" dirty="0"/>
              <a:t>без пропусков.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444C3D-E278-45DF-873D-750FD399573D}"/>
              </a:ext>
            </a:extLst>
          </p:cNvPr>
          <p:cNvSpPr txBox="1"/>
          <p:nvPr/>
        </p:nvSpPr>
        <p:spPr>
          <a:xfrm>
            <a:off x="3483005" y="764056"/>
            <a:ext cx="2897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Проекция подложки: </a:t>
            </a:r>
            <a:r>
              <a:rPr lang="en-US" sz="900" dirty="0"/>
              <a:t>Pseudo-Mercator (EPSG:3857)</a:t>
            </a:r>
            <a:r>
              <a:rPr lang="ru-RU" sz="9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41C47-6EBB-4075-914F-1750B1AB088E}"/>
              </a:ext>
            </a:extLst>
          </p:cNvPr>
          <p:cNvSpPr txBox="1"/>
          <p:nvPr/>
        </p:nvSpPr>
        <p:spPr>
          <a:xfrm>
            <a:off x="9608598" y="944482"/>
            <a:ext cx="1997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Метаданные сетки:</a:t>
            </a:r>
          </a:p>
        </p:txBody>
      </p:sp>
    </p:spTree>
    <p:extLst>
      <p:ext uri="{BB962C8B-B14F-4D97-AF65-F5344CB8AC3E}">
        <p14:creationId xmlns:p14="http://schemas.microsoft.com/office/powerpoint/2010/main" val="180212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464EC-B60A-424B-8711-06149C56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r>
              <a:rPr lang="ru-RU" sz="3200" dirty="0"/>
              <a:t>Формирование временных рядов по двум </a:t>
            </a:r>
            <a:r>
              <a:rPr lang="ru-RU" sz="3200" dirty="0" err="1"/>
              <a:t>датасетам</a:t>
            </a:r>
            <a:endParaRPr lang="ru-RU" sz="320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F8DC206D-1615-4A88-818A-4539949F9373}"/>
              </a:ext>
            </a:extLst>
          </p:cNvPr>
          <p:cNvCxnSpPr>
            <a:cxnSpLocks/>
          </p:cNvCxnSpPr>
          <p:nvPr/>
        </p:nvCxnSpPr>
        <p:spPr>
          <a:xfrm flipV="1">
            <a:off x="0" y="681037"/>
            <a:ext cx="9747682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12CB35C-0F34-493A-9F67-8FFD24E80DDB}"/>
              </a:ext>
            </a:extLst>
          </p:cNvPr>
          <p:cNvGrpSpPr/>
          <p:nvPr/>
        </p:nvGrpSpPr>
        <p:grpSpPr>
          <a:xfrm>
            <a:off x="8433785" y="2041362"/>
            <a:ext cx="3166205" cy="4038815"/>
            <a:chOff x="8202967" y="1589103"/>
            <a:chExt cx="3166205" cy="4038815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41570FBF-40FC-4F58-8EFA-6792EA02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14527" y="1617893"/>
              <a:ext cx="2181225" cy="4010025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33264681-E609-4AFB-8749-AB88AAA1FF6A}"/>
                </a:ext>
              </a:extLst>
            </p:cNvPr>
            <p:cNvSpPr/>
            <p:nvPr/>
          </p:nvSpPr>
          <p:spPr>
            <a:xfrm>
              <a:off x="8202967" y="1589103"/>
              <a:ext cx="2663301" cy="370198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ACBE9C-712C-406D-9990-8301ADC699D8}"/>
                </a:ext>
              </a:extLst>
            </p:cNvPr>
            <p:cNvSpPr txBox="1"/>
            <p:nvPr/>
          </p:nvSpPr>
          <p:spPr>
            <a:xfrm rot="5400000">
              <a:off x="10430774" y="2967776"/>
              <a:ext cx="861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6000" dirty="0"/>
                <a:t>…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560411-DA7B-4CE3-8A39-5EA78596B510}"/>
              </a:ext>
            </a:extLst>
          </p:cNvPr>
          <p:cNvSpPr txBox="1"/>
          <p:nvPr/>
        </p:nvSpPr>
        <p:spPr>
          <a:xfrm>
            <a:off x="6494257" y="1839955"/>
            <a:ext cx="1225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ARCTIC reanalysis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607396-F4EC-496D-A72A-C5637DA630DA}"/>
              </a:ext>
            </a:extLst>
          </p:cNvPr>
          <p:cNvSpPr txBox="1"/>
          <p:nvPr/>
        </p:nvSpPr>
        <p:spPr>
          <a:xfrm>
            <a:off x="6476050" y="4977118"/>
            <a:ext cx="1225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NEMO SPITZ12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1FC6D6-39D0-47B8-B4A8-83600F77E2C7}"/>
              </a:ext>
            </a:extLst>
          </p:cNvPr>
          <p:cNvSpPr txBox="1"/>
          <p:nvPr/>
        </p:nvSpPr>
        <p:spPr>
          <a:xfrm>
            <a:off x="8407153" y="1118032"/>
            <a:ext cx="293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Датасет</a:t>
            </a:r>
            <a:r>
              <a:rPr lang="ru-RU" dirty="0"/>
              <a:t> с временными рядами для всех точек (</a:t>
            </a:r>
            <a:r>
              <a:rPr lang="en-US" dirty="0"/>
              <a:t>NEMO SPITZ12)</a:t>
            </a:r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BA15DDB-4F09-4DDE-839C-5B6E5F563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3818201"/>
            <a:ext cx="6413904" cy="296416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5827CA4-107E-4487-8D5B-FE06E14A4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0" y="748291"/>
            <a:ext cx="6400245" cy="300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7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464EC-B60A-424B-8711-06149C56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r>
              <a:rPr lang="ru-RU" sz="3200" dirty="0"/>
              <a:t>Подготовка перед моделированием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F8DC206D-1615-4A88-818A-4539949F9373}"/>
              </a:ext>
            </a:extLst>
          </p:cNvPr>
          <p:cNvCxnSpPr>
            <a:cxnSpLocks/>
          </p:cNvCxnSpPr>
          <p:nvPr/>
        </p:nvCxnSpPr>
        <p:spPr>
          <a:xfrm flipV="1">
            <a:off x="0" y="681037"/>
            <a:ext cx="9747682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CA3B41-2226-486B-B189-569D91F5D346}"/>
              </a:ext>
            </a:extLst>
          </p:cNvPr>
          <p:cNvSpPr txBox="1"/>
          <p:nvPr/>
        </p:nvSpPr>
        <p:spPr>
          <a:xfrm>
            <a:off x="239698" y="1375839"/>
            <a:ext cx="63564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Приведение к среднему</a:t>
            </a:r>
          </a:p>
          <a:p>
            <a:pPr marL="342900" indent="-342900">
              <a:buAutoNum type="arabicParenR"/>
            </a:pPr>
            <a:endParaRPr lang="ru-RU" dirty="0"/>
          </a:p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df_nemo[column]=df_nemo[column]-np.mean(df_nemo[column])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  <a:p>
            <a:endParaRPr lang="ru-RU" dirty="0"/>
          </a:p>
          <a:p>
            <a:r>
              <a:rPr lang="ru-RU" dirty="0"/>
              <a:t>2) Разбиение ряда на сезонность, тренд и остатки – выбранный период – 80 дней (на основе частотной оценки, 14-дневную периодичность НЕ сглаживаем). </a:t>
            </a:r>
          </a:p>
          <a:p>
            <a:r>
              <a:rPr lang="ru-RU" dirty="0"/>
              <a:t>При нормальном распределении остатков (критерий Колмогорова-Смирнова, уровень значимости </a:t>
            </a:r>
            <a:r>
              <a:rPr lang="en-US" dirty="0"/>
              <a:t>&gt;</a:t>
            </a:r>
            <a:r>
              <a:rPr lang="ru-RU" dirty="0"/>
              <a:t>= 0.05) исключение их из моделируемого ряда.</a:t>
            </a:r>
          </a:p>
          <a:p>
            <a:endParaRPr lang="ru-RU" dirty="0"/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for column in list(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df_rean.columns.values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):</a:t>
            </a:r>
          </a:p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df_rean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[column]=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df_rean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[column]-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np.mean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df_rean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[column])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       </a:t>
            </a:r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stl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= STL(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df_rean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[column],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period=80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       </a:t>
            </a:r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res =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stl.fit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       </a:t>
            </a:r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params =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norm.fit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res.resid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       </a:t>
            </a:r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ks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kstest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res.resid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'norm', params, N=1000)        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      </a:t>
            </a:r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if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ks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[1]&gt;=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0.05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df_rean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[column]=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df_rean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[column]-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res.resid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304D462-ED9E-455C-B281-54D664DAEF93}"/>
              </a:ext>
            </a:extLst>
          </p:cNvPr>
          <p:cNvGrpSpPr/>
          <p:nvPr/>
        </p:nvGrpSpPr>
        <p:grpSpPr>
          <a:xfrm>
            <a:off x="6720396" y="1651247"/>
            <a:ext cx="5231906" cy="4154723"/>
            <a:chOff x="6720396" y="1651247"/>
            <a:chExt cx="5231906" cy="41547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34B9F9-40BC-4650-AE83-41D781799D00}"/>
                </a:ext>
              </a:extLst>
            </p:cNvPr>
            <p:cNvSpPr txBox="1"/>
            <p:nvPr/>
          </p:nvSpPr>
          <p:spPr>
            <a:xfrm>
              <a:off x="7096740" y="1948610"/>
              <a:ext cx="44417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Для ВСЕХ точек для обоих рядов остатки оказались нормально распределены. Встречались даже вот такие экземпляры:</a:t>
              </a:r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179EE32E-B3F6-4153-98F1-792FA223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7949" y="2986260"/>
              <a:ext cx="4839375" cy="2638793"/>
            </a:xfrm>
            <a:prstGeom prst="rect">
              <a:avLst/>
            </a:prstGeom>
          </p:spPr>
        </p:pic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F41CC217-B0D3-4138-A697-F63243245194}"/>
                </a:ext>
              </a:extLst>
            </p:cNvPr>
            <p:cNvSpPr/>
            <p:nvPr/>
          </p:nvSpPr>
          <p:spPr>
            <a:xfrm>
              <a:off x="6720396" y="1651247"/>
              <a:ext cx="5231906" cy="4154723"/>
            </a:xfrm>
            <a:custGeom>
              <a:avLst/>
              <a:gdLst>
                <a:gd name="connsiteX0" fmla="*/ 0 w 5231906"/>
                <a:gd name="connsiteY0" fmla="*/ 0 h 4154723"/>
                <a:gd name="connsiteX1" fmla="*/ 497031 w 5231906"/>
                <a:gd name="connsiteY1" fmla="*/ 0 h 4154723"/>
                <a:gd name="connsiteX2" fmla="*/ 994062 w 5231906"/>
                <a:gd name="connsiteY2" fmla="*/ 0 h 4154723"/>
                <a:gd name="connsiteX3" fmla="*/ 1491093 w 5231906"/>
                <a:gd name="connsiteY3" fmla="*/ 0 h 4154723"/>
                <a:gd name="connsiteX4" fmla="*/ 2145081 w 5231906"/>
                <a:gd name="connsiteY4" fmla="*/ 0 h 4154723"/>
                <a:gd name="connsiteX5" fmla="*/ 2903708 w 5231906"/>
                <a:gd name="connsiteY5" fmla="*/ 0 h 4154723"/>
                <a:gd name="connsiteX6" fmla="*/ 3400739 w 5231906"/>
                <a:gd name="connsiteY6" fmla="*/ 0 h 4154723"/>
                <a:gd name="connsiteX7" fmla="*/ 3897770 w 5231906"/>
                <a:gd name="connsiteY7" fmla="*/ 0 h 4154723"/>
                <a:gd name="connsiteX8" fmla="*/ 4499439 w 5231906"/>
                <a:gd name="connsiteY8" fmla="*/ 0 h 4154723"/>
                <a:gd name="connsiteX9" fmla="*/ 5231906 w 5231906"/>
                <a:gd name="connsiteY9" fmla="*/ 0 h 4154723"/>
                <a:gd name="connsiteX10" fmla="*/ 5231906 w 5231906"/>
                <a:gd name="connsiteY10" fmla="*/ 567812 h 4154723"/>
                <a:gd name="connsiteX11" fmla="*/ 5231906 w 5231906"/>
                <a:gd name="connsiteY11" fmla="*/ 1260266 h 4154723"/>
                <a:gd name="connsiteX12" fmla="*/ 5231906 w 5231906"/>
                <a:gd name="connsiteY12" fmla="*/ 1994267 h 4154723"/>
                <a:gd name="connsiteX13" fmla="*/ 5231906 w 5231906"/>
                <a:gd name="connsiteY13" fmla="*/ 2603626 h 4154723"/>
                <a:gd name="connsiteX14" fmla="*/ 5231906 w 5231906"/>
                <a:gd name="connsiteY14" fmla="*/ 3171439 h 4154723"/>
                <a:gd name="connsiteX15" fmla="*/ 5231906 w 5231906"/>
                <a:gd name="connsiteY15" fmla="*/ 4154723 h 4154723"/>
                <a:gd name="connsiteX16" fmla="*/ 4577918 w 5231906"/>
                <a:gd name="connsiteY16" fmla="*/ 4154723 h 4154723"/>
                <a:gd name="connsiteX17" fmla="*/ 3976249 w 5231906"/>
                <a:gd name="connsiteY17" fmla="*/ 4154723 h 4154723"/>
                <a:gd name="connsiteX18" fmla="*/ 3269941 w 5231906"/>
                <a:gd name="connsiteY18" fmla="*/ 4154723 h 4154723"/>
                <a:gd name="connsiteX19" fmla="*/ 2668272 w 5231906"/>
                <a:gd name="connsiteY19" fmla="*/ 4154723 h 4154723"/>
                <a:gd name="connsiteX20" fmla="*/ 2118922 w 5231906"/>
                <a:gd name="connsiteY20" fmla="*/ 4154723 h 4154723"/>
                <a:gd name="connsiteX21" fmla="*/ 1360296 w 5231906"/>
                <a:gd name="connsiteY21" fmla="*/ 4154723 h 4154723"/>
                <a:gd name="connsiteX22" fmla="*/ 706307 w 5231906"/>
                <a:gd name="connsiteY22" fmla="*/ 4154723 h 4154723"/>
                <a:gd name="connsiteX23" fmla="*/ 0 w 5231906"/>
                <a:gd name="connsiteY23" fmla="*/ 4154723 h 4154723"/>
                <a:gd name="connsiteX24" fmla="*/ 0 w 5231906"/>
                <a:gd name="connsiteY24" fmla="*/ 3586911 h 4154723"/>
                <a:gd name="connsiteX25" fmla="*/ 0 w 5231906"/>
                <a:gd name="connsiteY25" fmla="*/ 2852910 h 4154723"/>
                <a:gd name="connsiteX26" fmla="*/ 0 w 5231906"/>
                <a:gd name="connsiteY26" fmla="*/ 2160456 h 4154723"/>
                <a:gd name="connsiteX27" fmla="*/ 0 w 5231906"/>
                <a:gd name="connsiteY27" fmla="*/ 1551097 h 4154723"/>
                <a:gd name="connsiteX28" fmla="*/ 0 w 5231906"/>
                <a:gd name="connsiteY28" fmla="*/ 983284 h 4154723"/>
                <a:gd name="connsiteX29" fmla="*/ 0 w 5231906"/>
                <a:gd name="connsiteY29" fmla="*/ 0 h 415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31906" h="4154723" extrusionOk="0">
                  <a:moveTo>
                    <a:pt x="0" y="0"/>
                  </a:moveTo>
                  <a:cubicBezTo>
                    <a:pt x="132394" y="16871"/>
                    <a:pt x="265692" y="-994"/>
                    <a:pt x="497031" y="0"/>
                  </a:cubicBezTo>
                  <a:cubicBezTo>
                    <a:pt x="728370" y="994"/>
                    <a:pt x="888325" y="23467"/>
                    <a:pt x="994062" y="0"/>
                  </a:cubicBezTo>
                  <a:cubicBezTo>
                    <a:pt x="1099799" y="-23467"/>
                    <a:pt x="1314315" y="-726"/>
                    <a:pt x="1491093" y="0"/>
                  </a:cubicBezTo>
                  <a:cubicBezTo>
                    <a:pt x="1667871" y="726"/>
                    <a:pt x="1984552" y="-18151"/>
                    <a:pt x="2145081" y="0"/>
                  </a:cubicBezTo>
                  <a:cubicBezTo>
                    <a:pt x="2305610" y="18151"/>
                    <a:pt x="2646988" y="-8425"/>
                    <a:pt x="2903708" y="0"/>
                  </a:cubicBezTo>
                  <a:cubicBezTo>
                    <a:pt x="3160428" y="8425"/>
                    <a:pt x="3240070" y="21159"/>
                    <a:pt x="3400739" y="0"/>
                  </a:cubicBezTo>
                  <a:cubicBezTo>
                    <a:pt x="3561408" y="-21159"/>
                    <a:pt x="3695728" y="15031"/>
                    <a:pt x="3897770" y="0"/>
                  </a:cubicBezTo>
                  <a:cubicBezTo>
                    <a:pt x="4099812" y="-15031"/>
                    <a:pt x="4246085" y="6039"/>
                    <a:pt x="4499439" y="0"/>
                  </a:cubicBezTo>
                  <a:cubicBezTo>
                    <a:pt x="4752793" y="-6039"/>
                    <a:pt x="5068161" y="-4475"/>
                    <a:pt x="5231906" y="0"/>
                  </a:cubicBezTo>
                  <a:cubicBezTo>
                    <a:pt x="5244144" y="242934"/>
                    <a:pt x="5221629" y="345085"/>
                    <a:pt x="5231906" y="567812"/>
                  </a:cubicBezTo>
                  <a:cubicBezTo>
                    <a:pt x="5242183" y="790539"/>
                    <a:pt x="5213191" y="1000495"/>
                    <a:pt x="5231906" y="1260266"/>
                  </a:cubicBezTo>
                  <a:cubicBezTo>
                    <a:pt x="5250621" y="1520037"/>
                    <a:pt x="5222457" y="1750599"/>
                    <a:pt x="5231906" y="1994267"/>
                  </a:cubicBezTo>
                  <a:cubicBezTo>
                    <a:pt x="5241355" y="2237935"/>
                    <a:pt x="5259224" y="2316953"/>
                    <a:pt x="5231906" y="2603626"/>
                  </a:cubicBezTo>
                  <a:cubicBezTo>
                    <a:pt x="5204588" y="2890299"/>
                    <a:pt x="5241338" y="2961968"/>
                    <a:pt x="5231906" y="3171439"/>
                  </a:cubicBezTo>
                  <a:cubicBezTo>
                    <a:pt x="5222474" y="3380910"/>
                    <a:pt x="5200737" y="3664716"/>
                    <a:pt x="5231906" y="4154723"/>
                  </a:cubicBezTo>
                  <a:cubicBezTo>
                    <a:pt x="5058092" y="4167870"/>
                    <a:pt x="4808608" y="4172778"/>
                    <a:pt x="4577918" y="4154723"/>
                  </a:cubicBezTo>
                  <a:cubicBezTo>
                    <a:pt x="4347228" y="4136668"/>
                    <a:pt x="4253579" y="4126530"/>
                    <a:pt x="3976249" y="4154723"/>
                  </a:cubicBezTo>
                  <a:cubicBezTo>
                    <a:pt x="3698919" y="4182916"/>
                    <a:pt x="3560849" y="4149928"/>
                    <a:pt x="3269941" y="4154723"/>
                  </a:cubicBezTo>
                  <a:cubicBezTo>
                    <a:pt x="2979033" y="4159518"/>
                    <a:pt x="2922131" y="4162873"/>
                    <a:pt x="2668272" y="4154723"/>
                  </a:cubicBezTo>
                  <a:cubicBezTo>
                    <a:pt x="2414413" y="4146573"/>
                    <a:pt x="2376280" y="4144572"/>
                    <a:pt x="2118922" y="4154723"/>
                  </a:cubicBezTo>
                  <a:cubicBezTo>
                    <a:pt x="1861564" y="4164875"/>
                    <a:pt x="1676718" y="4172433"/>
                    <a:pt x="1360296" y="4154723"/>
                  </a:cubicBezTo>
                  <a:cubicBezTo>
                    <a:pt x="1043874" y="4137013"/>
                    <a:pt x="882314" y="4147691"/>
                    <a:pt x="706307" y="4154723"/>
                  </a:cubicBezTo>
                  <a:cubicBezTo>
                    <a:pt x="530300" y="4161755"/>
                    <a:pt x="343431" y="4131140"/>
                    <a:pt x="0" y="4154723"/>
                  </a:cubicBezTo>
                  <a:cubicBezTo>
                    <a:pt x="-19320" y="3910107"/>
                    <a:pt x="21830" y="3821052"/>
                    <a:pt x="0" y="3586911"/>
                  </a:cubicBezTo>
                  <a:cubicBezTo>
                    <a:pt x="-21830" y="3352770"/>
                    <a:pt x="-91" y="3152743"/>
                    <a:pt x="0" y="2852910"/>
                  </a:cubicBezTo>
                  <a:cubicBezTo>
                    <a:pt x="91" y="2553077"/>
                    <a:pt x="28822" y="2369946"/>
                    <a:pt x="0" y="2160456"/>
                  </a:cubicBezTo>
                  <a:cubicBezTo>
                    <a:pt x="-28822" y="1950966"/>
                    <a:pt x="1153" y="1787282"/>
                    <a:pt x="0" y="1551097"/>
                  </a:cubicBezTo>
                  <a:cubicBezTo>
                    <a:pt x="-1153" y="1314912"/>
                    <a:pt x="-18252" y="1113403"/>
                    <a:pt x="0" y="983284"/>
                  </a:cubicBezTo>
                  <a:cubicBezTo>
                    <a:pt x="18252" y="853165"/>
                    <a:pt x="947" y="343319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42179004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3244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464EC-B60A-424B-8711-06149C56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r>
              <a:rPr lang="ru-RU" sz="2800" dirty="0"/>
              <a:t>Моделирование с формированием статистики об ошибках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F8DC206D-1615-4A88-818A-4539949F9373}"/>
              </a:ext>
            </a:extLst>
          </p:cNvPr>
          <p:cNvCxnSpPr>
            <a:cxnSpLocks/>
          </p:cNvCxnSpPr>
          <p:nvPr/>
        </p:nvCxnSpPr>
        <p:spPr>
          <a:xfrm flipV="1">
            <a:off x="0" y="681037"/>
            <a:ext cx="9747682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444E2C-1FD2-448F-9948-85835FF69C0C}"/>
              </a:ext>
            </a:extLst>
          </p:cNvPr>
          <p:cNvSpPr txBox="1"/>
          <p:nvPr/>
        </p:nvSpPr>
        <p:spPr>
          <a:xfrm>
            <a:off x="-1" y="777413"/>
            <a:ext cx="11736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каждой точки производится: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Разбиение временного ряда 70</a:t>
            </a:r>
            <a:r>
              <a:rPr lang="en-US" dirty="0"/>
              <a:t>/</a:t>
            </a:r>
            <a:r>
              <a:rPr lang="ru-RU" dirty="0"/>
              <a:t>30 – </a:t>
            </a:r>
            <a:r>
              <a:rPr lang="en-US" dirty="0"/>
              <a:t>train/test</a:t>
            </a:r>
            <a:r>
              <a:rPr lang="ru-RU" dirty="0"/>
              <a:t> (260 дней</a:t>
            </a:r>
            <a:r>
              <a:rPr lang="en-US" dirty="0"/>
              <a:t>/</a:t>
            </a:r>
            <a:r>
              <a:rPr lang="ru-RU" dirty="0"/>
              <a:t>105 дней);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Построение модели </a:t>
            </a:r>
            <a:r>
              <a:rPr lang="en-US" dirty="0"/>
              <a:t>ARIMA </a:t>
            </a:r>
            <a:r>
              <a:rPr lang="ru-RU" dirty="0"/>
              <a:t>с периодичностью 80 дней;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Построение ансамбля (среднее значение) результата модели </a:t>
            </a:r>
            <a:r>
              <a:rPr lang="en-US" dirty="0"/>
              <a:t>ARIMA </a:t>
            </a:r>
            <a:r>
              <a:rPr lang="ru-RU" dirty="0"/>
              <a:t>и </a:t>
            </a:r>
            <a:r>
              <a:rPr lang="en-US" dirty="0"/>
              <a:t>NEMO</a:t>
            </a:r>
            <a:r>
              <a:rPr lang="ru-RU" dirty="0"/>
              <a:t>;</a:t>
            </a:r>
          </a:p>
          <a:p>
            <a:pPr marL="285750" indent="-285750">
              <a:buFontTx/>
              <a:buChar char="-"/>
            </a:pPr>
            <a:r>
              <a:rPr lang="ru-RU" dirty="0"/>
              <a:t>Расчет следующих метрик для прогноза </a:t>
            </a:r>
            <a:r>
              <a:rPr lang="en-US" dirty="0"/>
              <a:t>ARIMA </a:t>
            </a:r>
            <a:r>
              <a:rPr lang="ru-RU" dirty="0"/>
              <a:t>и гибридной модели: </a:t>
            </a:r>
            <a:r>
              <a:rPr lang="en-US" dirty="0"/>
              <a:t>MSE</a:t>
            </a:r>
            <a:r>
              <a:rPr lang="ru-RU" dirty="0"/>
              <a:t>, </a:t>
            </a:r>
            <a:r>
              <a:rPr lang="en-US" dirty="0"/>
              <a:t>MAE</a:t>
            </a:r>
            <a:r>
              <a:rPr lang="ru-RU" dirty="0"/>
              <a:t>, </a:t>
            </a:r>
            <a:r>
              <a:rPr lang="en-US" dirty="0"/>
              <a:t>MAPE</a:t>
            </a:r>
            <a:r>
              <a:rPr lang="ru-RU" dirty="0"/>
              <a:t>, </a:t>
            </a:r>
            <a:r>
              <a:rPr lang="en-US" dirty="0"/>
              <a:t>R^2</a:t>
            </a:r>
            <a:r>
              <a:rPr lang="ru-RU" dirty="0"/>
              <a:t>, а также </a:t>
            </a:r>
            <a:r>
              <a:rPr lang="en-US" dirty="0" err="1"/>
              <a:t>pvalue</a:t>
            </a:r>
            <a:r>
              <a:rPr lang="en-US" dirty="0"/>
              <a:t> </a:t>
            </a:r>
            <a:r>
              <a:rPr lang="ru-RU" dirty="0"/>
              <a:t>для критерия Колмогорова-Смирнова о соответствии ошибок модели нормальному распределению.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5B992-3187-4C32-85AC-6008D93F81A5}"/>
              </a:ext>
            </a:extLst>
          </p:cNvPr>
          <p:cNvSpPr txBox="1"/>
          <p:nvPr/>
        </p:nvSpPr>
        <p:spPr>
          <a:xfrm>
            <a:off x="1016489" y="2705986"/>
            <a:ext cx="10719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Далее формируется новый </a:t>
            </a:r>
            <a:r>
              <a:rPr lang="ru-RU" sz="1600" dirty="0" err="1">
                <a:solidFill>
                  <a:schemeClr val="tx2">
                    <a:lumMod val="75000"/>
                  </a:schemeClr>
                </a:solidFill>
              </a:rPr>
              <a:t>датасет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, где каждой строке соответствует точка. В колонках указаны метрики ошибок для каждого вида моделирования и численный показатель улучшения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ухудшения за счет гибридизации (если число </a:t>
            </a:r>
            <a:r>
              <a:rPr lang="ru-RU" sz="1600" u="sng" dirty="0">
                <a:solidFill>
                  <a:schemeClr val="tx2">
                    <a:lumMod val="75000"/>
                  </a:schemeClr>
                </a:solidFill>
              </a:rPr>
              <a:t>отрицательное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 – то гибридная модель справляется </a:t>
            </a:r>
            <a:r>
              <a:rPr lang="ru-RU" sz="1600" u="sng" dirty="0">
                <a:solidFill>
                  <a:schemeClr val="tx2">
                    <a:lumMod val="75000"/>
                  </a:schemeClr>
                </a:solidFill>
              </a:rPr>
              <a:t>лучше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, чем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ARIMA)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7B27F12-62DE-4226-A4CC-EBC39E4E5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318131"/>
              </p:ext>
            </p:extLst>
          </p:nvPr>
        </p:nvGraphicFramePr>
        <p:xfrm>
          <a:off x="57702" y="4079373"/>
          <a:ext cx="12076596" cy="2613984"/>
        </p:xfrm>
        <a:graphic>
          <a:graphicData uri="http://schemas.openxmlformats.org/drawingml/2006/table">
            <a:tbl>
              <a:tblPr/>
              <a:tblGrid>
                <a:gridCol w="324038">
                  <a:extLst>
                    <a:ext uri="{9D8B030D-6E8A-4147-A177-3AD203B41FA5}">
                      <a16:colId xmlns:a16="http://schemas.microsoft.com/office/drawing/2014/main" val="133896031"/>
                    </a:ext>
                  </a:extLst>
                </a:gridCol>
                <a:gridCol w="683580">
                  <a:extLst>
                    <a:ext uri="{9D8B030D-6E8A-4147-A177-3AD203B41FA5}">
                      <a16:colId xmlns:a16="http://schemas.microsoft.com/office/drawing/2014/main" val="3637848758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3119859669"/>
                    </a:ext>
                  </a:extLst>
                </a:gridCol>
                <a:gridCol w="870012">
                  <a:extLst>
                    <a:ext uri="{9D8B030D-6E8A-4147-A177-3AD203B41FA5}">
                      <a16:colId xmlns:a16="http://schemas.microsoft.com/office/drawing/2014/main" val="1835612664"/>
                    </a:ext>
                  </a:extLst>
                </a:gridCol>
                <a:gridCol w="866442">
                  <a:extLst>
                    <a:ext uri="{9D8B030D-6E8A-4147-A177-3AD203B41FA5}">
                      <a16:colId xmlns:a16="http://schemas.microsoft.com/office/drawing/2014/main" val="3698469781"/>
                    </a:ext>
                  </a:extLst>
                </a:gridCol>
                <a:gridCol w="710388">
                  <a:extLst>
                    <a:ext uri="{9D8B030D-6E8A-4147-A177-3AD203B41FA5}">
                      <a16:colId xmlns:a16="http://schemas.microsoft.com/office/drawing/2014/main" val="2518296910"/>
                    </a:ext>
                  </a:extLst>
                </a:gridCol>
                <a:gridCol w="710388">
                  <a:extLst>
                    <a:ext uri="{9D8B030D-6E8A-4147-A177-3AD203B41FA5}">
                      <a16:colId xmlns:a16="http://schemas.microsoft.com/office/drawing/2014/main" val="994604648"/>
                    </a:ext>
                  </a:extLst>
                </a:gridCol>
                <a:gridCol w="710388">
                  <a:extLst>
                    <a:ext uri="{9D8B030D-6E8A-4147-A177-3AD203B41FA5}">
                      <a16:colId xmlns:a16="http://schemas.microsoft.com/office/drawing/2014/main" val="3789493091"/>
                    </a:ext>
                  </a:extLst>
                </a:gridCol>
                <a:gridCol w="710388">
                  <a:extLst>
                    <a:ext uri="{9D8B030D-6E8A-4147-A177-3AD203B41FA5}">
                      <a16:colId xmlns:a16="http://schemas.microsoft.com/office/drawing/2014/main" val="2900216457"/>
                    </a:ext>
                  </a:extLst>
                </a:gridCol>
                <a:gridCol w="710388">
                  <a:extLst>
                    <a:ext uri="{9D8B030D-6E8A-4147-A177-3AD203B41FA5}">
                      <a16:colId xmlns:a16="http://schemas.microsoft.com/office/drawing/2014/main" val="2825618331"/>
                    </a:ext>
                  </a:extLst>
                </a:gridCol>
                <a:gridCol w="710388">
                  <a:extLst>
                    <a:ext uri="{9D8B030D-6E8A-4147-A177-3AD203B41FA5}">
                      <a16:colId xmlns:a16="http://schemas.microsoft.com/office/drawing/2014/main" val="3441888413"/>
                    </a:ext>
                  </a:extLst>
                </a:gridCol>
                <a:gridCol w="710388">
                  <a:extLst>
                    <a:ext uri="{9D8B030D-6E8A-4147-A177-3AD203B41FA5}">
                      <a16:colId xmlns:a16="http://schemas.microsoft.com/office/drawing/2014/main" val="226366494"/>
                    </a:ext>
                  </a:extLst>
                </a:gridCol>
                <a:gridCol w="710388">
                  <a:extLst>
                    <a:ext uri="{9D8B030D-6E8A-4147-A177-3AD203B41FA5}">
                      <a16:colId xmlns:a16="http://schemas.microsoft.com/office/drawing/2014/main" val="1784127773"/>
                    </a:ext>
                  </a:extLst>
                </a:gridCol>
                <a:gridCol w="710388">
                  <a:extLst>
                    <a:ext uri="{9D8B030D-6E8A-4147-A177-3AD203B41FA5}">
                      <a16:colId xmlns:a16="http://schemas.microsoft.com/office/drawing/2014/main" val="2263261681"/>
                    </a:ext>
                  </a:extLst>
                </a:gridCol>
                <a:gridCol w="710388">
                  <a:extLst>
                    <a:ext uri="{9D8B030D-6E8A-4147-A177-3AD203B41FA5}">
                      <a16:colId xmlns:a16="http://schemas.microsoft.com/office/drawing/2014/main" val="2571928107"/>
                    </a:ext>
                  </a:extLst>
                </a:gridCol>
                <a:gridCol w="710388">
                  <a:extLst>
                    <a:ext uri="{9D8B030D-6E8A-4147-A177-3AD203B41FA5}">
                      <a16:colId xmlns:a16="http://schemas.microsoft.com/office/drawing/2014/main" val="159418563"/>
                    </a:ext>
                  </a:extLst>
                </a:gridCol>
                <a:gridCol w="710388">
                  <a:extLst>
                    <a:ext uri="{9D8B030D-6E8A-4147-A177-3AD203B41FA5}">
                      <a16:colId xmlns:a16="http://schemas.microsoft.com/office/drawing/2014/main" val="962119528"/>
                    </a:ext>
                  </a:extLst>
                </a:gridCol>
              </a:tblGrid>
              <a:tr h="379001">
                <a:tc>
                  <a:txBody>
                    <a:bodyPr/>
                    <a:lstStyle/>
                    <a:p>
                      <a:pPr algn="r" fontAlgn="ctr"/>
                      <a:endParaRPr lang="en-US" sz="900" b="1" dirty="0">
                        <a:effectLst/>
                      </a:endParaRPr>
                    </a:p>
                  </a:txBody>
                  <a:tcPr marL="27893" marR="27893" marT="13947" marB="139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US" sz="900" b="1" dirty="0">
                          <a:effectLst/>
                        </a:rPr>
                      </a:br>
                      <a:r>
                        <a:rPr lang="en-US" sz="900" b="1" dirty="0">
                          <a:effectLst/>
                        </a:rPr>
                        <a:t>POINT</a:t>
                      </a:r>
                    </a:p>
                  </a:txBody>
                  <a:tcPr marL="27893" marR="27893" marT="13947" marB="139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MSE_ARIMA</a:t>
                      </a:r>
                    </a:p>
                  </a:txBody>
                  <a:tcPr marL="27893" marR="27893" marT="13947" marB="139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MAE_ARIMA</a:t>
                      </a:r>
                    </a:p>
                  </a:txBody>
                  <a:tcPr marL="27893" marR="27893" marT="13947" marB="139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MAPE_ARIMA</a:t>
                      </a:r>
                    </a:p>
                  </a:txBody>
                  <a:tcPr marL="27893" marR="27893" marT="13947" marB="139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R^2_ARIMA</a:t>
                      </a:r>
                    </a:p>
                  </a:txBody>
                  <a:tcPr marL="27893" marR="27893" marT="13947" marB="139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KS_ARIMA</a:t>
                      </a:r>
                    </a:p>
                  </a:txBody>
                  <a:tcPr marL="27893" marR="27893" marT="13947" marB="139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MSE_HYB</a:t>
                      </a:r>
                    </a:p>
                  </a:txBody>
                  <a:tcPr marL="27893" marR="27893" marT="13947" marB="139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MAE_HYB</a:t>
                      </a:r>
                    </a:p>
                  </a:txBody>
                  <a:tcPr marL="27893" marR="27893" marT="13947" marB="139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MAPE_HYB</a:t>
                      </a:r>
                    </a:p>
                  </a:txBody>
                  <a:tcPr marL="27893" marR="27893" marT="13947" marB="139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R^2_HYB</a:t>
                      </a:r>
                    </a:p>
                  </a:txBody>
                  <a:tcPr marL="27893" marR="27893" marT="13947" marB="139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KS_HYB</a:t>
                      </a:r>
                    </a:p>
                  </a:txBody>
                  <a:tcPr marL="27893" marR="27893" marT="13947" marB="139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MSE_DIF</a:t>
                      </a:r>
                    </a:p>
                  </a:txBody>
                  <a:tcPr marL="27893" marR="27893" marT="13947" marB="139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MAE_DIF</a:t>
                      </a:r>
                    </a:p>
                  </a:txBody>
                  <a:tcPr marL="27893" marR="27893" marT="13947" marB="139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MAPE_DIF</a:t>
                      </a:r>
                    </a:p>
                  </a:txBody>
                  <a:tcPr marL="27893" marR="27893" marT="13947" marB="139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R^2_DIF</a:t>
                      </a:r>
                    </a:p>
                  </a:txBody>
                  <a:tcPr marL="27893" marR="27893" marT="13947" marB="139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KS_DIF</a:t>
                      </a:r>
                    </a:p>
                  </a:txBody>
                  <a:tcPr marL="27893" marR="27893" marT="13947" marB="139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737867"/>
                  </a:ext>
                </a:extLst>
              </a:tr>
              <a:tr h="37900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dirty="0">
                          <a:effectLst/>
                        </a:rPr>
                        <a:t>0</a:t>
                      </a:r>
                    </a:p>
                  </a:txBody>
                  <a:tcPr marL="27893" marR="27893" marT="13947" marB="139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76.04_8.72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0.000313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0.013806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27.756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-0.414904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8.658555e-15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0.000236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0.011910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25.055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-0.069203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1.536444e-06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-0.000076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-0.001896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-2.701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-0.345702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1.536444e-06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895104"/>
                  </a:ext>
                </a:extLst>
              </a:tr>
              <a:tr h="37900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1</a:t>
                      </a:r>
                    </a:p>
                  </a:txBody>
                  <a:tcPr marL="27893" marR="27893" marT="13947" marB="139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75.84_8.72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0.000223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0.011373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29.050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-0.105822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1.281695e-08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0.000137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0.008943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24.668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0.319559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8.424171e-06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-0.000086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-0.002430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-4.382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0.213738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8.411354e-06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817595"/>
                  </a:ext>
                </a:extLst>
              </a:tr>
              <a:tr h="466463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2</a:t>
                      </a:r>
                    </a:p>
                  </a:txBody>
                  <a:tcPr marL="27893" marR="27893" marT="13947" marB="139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75.64_8.72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0.000153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0.009308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26.323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0.151059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9.038797e-04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0.000115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0.008078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23.437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0.361944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7.562516e-05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-0.000038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-0.001230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-2.886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0.210886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-8.282545e-04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504328"/>
                  </a:ext>
                </a:extLst>
              </a:tr>
              <a:tr h="466463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3</a:t>
                      </a:r>
                    </a:p>
                  </a:txBody>
                  <a:tcPr marL="27893" marR="27893" marT="13947" marB="139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75.44_8.72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0.000172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0.009842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32.949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0.107688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1.391423e-06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0.000192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0.010675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34.441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0.002648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1.077723e-06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0.000020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0.000832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1.492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-0.105040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-3.137002e-07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937823"/>
                  </a:ext>
                </a:extLst>
              </a:tr>
              <a:tr h="116616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...</a:t>
                      </a:r>
                    </a:p>
                  </a:txBody>
                  <a:tcPr marL="27893" marR="27893" marT="13947" marB="139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...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...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...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...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...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...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...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...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...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...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...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...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...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...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...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...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180080"/>
                  </a:ext>
                </a:extLst>
              </a:tr>
              <a:tr h="37900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276</a:t>
                      </a:r>
                    </a:p>
                  </a:txBody>
                  <a:tcPr marL="27893" marR="27893" marT="13947" marB="139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76.84_32.72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0.001070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0.026460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9.091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0.404596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1.003272e-14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0.000839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0.022789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-13.270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0.533316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2.636804e-03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-0.000231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-0.003671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4.179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0.128720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2.636804e-03</a:t>
                      </a:r>
                    </a:p>
                  </a:txBody>
                  <a:tcPr marL="27893" marR="27893" marT="13947" marB="1394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9173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EA70D4-69DD-4220-978B-A03AC253E372}"/>
              </a:ext>
            </a:extLst>
          </p:cNvPr>
          <p:cNvSpPr txBox="1"/>
          <p:nvPr/>
        </p:nvSpPr>
        <p:spPr>
          <a:xfrm>
            <a:off x="2774269" y="3736515"/>
            <a:ext cx="8509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Фрагмент сформированного набора данных с ошибками для каждой точки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A170378-051C-44DF-9DA5-8F7D1C37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069" y="986881"/>
            <a:ext cx="4467225" cy="639361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85744C0-90D7-43D5-AEFE-F20B815E2526}"/>
              </a:ext>
            </a:extLst>
          </p:cNvPr>
          <p:cNvSpPr/>
          <p:nvPr/>
        </p:nvSpPr>
        <p:spPr>
          <a:xfrm>
            <a:off x="7514069" y="807300"/>
            <a:ext cx="4467225" cy="8309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5F314B-282F-41C0-BE92-6D635CD4DDA8}"/>
              </a:ext>
            </a:extLst>
          </p:cNvPr>
          <p:cNvSpPr txBox="1"/>
          <p:nvPr/>
        </p:nvSpPr>
        <p:spPr>
          <a:xfrm>
            <a:off x="8307603" y="758591"/>
            <a:ext cx="2880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Формирование колонок с изменениями </a:t>
            </a:r>
          </a:p>
        </p:txBody>
      </p:sp>
    </p:spTree>
    <p:extLst>
      <p:ext uri="{BB962C8B-B14F-4D97-AF65-F5344CB8AC3E}">
        <p14:creationId xmlns:p14="http://schemas.microsoft.com/office/powerpoint/2010/main" val="135283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464EC-B60A-424B-8711-06149C56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6818050" cy="66278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Построение распределений для рядов улучшения</a:t>
            </a:r>
            <a:r>
              <a:rPr lang="en-US" sz="2400" dirty="0"/>
              <a:t>/</a:t>
            </a:r>
            <a:r>
              <a:rPr lang="ru-RU" sz="2400" dirty="0"/>
              <a:t>ухудшения метрик за счет гибридизации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F8DC206D-1615-4A88-818A-4539949F9373}"/>
              </a:ext>
            </a:extLst>
          </p:cNvPr>
          <p:cNvCxnSpPr>
            <a:cxnSpLocks/>
          </p:cNvCxnSpPr>
          <p:nvPr/>
        </p:nvCxnSpPr>
        <p:spPr>
          <a:xfrm flipV="1">
            <a:off x="0" y="681037"/>
            <a:ext cx="9747682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E42E3A8C-8E88-4B9F-BFB2-AD1A300271B8}"/>
              </a:ext>
            </a:extLst>
          </p:cNvPr>
          <p:cNvGrpSpPr/>
          <p:nvPr/>
        </p:nvGrpSpPr>
        <p:grpSpPr>
          <a:xfrm>
            <a:off x="184952" y="882588"/>
            <a:ext cx="3352800" cy="3352800"/>
            <a:chOff x="184952" y="882588"/>
            <a:chExt cx="3352800" cy="3352800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A44A987F-4AA8-49C1-811A-A91745D37A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52" y="882588"/>
              <a:ext cx="3352800" cy="335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47BB83BA-8431-4DEB-9E6F-E6026DEC7DB9}"/>
                </a:ext>
              </a:extLst>
            </p:cNvPr>
            <p:cNvSpPr/>
            <p:nvPr/>
          </p:nvSpPr>
          <p:spPr>
            <a:xfrm>
              <a:off x="630315" y="1651247"/>
              <a:ext cx="2032986" cy="2228295"/>
            </a:xfrm>
            <a:prstGeom prst="rect">
              <a:avLst/>
            </a:prstGeom>
            <a:solidFill>
              <a:srgbClr val="66FF66">
                <a:alpha val="14902"/>
              </a:srgbClr>
            </a:solidFill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71EB841C-00C9-45D3-AB31-F9329678A64C}"/>
                </a:ext>
              </a:extLst>
            </p:cNvPr>
            <p:cNvSpPr/>
            <p:nvPr/>
          </p:nvSpPr>
          <p:spPr>
            <a:xfrm>
              <a:off x="2758113" y="2521258"/>
              <a:ext cx="544380" cy="1358283"/>
            </a:xfrm>
            <a:prstGeom prst="rect">
              <a:avLst/>
            </a:prstGeom>
            <a:solidFill>
              <a:srgbClr val="C00000">
                <a:alpha val="14902"/>
              </a:srgb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23A7B3D2-164D-4D4A-975B-4A90F2E371F6}"/>
              </a:ext>
            </a:extLst>
          </p:cNvPr>
          <p:cNvGrpSpPr/>
          <p:nvPr/>
        </p:nvGrpSpPr>
        <p:grpSpPr>
          <a:xfrm>
            <a:off x="3537752" y="882588"/>
            <a:ext cx="3362325" cy="3352800"/>
            <a:chOff x="3537752" y="882588"/>
            <a:chExt cx="3362325" cy="3352800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EDC6ED3A-9FC0-44C8-98B2-BC99B495F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7752" y="882588"/>
              <a:ext cx="3362325" cy="335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1EA3141B-5EA9-4C40-8008-5A8C3B4B0C8E}"/>
                </a:ext>
              </a:extLst>
            </p:cNvPr>
            <p:cNvSpPr/>
            <p:nvPr/>
          </p:nvSpPr>
          <p:spPr>
            <a:xfrm>
              <a:off x="3983115" y="967666"/>
              <a:ext cx="1938291" cy="2911875"/>
            </a:xfrm>
            <a:prstGeom prst="rect">
              <a:avLst/>
            </a:prstGeom>
            <a:solidFill>
              <a:srgbClr val="66FF66">
                <a:alpha val="14902"/>
              </a:srgbClr>
            </a:solidFill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C9A43BEC-64D8-40A2-9157-FA5ED08998E9}"/>
                </a:ext>
              </a:extLst>
            </p:cNvPr>
            <p:cNvSpPr/>
            <p:nvPr/>
          </p:nvSpPr>
          <p:spPr>
            <a:xfrm>
              <a:off x="6011072" y="2689934"/>
              <a:ext cx="709323" cy="1189606"/>
            </a:xfrm>
            <a:prstGeom prst="rect">
              <a:avLst/>
            </a:prstGeom>
            <a:solidFill>
              <a:srgbClr val="C00000">
                <a:alpha val="14902"/>
              </a:srgb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D8404098-3536-4D8B-B867-B0A8AEA3AB7B}"/>
              </a:ext>
            </a:extLst>
          </p:cNvPr>
          <p:cNvGrpSpPr/>
          <p:nvPr/>
        </p:nvGrpSpPr>
        <p:grpSpPr>
          <a:xfrm>
            <a:off x="7190178" y="2176199"/>
            <a:ext cx="4922541" cy="4409836"/>
            <a:chOff x="7261934" y="1767127"/>
            <a:chExt cx="4922541" cy="4409836"/>
          </a:xfrm>
        </p:grpSpPr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0FD646B0-0585-402F-9FFF-DBCC5852C5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934" y="1767127"/>
              <a:ext cx="4409836" cy="4409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CDA0DEDD-64F7-4890-BE7B-A30741D4E2EE}"/>
                </a:ext>
              </a:extLst>
            </p:cNvPr>
            <p:cNvSpPr/>
            <p:nvPr/>
          </p:nvSpPr>
          <p:spPr>
            <a:xfrm>
              <a:off x="10670958" y="4678531"/>
              <a:ext cx="806667" cy="1013533"/>
            </a:xfrm>
            <a:prstGeom prst="rect">
              <a:avLst/>
            </a:prstGeom>
            <a:solidFill>
              <a:srgbClr val="C00000">
                <a:alpha val="14902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7F1ADBE4-49C1-4FCD-8B94-4A38D8E6A67D}"/>
                </a:ext>
              </a:extLst>
            </p:cNvPr>
            <p:cNvSpPr/>
            <p:nvPr/>
          </p:nvSpPr>
          <p:spPr>
            <a:xfrm>
              <a:off x="7931150" y="3429000"/>
              <a:ext cx="2715210" cy="2263064"/>
            </a:xfrm>
            <a:prstGeom prst="rect">
              <a:avLst/>
            </a:prstGeom>
            <a:solidFill>
              <a:srgbClr val="66FF66">
                <a:alpha val="14902"/>
              </a:srgbClr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B3BC8A-F22D-402B-87CD-F1EA3CBA51FB}"/>
                </a:ext>
              </a:extLst>
            </p:cNvPr>
            <p:cNvSpPr txBox="1"/>
            <p:nvPr/>
          </p:nvSpPr>
          <p:spPr>
            <a:xfrm>
              <a:off x="10717625" y="3812321"/>
              <a:ext cx="1466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i="1" dirty="0">
                  <a:solidFill>
                    <a:srgbClr val="CDACE6"/>
                  </a:solidFill>
                </a:rPr>
                <a:t>*График не очень, но вроде видно</a:t>
              </a: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C031CD88-3B71-4B8B-B830-61847C79A64D}"/>
              </a:ext>
            </a:extLst>
          </p:cNvPr>
          <p:cNvGrpSpPr/>
          <p:nvPr/>
        </p:nvGrpSpPr>
        <p:grpSpPr>
          <a:xfrm>
            <a:off x="111438" y="4358191"/>
            <a:ext cx="7096125" cy="2215873"/>
            <a:chOff x="94544" y="4436938"/>
            <a:chExt cx="7096125" cy="2215873"/>
          </a:xfrm>
        </p:grpSpPr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587F400C-450E-4468-850D-C50DEB595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44" y="4720961"/>
              <a:ext cx="7096125" cy="1931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2F6A94-56F5-4824-B4F1-3B80B6641CD1}"/>
                </a:ext>
              </a:extLst>
            </p:cNvPr>
            <p:cNvSpPr txBox="1"/>
            <p:nvPr/>
          </p:nvSpPr>
          <p:spPr>
            <a:xfrm>
              <a:off x="1249325" y="4436938"/>
              <a:ext cx="4231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KS-test</a:t>
              </a:r>
              <a:r>
                <a:rPr lang="ru-RU" dirty="0"/>
                <a:t> </a:t>
              </a:r>
              <a:r>
                <a:rPr lang="ru-RU" sz="1200" i="1" dirty="0">
                  <a:solidFill>
                    <a:srgbClr val="CDACE6"/>
                  </a:solidFill>
                </a:rPr>
                <a:t>(тут частотная оценка была не особо наглядна)</a:t>
              </a:r>
              <a:endParaRPr lang="ru-RU" dirty="0">
                <a:solidFill>
                  <a:srgbClr val="CDACE6"/>
                </a:solidFill>
              </a:endParaRPr>
            </a:p>
          </p:txBody>
        </p: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246C5B21-A147-43C5-8520-2916BE25078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75" y="6137276"/>
              <a:ext cx="658977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CB55E890-A8EA-492C-AD9D-AFA95DD8C7EE}"/>
                </a:ext>
              </a:extLst>
            </p:cNvPr>
            <p:cNvSpPr/>
            <p:nvPr/>
          </p:nvSpPr>
          <p:spPr>
            <a:xfrm>
              <a:off x="6005888" y="4806271"/>
              <a:ext cx="1094624" cy="1370692"/>
            </a:xfrm>
            <a:prstGeom prst="rect">
              <a:avLst/>
            </a:prstGeom>
            <a:solidFill>
              <a:srgbClr val="66FF66">
                <a:alpha val="14902"/>
              </a:srgbClr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3A59DAFB-B39F-4C01-9449-368796FF850E}"/>
                </a:ext>
              </a:extLst>
            </p:cNvPr>
            <p:cNvSpPr/>
            <p:nvPr/>
          </p:nvSpPr>
          <p:spPr>
            <a:xfrm>
              <a:off x="630315" y="6097589"/>
              <a:ext cx="291705" cy="295119"/>
            </a:xfrm>
            <a:prstGeom prst="rect">
              <a:avLst/>
            </a:prstGeom>
            <a:solidFill>
              <a:srgbClr val="C00000">
                <a:alpha val="14902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7FE93200-98DC-421E-A7D6-DA82E94C12CC}"/>
              </a:ext>
            </a:extLst>
          </p:cNvPr>
          <p:cNvGrpSpPr/>
          <p:nvPr/>
        </p:nvGrpSpPr>
        <p:grpSpPr>
          <a:xfrm>
            <a:off x="7207563" y="942513"/>
            <a:ext cx="4461173" cy="1085789"/>
            <a:chOff x="7100512" y="761999"/>
            <a:chExt cx="4461173" cy="1085789"/>
          </a:xfrm>
        </p:grpSpPr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20B3AC21-BF27-417D-8758-D69A770D830B}"/>
                </a:ext>
              </a:extLst>
            </p:cNvPr>
            <p:cNvSpPr/>
            <p:nvPr/>
          </p:nvSpPr>
          <p:spPr>
            <a:xfrm>
              <a:off x="7100512" y="761999"/>
              <a:ext cx="4461173" cy="1085789"/>
            </a:xfrm>
            <a:custGeom>
              <a:avLst/>
              <a:gdLst>
                <a:gd name="connsiteX0" fmla="*/ 0 w 4461173"/>
                <a:gd name="connsiteY0" fmla="*/ 180968 h 1085789"/>
                <a:gd name="connsiteX1" fmla="*/ 180968 w 4461173"/>
                <a:gd name="connsiteY1" fmla="*/ 0 h 1085789"/>
                <a:gd name="connsiteX2" fmla="*/ 864174 w 4461173"/>
                <a:gd name="connsiteY2" fmla="*/ 0 h 1085789"/>
                <a:gd name="connsiteX3" fmla="*/ 1588373 w 4461173"/>
                <a:gd name="connsiteY3" fmla="*/ 0 h 1085789"/>
                <a:gd name="connsiteX4" fmla="*/ 2148602 w 4461173"/>
                <a:gd name="connsiteY4" fmla="*/ 0 h 1085789"/>
                <a:gd name="connsiteX5" fmla="*/ 2708831 w 4461173"/>
                <a:gd name="connsiteY5" fmla="*/ 0 h 1085789"/>
                <a:gd name="connsiteX6" fmla="*/ 3351045 w 4461173"/>
                <a:gd name="connsiteY6" fmla="*/ 0 h 1085789"/>
                <a:gd name="connsiteX7" fmla="*/ 4280205 w 4461173"/>
                <a:gd name="connsiteY7" fmla="*/ 0 h 1085789"/>
                <a:gd name="connsiteX8" fmla="*/ 4461173 w 4461173"/>
                <a:gd name="connsiteY8" fmla="*/ 180968 h 1085789"/>
                <a:gd name="connsiteX9" fmla="*/ 4461173 w 4461173"/>
                <a:gd name="connsiteY9" fmla="*/ 528417 h 1085789"/>
                <a:gd name="connsiteX10" fmla="*/ 4461173 w 4461173"/>
                <a:gd name="connsiteY10" fmla="*/ 904821 h 1085789"/>
                <a:gd name="connsiteX11" fmla="*/ 4280205 w 4461173"/>
                <a:gd name="connsiteY11" fmla="*/ 1085789 h 1085789"/>
                <a:gd name="connsiteX12" fmla="*/ 3637991 w 4461173"/>
                <a:gd name="connsiteY12" fmla="*/ 1085789 h 1085789"/>
                <a:gd name="connsiteX13" fmla="*/ 3077762 w 4461173"/>
                <a:gd name="connsiteY13" fmla="*/ 1085789 h 1085789"/>
                <a:gd name="connsiteX14" fmla="*/ 2312571 w 4461173"/>
                <a:gd name="connsiteY14" fmla="*/ 1085789 h 1085789"/>
                <a:gd name="connsiteX15" fmla="*/ 1629365 w 4461173"/>
                <a:gd name="connsiteY15" fmla="*/ 1085789 h 1085789"/>
                <a:gd name="connsiteX16" fmla="*/ 946159 w 4461173"/>
                <a:gd name="connsiteY16" fmla="*/ 1085789 h 1085789"/>
                <a:gd name="connsiteX17" fmla="*/ 180968 w 4461173"/>
                <a:gd name="connsiteY17" fmla="*/ 1085789 h 1085789"/>
                <a:gd name="connsiteX18" fmla="*/ 0 w 4461173"/>
                <a:gd name="connsiteY18" fmla="*/ 904821 h 1085789"/>
                <a:gd name="connsiteX19" fmla="*/ 0 w 4461173"/>
                <a:gd name="connsiteY19" fmla="*/ 535656 h 1085789"/>
                <a:gd name="connsiteX20" fmla="*/ 0 w 4461173"/>
                <a:gd name="connsiteY20" fmla="*/ 180968 h 1085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1173" h="1085789" extrusionOk="0">
                  <a:moveTo>
                    <a:pt x="0" y="180968"/>
                  </a:moveTo>
                  <a:cubicBezTo>
                    <a:pt x="-6660" y="80062"/>
                    <a:pt x="77758" y="11196"/>
                    <a:pt x="180968" y="0"/>
                  </a:cubicBezTo>
                  <a:cubicBezTo>
                    <a:pt x="339401" y="-31653"/>
                    <a:pt x="657643" y="-8498"/>
                    <a:pt x="864174" y="0"/>
                  </a:cubicBezTo>
                  <a:cubicBezTo>
                    <a:pt x="1070705" y="8498"/>
                    <a:pt x="1393618" y="-25042"/>
                    <a:pt x="1588373" y="0"/>
                  </a:cubicBezTo>
                  <a:cubicBezTo>
                    <a:pt x="1783128" y="25042"/>
                    <a:pt x="1887756" y="-12324"/>
                    <a:pt x="2148602" y="0"/>
                  </a:cubicBezTo>
                  <a:cubicBezTo>
                    <a:pt x="2409448" y="12324"/>
                    <a:pt x="2450848" y="-21042"/>
                    <a:pt x="2708831" y="0"/>
                  </a:cubicBezTo>
                  <a:cubicBezTo>
                    <a:pt x="2966814" y="21042"/>
                    <a:pt x="3216796" y="-11390"/>
                    <a:pt x="3351045" y="0"/>
                  </a:cubicBezTo>
                  <a:cubicBezTo>
                    <a:pt x="3485294" y="11390"/>
                    <a:pt x="3977535" y="-11684"/>
                    <a:pt x="4280205" y="0"/>
                  </a:cubicBezTo>
                  <a:cubicBezTo>
                    <a:pt x="4377763" y="-10045"/>
                    <a:pt x="4475338" y="62923"/>
                    <a:pt x="4461173" y="180968"/>
                  </a:cubicBezTo>
                  <a:cubicBezTo>
                    <a:pt x="4456384" y="347910"/>
                    <a:pt x="4464005" y="444734"/>
                    <a:pt x="4461173" y="528417"/>
                  </a:cubicBezTo>
                  <a:cubicBezTo>
                    <a:pt x="4458341" y="612100"/>
                    <a:pt x="4466347" y="760140"/>
                    <a:pt x="4461173" y="904821"/>
                  </a:cubicBezTo>
                  <a:cubicBezTo>
                    <a:pt x="4457470" y="1002475"/>
                    <a:pt x="4387481" y="1081182"/>
                    <a:pt x="4280205" y="1085789"/>
                  </a:cubicBezTo>
                  <a:cubicBezTo>
                    <a:pt x="4125308" y="1107880"/>
                    <a:pt x="3867361" y="1106774"/>
                    <a:pt x="3637991" y="1085789"/>
                  </a:cubicBezTo>
                  <a:cubicBezTo>
                    <a:pt x="3408621" y="1064804"/>
                    <a:pt x="3241950" y="1069385"/>
                    <a:pt x="3077762" y="1085789"/>
                  </a:cubicBezTo>
                  <a:cubicBezTo>
                    <a:pt x="2913574" y="1102193"/>
                    <a:pt x="2582386" y="1100857"/>
                    <a:pt x="2312571" y="1085789"/>
                  </a:cubicBezTo>
                  <a:cubicBezTo>
                    <a:pt x="2042756" y="1070721"/>
                    <a:pt x="1836304" y="1081874"/>
                    <a:pt x="1629365" y="1085789"/>
                  </a:cubicBezTo>
                  <a:cubicBezTo>
                    <a:pt x="1422426" y="1089704"/>
                    <a:pt x="1181235" y="1079790"/>
                    <a:pt x="946159" y="1085789"/>
                  </a:cubicBezTo>
                  <a:cubicBezTo>
                    <a:pt x="711083" y="1091788"/>
                    <a:pt x="492802" y="1099701"/>
                    <a:pt x="180968" y="1085789"/>
                  </a:cubicBezTo>
                  <a:cubicBezTo>
                    <a:pt x="69806" y="1088614"/>
                    <a:pt x="9970" y="996433"/>
                    <a:pt x="0" y="904821"/>
                  </a:cubicBezTo>
                  <a:cubicBezTo>
                    <a:pt x="8894" y="746179"/>
                    <a:pt x="17081" y="619131"/>
                    <a:pt x="0" y="535656"/>
                  </a:cubicBezTo>
                  <a:cubicBezTo>
                    <a:pt x="-17081" y="452181"/>
                    <a:pt x="15660" y="335503"/>
                    <a:pt x="0" y="180968"/>
                  </a:cubicBezTo>
                  <a:close/>
                </a:path>
              </a:pathLst>
            </a:custGeom>
            <a:noFill/>
            <a:ln w="28575"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1662226801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24B304-C295-4A55-A159-6F6764974B43}"/>
                </a:ext>
              </a:extLst>
            </p:cNvPr>
            <p:cNvSpPr txBox="1"/>
            <p:nvPr/>
          </p:nvSpPr>
          <p:spPr>
            <a:xfrm>
              <a:off x="7261934" y="770570"/>
              <a:ext cx="41490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Судя по частоте отрицательных значений, гибридная модель действительно в большем количестве случаев справляется лучше, чем статистическая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91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464EC-B60A-424B-8711-06149C56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r>
              <a:rPr lang="ru-RU" sz="3200" dirty="0"/>
              <a:t>Пространственное распределение ошибок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F8DC206D-1615-4A88-818A-4539949F9373}"/>
              </a:ext>
            </a:extLst>
          </p:cNvPr>
          <p:cNvCxnSpPr>
            <a:cxnSpLocks/>
          </p:cNvCxnSpPr>
          <p:nvPr/>
        </p:nvCxnSpPr>
        <p:spPr>
          <a:xfrm flipV="1">
            <a:off x="0" y="681037"/>
            <a:ext cx="9747682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9FF4CB-4F0D-4E2A-9963-9BDC2248860F}"/>
              </a:ext>
            </a:extLst>
          </p:cNvPr>
          <p:cNvSpPr txBox="1"/>
          <p:nvPr/>
        </p:nvSpPr>
        <p:spPr>
          <a:xfrm>
            <a:off x="2039752" y="2200275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MSE ARIMA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A39CC3-FA0E-426E-8611-36C12B57315D}"/>
              </a:ext>
            </a:extLst>
          </p:cNvPr>
          <p:cNvSpPr txBox="1"/>
          <p:nvPr/>
        </p:nvSpPr>
        <p:spPr>
          <a:xfrm>
            <a:off x="7356027" y="2200275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MSE HYBRID</a:t>
            </a:r>
            <a:endParaRPr lang="ru-RU" dirty="0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95210236-32E4-4773-A81C-DFADBC962C6B}"/>
              </a:ext>
            </a:extLst>
          </p:cNvPr>
          <p:cNvGrpSpPr/>
          <p:nvPr/>
        </p:nvGrpSpPr>
        <p:grpSpPr>
          <a:xfrm>
            <a:off x="10714954" y="2433448"/>
            <a:ext cx="1123950" cy="4143375"/>
            <a:chOff x="10784742" y="1797971"/>
            <a:chExt cx="1123950" cy="4143375"/>
          </a:xfrm>
        </p:grpSpPr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06E04D9C-E34E-496E-9F9A-3D1D77968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4742" y="1797971"/>
              <a:ext cx="219075" cy="41433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AF6072E8-D484-4770-BEC8-8EFA7C90B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03817" y="1821783"/>
              <a:ext cx="904875" cy="4095750"/>
            </a:xfrm>
            <a:prstGeom prst="rect">
              <a:avLst/>
            </a:prstGeom>
          </p:spPr>
        </p:pic>
      </p:grp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4B92165-1D27-489A-9758-B499ACF1C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29" y="2655967"/>
            <a:ext cx="5222976" cy="369833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F144D22-A185-4F6A-98A2-76DC4651C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479" y="2655967"/>
            <a:ext cx="5232501" cy="3705082"/>
          </a:xfrm>
          <a:prstGeom prst="rect">
            <a:avLst/>
          </a:prstGeom>
        </p:spPr>
      </p:pic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C8CDE337-9164-4E6B-94C7-6792F7D3553A}"/>
              </a:ext>
            </a:extLst>
          </p:cNvPr>
          <p:cNvGrpSpPr/>
          <p:nvPr/>
        </p:nvGrpSpPr>
        <p:grpSpPr>
          <a:xfrm>
            <a:off x="8540021" y="270911"/>
            <a:ext cx="3469814" cy="1598449"/>
            <a:chOff x="8540021" y="270911"/>
            <a:chExt cx="3469814" cy="1598449"/>
          </a:xfrm>
        </p:grpSpPr>
        <p:pic>
          <p:nvPicPr>
            <p:cNvPr id="36" name="Рисунок 35" descr="Изображение выглядит как небо, легкий, оружие, изображение&#10;&#10;Автоматически созданное описание">
              <a:extLst>
                <a:ext uri="{FF2B5EF4-FFF2-40B4-BE49-F238E27FC236}">
                  <a16:creationId xmlns:a16="http://schemas.microsoft.com/office/drawing/2014/main" id="{922C0413-3BBD-43C0-9243-168414537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36657">
              <a:off x="10035588" y="329571"/>
              <a:ext cx="1569054" cy="1534779"/>
            </a:xfrm>
            <a:prstGeom prst="rect">
              <a:avLst/>
            </a:prstGeom>
          </p:spPr>
        </p:pic>
        <p:pic>
          <p:nvPicPr>
            <p:cNvPr id="34" name="Рисунок 33" descr="Изображение выглядит как текст, оружие, водородная бомба, снаряд&#10;&#10;Автоматически созданное описание">
              <a:extLst>
                <a:ext uri="{FF2B5EF4-FFF2-40B4-BE49-F238E27FC236}">
                  <a16:creationId xmlns:a16="http://schemas.microsoft.com/office/drawing/2014/main" id="{F9FCFCE8-481D-4636-A9A8-2E25F60DF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70937">
              <a:off x="8540021" y="353001"/>
              <a:ext cx="1546460" cy="1516359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B8BBC5-FD60-43CA-BD14-A02D27ADC3BB}"/>
                </a:ext>
              </a:extLst>
            </p:cNvPr>
            <p:cNvSpPr txBox="1"/>
            <p:nvPr/>
          </p:nvSpPr>
          <p:spPr>
            <a:xfrm rot="2669018">
              <a:off x="9209320" y="270911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NEMO - </a:t>
              </a:r>
              <a:r>
                <a:rPr lang="ru-RU" sz="1050" dirty="0"/>
                <a:t>течения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AD6279-E045-497E-9A3E-8EB627E66761}"/>
                </a:ext>
              </a:extLst>
            </p:cNvPr>
            <p:cNvSpPr txBox="1"/>
            <p:nvPr/>
          </p:nvSpPr>
          <p:spPr>
            <a:xfrm rot="2669018">
              <a:off x="10784820" y="368022"/>
              <a:ext cx="12250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NEMO - </a:t>
              </a:r>
              <a:r>
                <a:rPr lang="ru-RU" sz="1050" dirty="0"/>
                <a:t>соленость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7BB1F5C-CD61-4296-976E-0B1239D3B9C0}"/>
              </a:ext>
            </a:extLst>
          </p:cNvPr>
          <p:cNvSpPr txBox="1"/>
          <p:nvPr/>
        </p:nvSpPr>
        <p:spPr>
          <a:xfrm>
            <a:off x="201604" y="837315"/>
            <a:ext cx="7915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Интересно отметить, что уменьшение ошибки приходится на те точки, что расположены в зоне наибольшей изменчивости, обусловленной течениями. Следовательно, гибридизация помогает нивелировать природные процессы, улавливаемые физической моделью, но игнорируемые статистической. </a:t>
            </a:r>
          </a:p>
        </p:txBody>
      </p:sp>
    </p:spTree>
    <p:extLst>
      <p:ext uri="{BB962C8B-B14F-4D97-AF65-F5344CB8AC3E}">
        <p14:creationId xmlns:p14="http://schemas.microsoft.com/office/powerpoint/2010/main" val="313100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464EC-B60A-424B-8711-06149C56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r>
              <a:rPr lang="ru-RU" sz="3200" dirty="0"/>
              <a:t>Пространственное распределение ошибок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F8DC206D-1615-4A88-818A-4539949F9373}"/>
              </a:ext>
            </a:extLst>
          </p:cNvPr>
          <p:cNvCxnSpPr>
            <a:cxnSpLocks/>
          </p:cNvCxnSpPr>
          <p:nvPr/>
        </p:nvCxnSpPr>
        <p:spPr>
          <a:xfrm flipV="1">
            <a:off x="0" y="681037"/>
            <a:ext cx="9747682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9FF4CB-4F0D-4E2A-9963-9BDC2248860F}"/>
              </a:ext>
            </a:extLst>
          </p:cNvPr>
          <p:cNvSpPr txBox="1"/>
          <p:nvPr/>
        </p:nvSpPr>
        <p:spPr>
          <a:xfrm>
            <a:off x="2109540" y="203067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MAE ARIMA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A39CC3-FA0E-426E-8611-36C12B57315D}"/>
              </a:ext>
            </a:extLst>
          </p:cNvPr>
          <p:cNvSpPr txBox="1"/>
          <p:nvPr/>
        </p:nvSpPr>
        <p:spPr>
          <a:xfrm>
            <a:off x="7425815" y="2030673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MAE HYBRID</a:t>
            </a:r>
            <a:endParaRPr lang="ru-RU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6083C8A-B522-4901-B215-A6A48CA6D767}"/>
              </a:ext>
            </a:extLst>
          </p:cNvPr>
          <p:cNvGrpSpPr/>
          <p:nvPr/>
        </p:nvGrpSpPr>
        <p:grpSpPr>
          <a:xfrm>
            <a:off x="10796603" y="2721235"/>
            <a:ext cx="1047453" cy="3267075"/>
            <a:chOff x="10796603" y="2721235"/>
            <a:chExt cx="1047453" cy="3267075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867F8153-BA88-4603-831C-0BE01F1CD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3006" y="2721235"/>
              <a:ext cx="781050" cy="326707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5BF2B662-06BC-4492-9B1B-5C547A79E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96603" y="2730760"/>
              <a:ext cx="209550" cy="3257550"/>
            </a:xfrm>
            <a:prstGeom prst="rect">
              <a:avLst/>
            </a:prstGeom>
          </p:spPr>
        </p:pic>
      </p:grp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09F95C-1EB8-4299-9CC0-A7E4D4045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40" y="2501480"/>
            <a:ext cx="5214804" cy="369255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DF5785F-70FF-4E86-B533-53B88C6DA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0759" y="2501480"/>
            <a:ext cx="5195029" cy="3675483"/>
          </a:xfrm>
          <a:prstGeom prst="rect">
            <a:avLst/>
          </a:prstGeom>
        </p:spPr>
      </p:pic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52CC06C6-5878-4BDB-B500-B3CC4036F27B}"/>
              </a:ext>
            </a:extLst>
          </p:cNvPr>
          <p:cNvGrpSpPr/>
          <p:nvPr/>
        </p:nvGrpSpPr>
        <p:grpSpPr>
          <a:xfrm>
            <a:off x="8540021" y="270911"/>
            <a:ext cx="3469814" cy="1598449"/>
            <a:chOff x="8540021" y="270911"/>
            <a:chExt cx="3469814" cy="1598449"/>
          </a:xfrm>
        </p:grpSpPr>
        <p:pic>
          <p:nvPicPr>
            <p:cNvPr id="26" name="Рисунок 25" descr="Изображение выглядит как небо, легкий, оружие, изображение&#10;&#10;Автоматически созданное описание">
              <a:extLst>
                <a:ext uri="{FF2B5EF4-FFF2-40B4-BE49-F238E27FC236}">
                  <a16:creationId xmlns:a16="http://schemas.microsoft.com/office/drawing/2014/main" id="{640F2E09-1FC5-43AA-8E5E-4514E253A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36657">
              <a:off x="10035588" y="329571"/>
              <a:ext cx="1569054" cy="1534779"/>
            </a:xfrm>
            <a:prstGeom prst="rect">
              <a:avLst/>
            </a:prstGeom>
          </p:spPr>
        </p:pic>
        <p:pic>
          <p:nvPicPr>
            <p:cNvPr id="27" name="Рисунок 26" descr="Изображение выглядит как текст, оружие, водородная бомба, снаряд&#10;&#10;Автоматически созданное описание">
              <a:extLst>
                <a:ext uri="{FF2B5EF4-FFF2-40B4-BE49-F238E27FC236}">
                  <a16:creationId xmlns:a16="http://schemas.microsoft.com/office/drawing/2014/main" id="{B8F9E8EE-CD7B-4BA5-B032-B3AFB3EE1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70937">
              <a:off x="8540021" y="353001"/>
              <a:ext cx="1546460" cy="151635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1F156D-85B2-48AA-82FD-6B2628EFAC14}"/>
                </a:ext>
              </a:extLst>
            </p:cNvPr>
            <p:cNvSpPr txBox="1"/>
            <p:nvPr/>
          </p:nvSpPr>
          <p:spPr>
            <a:xfrm rot="2669018">
              <a:off x="9209320" y="270911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NEMO - </a:t>
              </a:r>
              <a:r>
                <a:rPr lang="ru-RU" sz="1050" dirty="0"/>
                <a:t>течения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46EA8F-AB4D-484E-A7CA-436FF1BD1FBE}"/>
                </a:ext>
              </a:extLst>
            </p:cNvPr>
            <p:cNvSpPr txBox="1"/>
            <p:nvPr/>
          </p:nvSpPr>
          <p:spPr>
            <a:xfrm rot="2669018">
              <a:off x="10784820" y="368022"/>
              <a:ext cx="12250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NEMO - </a:t>
              </a:r>
              <a:r>
                <a:rPr lang="ru-RU" sz="1050" dirty="0"/>
                <a:t>соленость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17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464EC-B60A-424B-8711-06149C56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r>
              <a:rPr lang="ru-RU" sz="3200" dirty="0"/>
              <a:t>Пространственное распределение ошибок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F8DC206D-1615-4A88-818A-4539949F9373}"/>
              </a:ext>
            </a:extLst>
          </p:cNvPr>
          <p:cNvCxnSpPr>
            <a:cxnSpLocks/>
          </p:cNvCxnSpPr>
          <p:nvPr/>
        </p:nvCxnSpPr>
        <p:spPr>
          <a:xfrm flipV="1">
            <a:off x="0" y="681037"/>
            <a:ext cx="9747682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9FF4CB-4F0D-4E2A-9963-9BDC2248860F}"/>
              </a:ext>
            </a:extLst>
          </p:cNvPr>
          <p:cNvSpPr txBox="1"/>
          <p:nvPr/>
        </p:nvSpPr>
        <p:spPr>
          <a:xfrm>
            <a:off x="2109540" y="1552575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MAPE ARIMA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A39CC3-FA0E-426E-8611-36C12B57315D}"/>
              </a:ext>
            </a:extLst>
          </p:cNvPr>
          <p:cNvSpPr txBox="1"/>
          <p:nvPr/>
        </p:nvSpPr>
        <p:spPr>
          <a:xfrm>
            <a:off x="7425815" y="1552575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MAPE HYBRID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85854C-8C1F-4F03-8C91-5F15C94E9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39" y="2023382"/>
            <a:ext cx="5219154" cy="369563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89B02F-E7D6-4760-B549-136F769A4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446" y="2023382"/>
            <a:ext cx="5219154" cy="369563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2D96838-1FAB-4387-B71C-A88378711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7553" y="2913934"/>
            <a:ext cx="209550" cy="19145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345272B-4703-42FA-9471-50ED7E56D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7103" y="2942508"/>
            <a:ext cx="638175" cy="18573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616CE6-FF54-4887-91DA-28BC9CF7ED2E}"/>
              </a:ext>
            </a:extLst>
          </p:cNvPr>
          <p:cNvSpPr txBox="1"/>
          <p:nvPr/>
        </p:nvSpPr>
        <p:spPr>
          <a:xfrm>
            <a:off x="201603" y="837315"/>
            <a:ext cx="974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Процентная ошибка немного улучшилась, но пространственной закономерности не наблюдается</a:t>
            </a:r>
          </a:p>
        </p:txBody>
      </p:sp>
    </p:spTree>
    <p:extLst>
      <p:ext uri="{BB962C8B-B14F-4D97-AF65-F5344CB8AC3E}">
        <p14:creationId xmlns:p14="http://schemas.microsoft.com/office/powerpoint/2010/main" val="391067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464EC-B60A-424B-8711-06149C56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r>
              <a:rPr lang="ru-RU" sz="3200" dirty="0"/>
              <a:t>Пространственное распределение ошибок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F8DC206D-1615-4A88-818A-4539949F9373}"/>
              </a:ext>
            </a:extLst>
          </p:cNvPr>
          <p:cNvCxnSpPr>
            <a:cxnSpLocks/>
          </p:cNvCxnSpPr>
          <p:nvPr/>
        </p:nvCxnSpPr>
        <p:spPr>
          <a:xfrm flipV="1">
            <a:off x="0" y="681037"/>
            <a:ext cx="9747682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52849D-0553-4045-A7F7-E8E11145D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65" y="1438275"/>
            <a:ext cx="5624735" cy="39814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107D8A-1F3B-4C05-8E83-A32EB2376779}"/>
              </a:ext>
            </a:extLst>
          </p:cNvPr>
          <p:cNvSpPr txBox="1"/>
          <p:nvPr/>
        </p:nvSpPr>
        <p:spPr>
          <a:xfrm>
            <a:off x="1199087" y="1068943"/>
            <a:ext cx="416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Изменение </a:t>
            </a:r>
            <a:r>
              <a:rPr lang="en-US" dirty="0" err="1"/>
              <a:t>pvalue</a:t>
            </a:r>
            <a:r>
              <a:rPr lang="ru-RU" dirty="0"/>
              <a:t> за счет гибридизации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BF75CD8-A0E8-4758-A105-1C86AB832D5E}"/>
              </a:ext>
            </a:extLst>
          </p:cNvPr>
          <p:cNvGrpSpPr/>
          <p:nvPr/>
        </p:nvGrpSpPr>
        <p:grpSpPr>
          <a:xfrm>
            <a:off x="6212850" y="1438275"/>
            <a:ext cx="996734" cy="1562100"/>
            <a:chOff x="5934075" y="1133475"/>
            <a:chExt cx="996734" cy="1562100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75D25E0E-71A4-4FB0-8AB6-489C8BBAA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4075" y="1133475"/>
              <a:ext cx="161925" cy="1562100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C0BF5D1C-C926-4B08-A5AB-EEB9D67B7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9284" y="1133475"/>
              <a:ext cx="771525" cy="15240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DEBF270-9286-42CD-AB3F-47DD8532C049}"/>
              </a:ext>
            </a:extLst>
          </p:cNvPr>
          <p:cNvSpPr txBox="1"/>
          <p:nvPr/>
        </p:nvSpPr>
        <p:spPr>
          <a:xfrm>
            <a:off x="6545045" y="3333750"/>
            <a:ext cx="48182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 как чем выше </a:t>
            </a:r>
            <a:r>
              <a:rPr lang="en-US" dirty="0" err="1"/>
              <a:t>pvalue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тем больше тестируемое распределение (ошибки модели) соответствует нормальному, прирост этого значения с использованием гибридной модели следует воспринимать как положительный результат.</a:t>
            </a:r>
          </a:p>
          <a:p>
            <a:endParaRPr lang="ru-RU" dirty="0"/>
          </a:p>
          <a:p>
            <a:r>
              <a:rPr lang="ru-RU" dirty="0"/>
              <a:t>Тем самым подтверждается гипотеза о том, что гибридизация физической и статистической модели приводит к большей стабильности результирующей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25905016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797</Words>
  <Application>Microsoft Office PowerPoint</Application>
  <PresentationFormat>Широкоэкранный</PresentationFormat>
  <Paragraphs>182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Зона интереса – охват модели NEMO SPITZ12</vt:lpstr>
      <vt:lpstr>Формирование временных рядов по двум датасетам</vt:lpstr>
      <vt:lpstr>Подготовка перед моделированием</vt:lpstr>
      <vt:lpstr>Моделирование с формированием статистики об ошибках</vt:lpstr>
      <vt:lpstr>Построение распределений для рядов улучшения/ухудшения метрик за счет гибридизации</vt:lpstr>
      <vt:lpstr>Пространственное распределение ошибок</vt:lpstr>
      <vt:lpstr>Пространственное распределение ошибок</vt:lpstr>
      <vt:lpstr>Пространственное распределение ошибок</vt:lpstr>
      <vt:lpstr>Пространственное распределение ошибок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Борисова Юлия Ивановна</dc:creator>
  <cp:lastModifiedBy>Борисова Юлия Ивановна</cp:lastModifiedBy>
  <cp:revision>28</cp:revision>
  <dcterms:created xsi:type="dcterms:W3CDTF">2021-03-08T10:02:26Z</dcterms:created>
  <dcterms:modified xsi:type="dcterms:W3CDTF">2021-03-08T15:24:03Z</dcterms:modified>
</cp:coreProperties>
</file>