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  <p:sldMasterId id="2147483698" r:id="rId5"/>
  </p:sldMasterIdLst>
  <p:notesMasterIdLst>
    <p:notesMasterId r:id="rId17"/>
  </p:notesMasterIdLst>
  <p:handoutMasterIdLst>
    <p:handoutMasterId r:id="rId18"/>
  </p:handoutMasterIdLst>
  <p:sldIdLst>
    <p:sldId id="265" r:id="rId6"/>
    <p:sldId id="292" r:id="rId7"/>
    <p:sldId id="309" r:id="rId8"/>
    <p:sldId id="310" r:id="rId9"/>
    <p:sldId id="311" r:id="rId10"/>
    <p:sldId id="313" r:id="rId11"/>
    <p:sldId id="312" r:id="rId12"/>
    <p:sldId id="314" r:id="rId13"/>
    <p:sldId id="315" r:id="rId14"/>
    <p:sldId id="308" r:id="rId15"/>
    <p:sldId id="263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eilem" initials="Ale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5050"/>
    <a:srgbClr val="99CCFF"/>
    <a:srgbClr val="FF4B4B"/>
    <a:srgbClr val="99FF9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EE8D7F-0862-41C4-B47B-17AEB0F8D336}" v="74" dt="2020-10-29T23:37:50.3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94672" autoAdjust="0"/>
  </p:normalViewPr>
  <p:slideViewPr>
    <p:cSldViewPr snapToGrid="0" snapToObjects="1" showGuides="1">
      <p:cViewPr varScale="1">
        <p:scale>
          <a:sx n="83" d="100"/>
          <a:sy n="83" d="100"/>
        </p:scale>
        <p:origin x="776" y="76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09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subtitle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subtitle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6273934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hyperlink" Target="https://github.com/ChrisLisbon/ITMO_master_degree_classes/tree/master/Geospatial_data_analysi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1294" y="1457657"/>
            <a:ext cx="7861412" cy="1787703"/>
          </a:xfrm>
        </p:spPr>
        <p:txBody>
          <a:bodyPr>
            <a:noAutofit/>
          </a:bodyPr>
          <a:lstStyle/>
          <a:p>
            <a:r>
              <a:rPr lang="ru-RU" sz="2600" b="1" dirty="0"/>
              <a:t>Построение модели динамики популяции волков и лосей на основе модели «хищник - жертва»</a:t>
            </a:r>
            <a:br>
              <a:rPr lang="en-US" sz="2600" b="1" dirty="0"/>
            </a:br>
            <a:r>
              <a:rPr lang="ru-RU" sz="2600" b="1" dirty="0"/>
              <a:t>Непрерывные математические модели</a:t>
            </a:r>
            <a:endParaRPr lang="en-US" sz="26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897313" y="4426342"/>
            <a:ext cx="6036230" cy="336157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sz="1800" dirty="0"/>
              <a:t>Студент: Борисова Юлия, </a:t>
            </a:r>
            <a:r>
              <a:rPr lang="en-US" sz="1800" dirty="0"/>
              <a:t>J4101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3EC7B3-204E-4712-8EC9-F92DC181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78" y="102740"/>
            <a:ext cx="6316751" cy="412279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Calibri" panose="020F0502020204030204" pitchFamily="34" charset="0"/>
              </a:rPr>
              <a:t>Исходный код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DA8A5-D057-4417-896C-6B6010A1DE33}"/>
              </a:ext>
            </a:extLst>
          </p:cNvPr>
          <p:cNvSpPr txBox="1"/>
          <p:nvPr/>
        </p:nvSpPr>
        <p:spPr>
          <a:xfrm>
            <a:off x="598810" y="1898830"/>
            <a:ext cx="6125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Реализация кода на </a:t>
            </a:r>
            <a:r>
              <a:rPr lang="en-US" dirty="0"/>
              <a:t>GitHub:</a:t>
            </a:r>
            <a:endParaRPr lang="ru-RU" dirty="0"/>
          </a:p>
          <a:p>
            <a:endParaRPr lang="ru-RU" dirty="0"/>
          </a:p>
          <a:p>
            <a:r>
              <a:rPr lang="en-US" dirty="0">
                <a:hlinkClick r:id="rId2"/>
              </a:rPr>
              <a:t>https://github.com/ChrisLisbon/ITMO_master_degree_classes/tree/master/Geospatial_data_analysis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1028" name="Picture 4" descr="HamaDler (Hama Dler) · GitHub">
            <a:extLst>
              <a:ext uri="{FF2B5EF4-FFF2-40B4-BE49-F238E27FC236}">
                <a16:creationId xmlns:a16="http://schemas.microsoft.com/office/drawing/2014/main" id="{B4E4A0D7-1E27-4B84-A301-59F591B1974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957" y="2065745"/>
            <a:ext cx="1035746" cy="101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E9DA14-1663-4899-B334-D9FE4D401EB5}"/>
              </a:ext>
            </a:extLst>
          </p:cNvPr>
          <p:cNvSpPr txBox="1"/>
          <p:nvPr/>
        </p:nvSpPr>
        <p:spPr>
          <a:xfrm>
            <a:off x="3507761" y="4305285"/>
            <a:ext cx="5474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/>
              <a:t>Особая благодарность авторам:</a:t>
            </a:r>
            <a:endParaRPr lang="en-US" dirty="0"/>
          </a:p>
          <a:p>
            <a:pPr algn="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https://medcraveonline.com/IRATJ/IRATJ-07-00223.pdf</a:t>
            </a:r>
          </a:p>
        </p:txBody>
      </p:sp>
    </p:spTree>
    <p:extLst>
      <p:ext uri="{BB962C8B-B14F-4D97-AF65-F5344CB8AC3E}">
        <p14:creationId xmlns:p14="http://schemas.microsoft.com/office/powerpoint/2010/main" val="2824703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1258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578684"/>
            <a:ext cx="8229600" cy="594122"/>
          </a:xfrm>
        </p:spPr>
        <p:txBody>
          <a:bodyPr/>
          <a:lstStyle/>
          <a:p>
            <a:r>
              <a:rPr lang="en-US" dirty="0"/>
              <a:t>www.</a:t>
            </a:r>
            <a:r>
              <a:rPr lang="pl-PL" dirty="0"/>
              <a:t>ifmo.ru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3EC7B3-204E-4712-8EC9-F92DC181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78" y="102740"/>
            <a:ext cx="6316751" cy="412279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Данные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F6BA0F-C82B-4EB8-8F2E-0082FA3FA46D}"/>
              </a:ext>
            </a:extLst>
          </p:cNvPr>
          <p:cNvSpPr/>
          <p:nvPr/>
        </p:nvSpPr>
        <p:spPr>
          <a:xfrm>
            <a:off x="8621487" y="4681835"/>
            <a:ext cx="522514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DC067D-CEE9-472A-8965-1CBF4F122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1860"/>
            <a:ext cx="9144000" cy="300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76FA1A-FB0B-4A6B-A4A8-DAC9A6F71538}"/>
              </a:ext>
            </a:extLst>
          </p:cNvPr>
          <p:cNvSpPr txBox="1"/>
          <p:nvPr/>
        </p:nvSpPr>
        <p:spPr>
          <a:xfrm>
            <a:off x="376993" y="619107"/>
            <a:ext cx="675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Численность волков и лосей в национальном парке </a:t>
            </a: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Айл-</a:t>
            </a:r>
            <a:r>
              <a:rPr lang="ru-RU" b="0" i="0" dirty="0" err="1">
                <a:solidFill>
                  <a:srgbClr val="202124"/>
                </a:solidFill>
                <a:effectLst/>
                <a:latin typeface="Google Sans"/>
              </a:rPr>
              <a:t>Ройал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494AA2-7DF6-432F-9EC8-B80239C4F29C}"/>
              </a:ext>
            </a:extLst>
          </p:cNvPr>
          <p:cNvSpPr txBox="1"/>
          <p:nvPr/>
        </p:nvSpPr>
        <p:spPr>
          <a:xfrm>
            <a:off x="376993" y="1036401"/>
            <a:ext cx="675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годичные, 60 наблюдений</a:t>
            </a:r>
          </a:p>
        </p:txBody>
      </p:sp>
    </p:spTree>
    <p:extLst>
      <p:ext uri="{BB962C8B-B14F-4D97-AF65-F5344CB8AC3E}">
        <p14:creationId xmlns:p14="http://schemas.microsoft.com/office/powerpoint/2010/main" val="319030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3EC7B3-204E-4712-8EC9-F92DC181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78" y="102740"/>
            <a:ext cx="6316751" cy="412279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Моделирование – выбор базовой модели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F6BA0F-C82B-4EB8-8F2E-0082FA3FA46D}"/>
              </a:ext>
            </a:extLst>
          </p:cNvPr>
          <p:cNvSpPr/>
          <p:nvPr/>
        </p:nvSpPr>
        <p:spPr>
          <a:xfrm>
            <a:off x="8621487" y="4681835"/>
            <a:ext cx="522514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ru-RU" sz="2400" b="1" dirty="0">
              <a:ln w="12700">
                <a:solidFill>
                  <a:srgbClr val="FF000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657808-BDBD-4544-96B2-4584784A3A09}"/>
              </a:ext>
            </a:extLst>
          </p:cNvPr>
          <p:cNvSpPr txBox="1"/>
          <p:nvPr/>
        </p:nvSpPr>
        <p:spPr>
          <a:xfrm>
            <a:off x="877140" y="614722"/>
            <a:ext cx="311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  <a:latin typeface="Candara" panose="020E0502030303020204" pitchFamily="34" charset="0"/>
              </a:rPr>
              <a:t>Модель Лотки-Вольтерры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85DA61-E778-42C7-883F-3631F201D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03" y="951947"/>
            <a:ext cx="3351439" cy="1218705"/>
          </a:xfrm>
          <a:prstGeom prst="rect">
            <a:avLst/>
          </a:prstGeom>
        </p:spPr>
      </p:pic>
      <p:sp>
        <p:nvSpPr>
          <p:cNvPr id="9" name="AutoShape 2" descr="\alpha ">
            <a:extLst>
              <a:ext uri="{FF2B5EF4-FFF2-40B4-BE49-F238E27FC236}">
                <a16:creationId xmlns:a16="http://schemas.microsoft.com/office/drawing/2014/main" id="{0B5A5AA6-75B5-4DF3-BCC5-114B6B4CF7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7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3" descr="x">
            <a:extLst>
              <a:ext uri="{FF2B5EF4-FFF2-40B4-BE49-F238E27FC236}">
                <a16:creationId xmlns:a16="http://schemas.microsoft.com/office/drawing/2014/main" id="{8C91A1F6-639E-4816-9FDD-B1A3DCFB75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019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314E90-9984-4778-9834-357A2A75613E}"/>
              </a:ext>
            </a:extLst>
          </p:cNvPr>
          <p:cNvSpPr txBox="1"/>
          <p:nvPr/>
        </p:nvSpPr>
        <p:spPr>
          <a:xfrm>
            <a:off x="294314" y="2171333"/>
            <a:ext cx="427768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0" i="0" dirty="0">
                <a:solidFill>
                  <a:srgbClr val="202122"/>
                </a:solidFill>
                <a:effectLst/>
              </a:rPr>
              <a:t>α</a:t>
            </a:r>
            <a:r>
              <a:rPr lang="en-US" sz="1600" b="0" i="0" dirty="0">
                <a:solidFill>
                  <a:srgbClr val="202122"/>
                </a:solidFill>
                <a:effectLst/>
              </a:rPr>
              <a:t> - </a:t>
            </a:r>
            <a:r>
              <a:rPr lang="ru-RU" sz="1600" b="0" i="0" dirty="0">
                <a:solidFill>
                  <a:srgbClr val="202122"/>
                </a:solidFill>
                <a:effectLst/>
              </a:rPr>
              <a:t>коэффициент рождаемости жертв,</a:t>
            </a:r>
            <a:endParaRPr lang="en-US" sz="1600" b="0" i="0" dirty="0">
              <a:solidFill>
                <a:srgbClr val="202122"/>
              </a:solidFill>
              <a:effectLst/>
            </a:endParaRPr>
          </a:p>
          <a:p>
            <a:r>
              <a:rPr lang="el-GR" sz="1600" dirty="0"/>
              <a:t>ϒ</a:t>
            </a:r>
            <a:r>
              <a:rPr lang="en-US" sz="1600" dirty="0"/>
              <a:t> - </a:t>
            </a:r>
            <a:r>
              <a:rPr lang="ru-RU" sz="1600" dirty="0"/>
              <a:t>коэффициент убыли хищников</a:t>
            </a:r>
            <a:r>
              <a:rPr lang="en-US" sz="1600" dirty="0"/>
              <a:t>,</a:t>
            </a:r>
          </a:p>
          <a:p>
            <a:r>
              <a:rPr lang="en-US" sz="1600" dirty="0"/>
              <a:t>β – </a:t>
            </a:r>
            <a:r>
              <a:rPr lang="ru-RU" sz="1600" dirty="0"/>
              <a:t>коэффициент убийства жертв,</a:t>
            </a:r>
          </a:p>
          <a:p>
            <a:r>
              <a:rPr lang="ru-RU" sz="1600" dirty="0"/>
              <a:t>δ – коэффициент воспроизводства хищников.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2EFCCF9-A59D-4FDA-811D-6EC4E7399CEE}"/>
              </a:ext>
            </a:extLst>
          </p:cNvPr>
          <p:cNvCxnSpPr>
            <a:cxnSpLocks/>
          </p:cNvCxnSpPr>
          <p:nvPr/>
        </p:nvCxnSpPr>
        <p:spPr>
          <a:xfrm>
            <a:off x="4625788" y="614722"/>
            <a:ext cx="0" cy="435769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CD0782-ABE2-421B-AA76-E740ED164DC4}"/>
              </a:ext>
            </a:extLst>
          </p:cNvPr>
          <p:cNvSpPr txBox="1"/>
          <p:nvPr/>
        </p:nvSpPr>
        <p:spPr>
          <a:xfrm>
            <a:off x="5270576" y="614722"/>
            <a:ext cx="311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  <a:latin typeface="Candara" panose="020E0502030303020204" pitchFamily="34" charset="0"/>
              </a:rPr>
              <a:t>Модифицированная модель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7DA3219-912F-43B3-B5E1-BA5573B26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221" y="984054"/>
            <a:ext cx="2543595" cy="1237579"/>
          </a:xfrm>
          <a:prstGeom prst="rect">
            <a:avLst/>
          </a:prstGeom>
        </p:spPr>
      </p:pic>
      <p:sp>
        <p:nvSpPr>
          <p:cNvPr id="18" name="Овал 17">
            <a:extLst>
              <a:ext uri="{FF2B5EF4-FFF2-40B4-BE49-F238E27FC236}">
                <a16:creationId xmlns:a16="http://schemas.microsoft.com/office/drawing/2014/main" id="{99382A28-F794-498D-A189-E1235D6E9A5D}"/>
              </a:ext>
            </a:extLst>
          </p:cNvPr>
          <p:cNvSpPr/>
          <p:nvPr/>
        </p:nvSpPr>
        <p:spPr>
          <a:xfrm>
            <a:off x="6758018" y="1216699"/>
            <a:ext cx="1064911" cy="476410"/>
          </a:xfrm>
          <a:custGeom>
            <a:avLst/>
            <a:gdLst>
              <a:gd name="connsiteX0" fmla="*/ 0 w 1064911"/>
              <a:gd name="connsiteY0" fmla="*/ 238205 h 476410"/>
              <a:gd name="connsiteX1" fmla="*/ 532456 w 1064911"/>
              <a:gd name="connsiteY1" fmla="*/ 0 h 476410"/>
              <a:gd name="connsiteX2" fmla="*/ 1064912 w 1064911"/>
              <a:gd name="connsiteY2" fmla="*/ 238205 h 476410"/>
              <a:gd name="connsiteX3" fmla="*/ 532456 w 1064911"/>
              <a:gd name="connsiteY3" fmla="*/ 476410 h 476410"/>
              <a:gd name="connsiteX4" fmla="*/ 0 w 1064911"/>
              <a:gd name="connsiteY4" fmla="*/ 238205 h 476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4911" h="476410" extrusionOk="0">
                <a:moveTo>
                  <a:pt x="0" y="238205"/>
                </a:moveTo>
                <a:cubicBezTo>
                  <a:pt x="7836" y="125305"/>
                  <a:pt x="187618" y="-12045"/>
                  <a:pt x="532456" y="0"/>
                </a:cubicBezTo>
                <a:cubicBezTo>
                  <a:pt x="813163" y="2097"/>
                  <a:pt x="1079825" y="100978"/>
                  <a:pt x="1064912" y="238205"/>
                </a:cubicBezTo>
                <a:cubicBezTo>
                  <a:pt x="1069114" y="385103"/>
                  <a:pt x="819651" y="458712"/>
                  <a:pt x="532456" y="476410"/>
                </a:cubicBezTo>
                <a:cubicBezTo>
                  <a:pt x="246786" y="475596"/>
                  <a:pt x="-2326" y="367777"/>
                  <a:pt x="0" y="238205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52657929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30B5D41A-E752-4447-A2CC-A57C1D42E94E}"/>
              </a:ext>
            </a:extLst>
          </p:cNvPr>
          <p:cNvSpPr/>
          <p:nvPr/>
        </p:nvSpPr>
        <p:spPr>
          <a:xfrm>
            <a:off x="7637929" y="1437652"/>
            <a:ext cx="860611" cy="830997"/>
          </a:xfrm>
          <a:custGeom>
            <a:avLst/>
            <a:gdLst>
              <a:gd name="connsiteX0" fmla="*/ 238205 w 730592"/>
              <a:gd name="connsiteY0" fmla="*/ 0 h 1014293"/>
              <a:gd name="connsiteX1" fmla="*/ 622407 w 730592"/>
              <a:gd name="connsiteY1" fmla="*/ 184417 h 1014293"/>
              <a:gd name="connsiteX2" fmla="*/ 683879 w 730592"/>
              <a:gd name="connsiteY2" fmla="*/ 691563 h 1014293"/>
              <a:gd name="connsiteX3" fmla="*/ 0 w 730592"/>
              <a:gd name="connsiteY3" fmla="*/ 1014293 h 101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592" h="1014293">
                <a:moveTo>
                  <a:pt x="238205" y="0"/>
                </a:moveTo>
                <a:cubicBezTo>
                  <a:pt x="393166" y="34578"/>
                  <a:pt x="548128" y="69157"/>
                  <a:pt x="622407" y="184417"/>
                </a:cubicBezTo>
                <a:cubicBezTo>
                  <a:pt x="696686" y="299677"/>
                  <a:pt x="787614" y="553250"/>
                  <a:pt x="683879" y="691563"/>
                </a:cubicBezTo>
                <a:cubicBezTo>
                  <a:pt x="580145" y="829876"/>
                  <a:pt x="290072" y="922084"/>
                  <a:pt x="0" y="1014293"/>
                </a:cubicBezTo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6F2B526A-2D2B-49DE-8C9B-B02E56DAE674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637929" y="2268649"/>
            <a:ext cx="185000" cy="5211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0D74AC25-3F51-4650-823B-E36FB774DEAE}"/>
              </a:ext>
            </a:extLst>
          </p:cNvPr>
          <p:cNvCxnSpPr>
            <a:cxnSpLocks/>
          </p:cNvCxnSpPr>
          <p:nvPr/>
        </p:nvCxnSpPr>
        <p:spPr>
          <a:xfrm flipV="1">
            <a:off x="7638220" y="2170652"/>
            <a:ext cx="92209" cy="9505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B1A0289-C6F7-4BBA-902A-9C36E3A6786E}"/>
              </a:ext>
            </a:extLst>
          </p:cNvPr>
          <p:cNvSpPr txBox="1"/>
          <p:nvPr/>
        </p:nvSpPr>
        <p:spPr>
          <a:xfrm>
            <a:off x="5216258" y="2074103"/>
            <a:ext cx="34808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b="0" i="0" dirty="0">
              <a:solidFill>
                <a:srgbClr val="202122"/>
              </a:solidFill>
              <a:effectLst/>
            </a:endParaRPr>
          </a:p>
          <a:p>
            <a:r>
              <a:rPr lang="en-US" sz="1600" dirty="0"/>
              <a:t>c – </a:t>
            </a:r>
            <a:r>
              <a:rPr lang="ru-RU" sz="1600" dirty="0"/>
              <a:t>количество лосей, убитых в год на одного волка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D3B5A5-4C41-4F30-B43A-EE4B779A2AC5}"/>
              </a:ext>
            </a:extLst>
          </p:cNvPr>
          <p:cNvSpPr txBox="1"/>
          <p:nvPr/>
        </p:nvSpPr>
        <p:spPr>
          <a:xfrm>
            <a:off x="4940834" y="2905100"/>
            <a:ext cx="3908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0000"/>
                </a:solidFill>
                <a:latin typeface="Segoe Script" panose="030B0504020000000003" pitchFamily="66" charset="0"/>
              </a:rPr>
              <a:t>*внесена «логистическая поправка»</a:t>
            </a:r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B66C1DE5-5A40-46F3-B60B-BE317CDAC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193" y="3191908"/>
            <a:ext cx="3999930" cy="185391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F032486-B0FB-48D9-B942-17325AF3A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65310"/>
            <a:ext cx="2214954" cy="1707105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F350101C-4DEE-4F8E-81BF-3A4EA2F347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2630" y="3248551"/>
            <a:ext cx="2214954" cy="172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74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3EC7B3-204E-4712-8EC9-F92DC181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78" y="102740"/>
            <a:ext cx="6316751" cy="412279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Отправная точка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9" name="AutoShape 2" descr="\alpha ">
            <a:extLst>
              <a:ext uri="{FF2B5EF4-FFF2-40B4-BE49-F238E27FC236}">
                <a16:creationId xmlns:a16="http://schemas.microsoft.com/office/drawing/2014/main" id="{0B5A5AA6-75B5-4DF3-BCC5-114B6B4CF7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7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3" descr="x">
            <a:extLst>
              <a:ext uri="{FF2B5EF4-FFF2-40B4-BE49-F238E27FC236}">
                <a16:creationId xmlns:a16="http://schemas.microsoft.com/office/drawing/2014/main" id="{8C91A1F6-639E-4816-9FDD-B1A3DCFB75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019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FD3065-ECF3-440D-BC7A-6268A2934976}"/>
              </a:ext>
            </a:extLst>
          </p:cNvPr>
          <p:cNvSpPr txBox="1"/>
          <p:nvPr/>
        </p:nvSpPr>
        <p:spPr>
          <a:xfrm>
            <a:off x="278399" y="1078855"/>
            <a:ext cx="46027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Candara" panose="020E0502030303020204" pitchFamily="34" charset="0"/>
              </a:rPr>
              <a:t>x0=[0.38, 0.000178, 6.593, -0.25, 0.000230]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896E9E7-F5EC-419B-BF71-035875220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46" y="1417409"/>
            <a:ext cx="3303916" cy="1013701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AD4D708-4800-430F-94D7-AD5457E89AD6}"/>
              </a:ext>
            </a:extLst>
          </p:cNvPr>
          <p:cNvSpPr/>
          <p:nvPr/>
        </p:nvSpPr>
        <p:spPr>
          <a:xfrm>
            <a:off x="192102" y="729983"/>
            <a:ext cx="3895804" cy="1833393"/>
          </a:xfrm>
          <a:custGeom>
            <a:avLst/>
            <a:gdLst>
              <a:gd name="connsiteX0" fmla="*/ 0 w 3895804"/>
              <a:gd name="connsiteY0" fmla="*/ 0 h 1833393"/>
              <a:gd name="connsiteX1" fmla="*/ 727217 w 3895804"/>
              <a:gd name="connsiteY1" fmla="*/ 0 h 1833393"/>
              <a:gd name="connsiteX2" fmla="*/ 1259643 w 3895804"/>
              <a:gd name="connsiteY2" fmla="*/ 0 h 1833393"/>
              <a:gd name="connsiteX3" fmla="*/ 1831028 w 3895804"/>
              <a:gd name="connsiteY3" fmla="*/ 0 h 1833393"/>
              <a:gd name="connsiteX4" fmla="*/ 2441371 w 3895804"/>
              <a:gd name="connsiteY4" fmla="*/ 0 h 1833393"/>
              <a:gd name="connsiteX5" fmla="*/ 2973797 w 3895804"/>
              <a:gd name="connsiteY5" fmla="*/ 0 h 1833393"/>
              <a:gd name="connsiteX6" fmla="*/ 3895804 w 3895804"/>
              <a:gd name="connsiteY6" fmla="*/ 0 h 1833393"/>
              <a:gd name="connsiteX7" fmla="*/ 3895804 w 3895804"/>
              <a:gd name="connsiteY7" fmla="*/ 556129 h 1833393"/>
              <a:gd name="connsiteX8" fmla="*/ 3895804 w 3895804"/>
              <a:gd name="connsiteY8" fmla="*/ 1185594 h 1833393"/>
              <a:gd name="connsiteX9" fmla="*/ 3895804 w 3895804"/>
              <a:gd name="connsiteY9" fmla="*/ 1833393 h 1833393"/>
              <a:gd name="connsiteX10" fmla="*/ 3324419 w 3895804"/>
              <a:gd name="connsiteY10" fmla="*/ 1833393 h 1833393"/>
              <a:gd name="connsiteX11" fmla="*/ 2791993 w 3895804"/>
              <a:gd name="connsiteY11" fmla="*/ 1833393 h 1833393"/>
              <a:gd name="connsiteX12" fmla="*/ 2103734 w 3895804"/>
              <a:gd name="connsiteY12" fmla="*/ 1833393 h 1833393"/>
              <a:gd name="connsiteX13" fmla="*/ 1454433 w 3895804"/>
              <a:gd name="connsiteY13" fmla="*/ 1833393 h 1833393"/>
              <a:gd name="connsiteX14" fmla="*/ 766175 w 3895804"/>
              <a:gd name="connsiteY14" fmla="*/ 1833393 h 1833393"/>
              <a:gd name="connsiteX15" fmla="*/ 0 w 3895804"/>
              <a:gd name="connsiteY15" fmla="*/ 1833393 h 1833393"/>
              <a:gd name="connsiteX16" fmla="*/ 0 w 3895804"/>
              <a:gd name="connsiteY16" fmla="*/ 1222262 h 1833393"/>
              <a:gd name="connsiteX17" fmla="*/ 0 w 3895804"/>
              <a:gd name="connsiteY17" fmla="*/ 647799 h 1833393"/>
              <a:gd name="connsiteX18" fmla="*/ 0 w 3895804"/>
              <a:gd name="connsiteY18" fmla="*/ 0 h 183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95804" h="1833393" extrusionOk="0">
                <a:moveTo>
                  <a:pt x="0" y="0"/>
                </a:moveTo>
                <a:cubicBezTo>
                  <a:pt x="207083" y="-3531"/>
                  <a:pt x="415508" y="-33687"/>
                  <a:pt x="727217" y="0"/>
                </a:cubicBezTo>
                <a:cubicBezTo>
                  <a:pt x="1038926" y="33687"/>
                  <a:pt x="1001656" y="-11376"/>
                  <a:pt x="1259643" y="0"/>
                </a:cubicBezTo>
                <a:cubicBezTo>
                  <a:pt x="1517630" y="11376"/>
                  <a:pt x="1634609" y="-24796"/>
                  <a:pt x="1831028" y="0"/>
                </a:cubicBezTo>
                <a:cubicBezTo>
                  <a:pt x="2027448" y="24796"/>
                  <a:pt x="2211548" y="22724"/>
                  <a:pt x="2441371" y="0"/>
                </a:cubicBezTo>
                <a:cubicBezTo>
                  <a:pt x="2671194" y="-22724"/>
                  <a:pt x="2742594" y="-11567"/>
                  <a:pt x="2973797" y="0"/>
                </a:cubicBezTo>
                <a:cubicBezTo>
                  <a:pt x="3205000" y="11567"/>
                  <a:pt x="3610834" y="-45459"/>
                  <a:pt x="3895804" y="0"/>
                </a:cubicBezTo>
                <a:cubicBezTo>
                  <a:pt x="3912662" y="124478"/>
                  <a:pt x="3889101" y="372565"/>
                  <a:pt x="3895804" y="556129"/>
                </a:cubicBezTo>
                <a:cubicBezTo>
                  <a:pt x="3902507" y="739693"/>
                  <a:pt x="3904374" y="966353"/>
                  <a:pt x="3895804" y="1185594"/>
                </a:cubicBezTo>
                <a:cubicBezTo>
                  <a:pt x="3887234" y="1404836"/>
                  <a:pt x="3868423" y="1528848"/>
                  <a:pt x="3895804" y="1833393"/>
                </a:cubicBezTo>
                <a:cubicBezTo>
                  <a:pt x="3642599" y="1831711"/>
                  <a:pt x="3493504" y="1833290"/>
                  <a:pt x="3324419" y="1833393"/>
                </a:cubicBezTo>
                <a:cubicBezTo>
                  <a:pt x="3155334" y="1833496"/>
                  <a:pt x="2965547" y="1857923"/>
                  <a:pt x="2791993" y="1833393"/>
                </a:cubicBezTo>
                <a:cubicBezTo>
                  <a:pt x="2618439" y="1808863"/>
                  <a:pt x="2445016" y="1857214"/>
                  <a:pt x="2103734" y="1833393"/>
                </a:cubicBezTo>
                <a:cubicBezTo>
                  <a:pt x="1762452" y="1809572"/>
                  <a:pt x="1740277" y="1801145"/>
                  <a:pt x="1454433" y="1833393"/>
                </a:cubicBezTo>
                <a:cubicBezTo>
                  <a:pt x="1168589" y="1865641"/>
                  <a:pt x="932519" y="1857553"/>
                  <a:pt x="766175" y="1833393"/>
                </a:cubicBezTo>
                <a:cubicBezTo>
                  <a:pt x="599831" y="1809233"/>
                  <a:pt x="349127" y="1850692"/>
                  <a:pt x="0" y="1833393"/>
                </a:cubicBezTo>
                <a:cubicBezTo>
                  <a:pt x="-9864" y="1573993"/>
                  <a:pt x="15677" y="1526580"/>
                  <a:pt x="0" y="1222262"/>
                </a:cubicBezTo>
                <a:cubicBezTo>
                  <a:pt x="-15677" y="917944"/>
                  <a:pt x="-10532" y="921990"/>
                  <a:pt x="0" y="647799"/>
                </a:cubicBezTo>
                <a:cubicBezTo>
                  <a:pt x="10532" y="373608"/>
                  <a:pt x="-5991" y="258881"/>
                  <a:pt x="0" y="0"/>
                </a:cubicBezTo>
                <a:close/>
              </a:path>
            </a:pathLst>
          </a:custGeom>
          <a:noFill/>
          <a:ln w="12700">
            <a:solidFill>
              <a:srgbClr val="FF5050"/>
            </a:solidFill>
            <a:extLst>
              <a:ext uri="{C807C97D-BFC1-408E-A445-0C87EB9F89A2}">
                <ask:lineSketchStyleProps xmlns:ask="http://schemas.microsoft.com/office/drawing/2018/sketchyshapes" sd="18248253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A1B53E-3474-4719-91E4-4C571539E2F7}"/>
              </a:ext>
            </a:extLst>
          </p:cNvPr>
          <p:cNvSpPr txBox="1"/>
          <p:nvPr/>
        </p:nvSpPr>
        <p:spPr>
          <a:xfrm>
            <a:off x="514195" y="779850"/>
            <a:ext cx="3080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002060"/>
                </a:solidFill>
                <a:latin typeface="Segoe Script" panose="030B0504020000000003" pitchFamily="66" charset="0"/>
              </a:rPr>
              <a:t>Начальное приближение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97135F9-C7EC-41BB-9C30-7D2D19839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684" y="837529"/>
            <a:ext cx="4277017" cy="205163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FF2A3BD-0AD9-45F8-A031-009B6B5EE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762" y="2889165"/>
            <a:ext cx="4366940" cy="1992565"/>
          </a:xfrm>
          <a:prstGeom prst="rect">
            <a:avLst/>
          </a:prstGeom>
        </p:spPr>
      </p:pic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031888B7-E43F-40BC-B839-8E8D1EB1ACDB}"/>
              </a:ext>
            </a:extLst>
          </p:cNvPr>
          <p:cNvSpPr/>
          <p:nvPr/>
        </p:nvSpPr>
        <p:spPr>
          <a:xfrm>
            <a:off x="529561" y="2929991"/>
            <a:ext cx="3485751" cy="1162715"/>
          </a:xfrm>
          <a:custGeom>
            <a:avLst/>
            <a:gdLst>
              <a:gd name="connsiteX0" fmla="*/ 0 w 3485751"/>
              <a:gd name="connsiteY0" fmla="*/ 0 h 1162715"/>
              <a:gd name="connsiteX1" fmla="*/ 766865 w 3485751"/>
              <a:gd name="connsiteY1" fmla="*/ 0 h 1162715"/>
              <a:gd name="connsiteX2" fmla="*/ 1359443 w 3485751"/>
              <a:gd name="connsiteY2" fmla="*/ 0 h 1162715"/>
              <a:gd name="connsiteX3" fmla="*/ 1986878 w 3485751"/>
              <a:gd name="connsiteY3" fmla="*/ 0 h 1162715"/>
              <a:gd name="connsiteX4" fmla="*/ 2649171 w 3485751"/>
              <a:gd name="connsiteY4" fmla="*/ 0 h 1162715"/>
              <a:gd name="connsiteX5" fmla="*/ 3485751 w 3485751"/>
              <a:gd name="connsiteY5" fmla="*/ 0 h 1162715"/>
              <a:gd name="connsiteX6" fmla="*/ 3485751 w 3485751"/>
              <a:gd name="connsiteY6" fmla="*/ 569730 h 1162715"/>
              <a:gd name="connsiteX7" fmla="*/ 3485751 w 3485751"/>
              <a:gd name="connsiteY7" fmla="*/ 1162715 h 1162715"/>
              <a:gd name="connsiteX8" fmla="*/ 2753743 w 3485751"/>
              <a:gd name="connsiteY8" fmla="*/ 1162715 h 1162715"/>
              <a:gd name="connsiteX9" fmla="*/ 2021736 w 3485751"/>
              <a:gd name="connsiteY9" fmla="*/ 1162715 h 1162715"/>
              <a:gd name="connsiteX10" fmla="*/ 1254870 w 3485751"/>
              <a:gd name="connsiteY10" fmla="*/ 1162715 h 1162715"/>
              <a:gd name="connsiteX11" fmla="*/ 662293 w 3485751"/>
              <a:gd name="connsiteY11" fmla="*/ 1162715 h 1162715"/>
              <a:gd name="connsiteX12" fmla="*/ 0 w 3485751"/>
              <a:gd name="connsiteY12" fmla="*/ 1162715 h 1162715"/>
              <a:gd name="connsiteX13" fmla="*/ 0 w 3485751"/>
              <a:gd name="connsiteY13" fmla="*/ 581358 h 1162715"/>
              <a:gd name="connsiteX14" fmla="*/ 0 w 3485751"/>
              <a:gd name="connsiteY14" fmla="*/ 0 h 116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85751" h="1162715" extrusionOk="0">
                <a:moveTo>
                  <a:pt x="0" y="0"/>
                </a:moveTo>
                <a:cubicBezTo>
                  <a:pt x="164645" y="-31809"/>
                  <a:pt x="406387" y="-22926"/>
                  <a:pt x="766865" y="0"/>
                </a:cubicBezTo>
                <a:cubicBezTo>
                  <a:pt x="1127343" y="22926"/>
                  <a:pt x="1105518" y="28150"/>
                  <a:pt x="1359443" y="0"/>
                </a:cubicBezTo>
                <a:cubicBezTo>
                  <a:pt x="1613368" y="-28150"/>
                  <a:pt x="1797810" y="21761"/>
                  <a:pt x="1986878" y="0"/>
                </a:cubicBezTo>
                <a:cubicBezTo>
                  <a:pt x="2175946" y="-21761"/>
                  <a:pt x="2420754" y="30053"/>
                  <a:pt x="2649171" y="0"/>
                </a:cubicBezTo>
                <a:cubicBezTo>
                  <a:pt x="2877588" y="-30053"/>
                  <a:pt x="3298117" y="16847"/>
                  <a:pt x="3485751" y="0"/>
                </a:cubicBezTo>
                <a:cubicBezTo>
                  <a:pt x="3462092" y="253615"/>
                  <a:pt x="3506742" y="359949"/>
                  <a:pt x="3485751" y="569730"/>
                </a:cubicBezTo>
                <a:cubicBezTo>
                  <a:pt x="3464761" y="779511"/>
                  <a:pt x="3475782" y="1011805"/>
                  <a:pt x="3485751" y="1162715"/>
                </a:cubicBezTo>
                <a:cubicBezTo>
                  <a:pt x="3283173" y="1160754"/>
                  <a:pt x="2975244" y="1137452"/>
                  <a:pt x="2753743" y="1162715"/>
                </a:cubicBezTo>
                <a:cubicBezTo>
                  <a:pt x="2532242" y="1187978"/>
                  <a:pt x="2207991" y="1142589"/>
                  <a:pt x="2021736" y="1162715"/>
                </a:cubicBezTo>
                <a:cubicBezTo>
                  <a:pt x="1835481" y="1182841"/>
                  <a:pt x="1537918" y="1144651"/>
                  <a:pt x="1254870" y="1162715"/>
                </a:cubicBezTo>
                <a:cubicBezTo>
                  <a:pt x="971822" y="1180779"/>
                  <a:pt x="949757" y="1187053"/>
                  <a:pt x="662293" y="1162715"/>
                </a:cubicBezTo>
                <a:cubicBezTo>
                  <a:pt x="374829" y="1138377"/>
                  <a:pt x="227844" y="1131001"/>
                  <a:pt x="0" y="1162715"/>
                </a:cubicBezTo>
                <a:cubicBezTo>
                  <a:pt x="1141" y="1001651"/>
                  <a:pt x="-24110" y="836406"/>
                  <a:pt x="0" y="581358"/>
                </a:cubicBezTo>
                <a:cubicBezTo>
                  <a:pt x="24110" y="326310"/>
                  <a:pt x="-14862" y="221363"/>
                  <a:pt x="0" y="0"/>
                </a:cubicBezTo>
                <a:close/>
              </a:path>
            </a:pathLst>
          </a:custGeom>
          <a:noFill/>
          <a:ln w="12700">
            <a:solidFill>
              <a:srgbClr val="FF5050"/>
            </a:solidFill>
            <a:extLst>
              <a:ext uri="{C807C97D-BFC1-408E-A445-0C87EB9F89A2}">
                <ask:lineSketchStyleProps xmlns:ask="http://schemas.microsoft.com/office/drawing/2018/sketchyshapes" sd="18248253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1ED967-2FC3-4C24-B4EC-E307AF1B2B84}"/>
              </a:ext>
            </a:extLst>
          </p:cNvPr>
          <p:cNvSpPr txBox="1"/>
          <p:nvPr/>
        </p:nvSpPr>
        <p:spPr>
          <a:xfrm>
            <a:off x="622932" y="3025545"/>
            <a:ext cx="3302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002060"/>
                </a:solidFill>
                <a:latin typeface="Segoe Script" panose="030B0504020000000003" pitchFamily="66" charset="0"/>
              </a:rPr>
              <a:t>Подобранные вручную параметры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5C843E-7694-4464-877C-DD8ADD8D177D}"/>
              </a:ext>
            </a:extLst>
          </p:cNvPr>
          <p:cNvSpPr txBox="1"/>
          <p:nvPr/>
        </p:nvSpPr>
        <p:spPr>
          <a:xfrm>
            <a:off x="514195" y="3584876"/>
            <a:ext cx="46027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Candara" panose="020E0502030303020204" pitchFamily="34" charset="0"/>
              </a:rPr>
              <a:t>x0=[0.5,</a:t>
            </a:r>
            <a:r>
              <a:rPr lang="en-US" sz="1600" dirty="0">
                <a:latin typeface="Candara" panose="020E0502030303020204" pitchFamily="34" charset="0"/>
              </a:rPr>
              <a:t> </a:t>
            </a:r>
            <a:r>
              <a:rPr lang="ru-RU" sz="1600" dirty="0">
                <a:latin typeface="Candara" panose="020E0502030303020204" pitchFamily="34" charset="0"/>
              </a:rPr>
              <a:t> 0.00019, </a:t>
            </a:r>
            <a:r>
              <a:rPr lang="en-US" sz="1600" dirty="0">
                <a:latin typeface="Candara" panose="020E0502030303020204" pitchFamily="34" charset="0"/>
              </a:rPr>
              <a:t> </a:t>
            </a:r>
            <a:r>
              <a:rPr lang="ru-RU" sz="1600" dirty="0">
                <a:latin typeface="Candara" panose="020E0502030303020204" pitchFamily="34" charset="0"/>
              </a:rPr>
              <a:t>10,</a:t>
            </a:r>
            <a:r>
              <a:rPr lang="en-US" sz="1600" dirty="0">
                <a:latin typeface="Candara" panose="020E0502030303020204" pitchFamily="34" charset="0"/>
              </a:rPr>
              <a:t> </a:t>
            </a:r>
            <a:r>
              <a:rPr lang="ru-RU" sz="1600" dirty="0">
                <a:latin typeface="Candara" panose="020E0502030303020204" pitchFamily="34" charset="0"/>
              </a:rPr>
              <a:t> 0.35, </a:t>
            </a:r>
            <a:r>
              <a:rPr lang="en-US" sz="1600" dirty="0">
                <a:latin typeface="Candara" panose="020E0502030303020204" pitchFamily="34" charset="0"/>
              </a:rPr>
              <a:t> </a:t>
            </a:r>
            <a:r>
              <a:rPr lang="ru-RU" sz="1600" dirty="0">
                <a:latin typeface="Candara" panose="020E0502030303020204" pitchFamily="34" charset="0"/>
              </a:rPr>
              <a:t>0.000245]</a:t>
            </a:r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3BD6CEBD-1D77-44D9-B7D1-66E58A0ACB38}"/>
              </a:ext>
            </a:extLst>
          </p:cNvPr>
          <p:cNvSpPr/>
          <p:nvPr/>
        </p:nvSpPr>
        <p:spPr>
          <a:xfrm>
            <a:off x="192102" y="2635368"/>
            <a:ext cx="263536" cy="875980"/>
          </a:xfrm>
          <a:custGeom>
            <a:avLst/>
            <a:gdLst>
              <a:gd name="connsiteX0" fmla="*/ 209747 w 263536"/>
              <a:gd name="connsiteY0" fmla="*/ 0 h 875980"/>
              <a:gd name="connsiteX1" fmla="*/ 40699 w 263536"/>
              <a:gd name="connsiteY1" fmla="*/ 315046 h 875980"/>
              <a:gd name="connsiteX2" fmla="*/ 17647 w 263536"/>
              <a:gd name="connsiteY2" fmla="*/ 660827 h 875980"/>
              <a:gd name="connsiteX3" fmla="*/ 263536 w 263536"/>
              <a:gd name="connsiteY3" fmla="*/ 875980 h 87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536" h="875980">
                <a:moveTo>
                  <a:pt x="209747" y="0"/>
                </a:moveTo>
                <a:cubicBezTo>
                  <a:pt x="141231" y="102454"/>
                  <a:pt x="72716" y="204908"/>
                  <a:pt x="40699" y="315046"/>
                </a:cubicBezTo>
                <a:cubicBezTo>
                  <a:pt x="8682" y="425184"/>
                  <a:pt x="-19492" y="567338"/>
                  <a:pt x="17647" y="660827"/>
                </a:cubicBezTo>
                <a:cubicBezTo>
                  <a:pt x="54786" y="754316"/>
                  <a:pt x="198222" y="841402"/>
                  <a:pt x="263536" y="875980"/>
                </a:cubicBezTo>
              </a:path>
            </a:pathLst>
          </a:custGeom>
          <a:noFill/>
          <a:ln w="12700">
            <a:solidFill>
              <a:srgbClr val="FF5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7BBC1B78-B606-4EB2-96CF-1CDEF20829EC}"/>
              </a:ext>
            </a:extLst>
          </p:cNvPr>
          <p:cNvSpPr/>
          <p:nvPr/>
        </p:nvSpPr>
        <p:spPr>
          <a:xfrm>
            <a:off x="4473041" y="925819"/>
            <a:ext cx="38420" cy="3842017"/>
          </a:xfrm>
          <a:custGeom>
            <a:avLst/>
            <a:gdLst>
              <a:gd name="connsiteX0" fmla="*/ 38420 w 38420"/>
              <a:gd name="connsiteY0" fmla="*/ 0 h 3842017"/>
              <a:gd name="connsiteX1" fmla="*/ 33700 w 38420"/>
              <a:gd name="connsiteY1" fmla="*/ 472019 h 3842017"/>
              <a:gd name="connsiteX2" fmla="*/ 28211 w 38420"/>
              <a:gd name="connsiteY2" fmla="*/ 1020879 h 3842017"/>
              <a:gd name="connsiteX3" fmla="*/ 23875 w 38420"/>
              <a:gd name="connsiteY3" fmla="*/ 1454478 h 3842017"/>
              <a:gd name="connsiteX4" fmla="*/ 18387 w 38420"/>
              <a:gd name="connsiteY4" fmla="*/ 2003337 h 3842017"/>
              <a:gd name="connsiteX5" fmla="*/ 12514 w 38420"/>
              <a:gd name="connsiteY5" fmla="*/ 2590617 h 3842017"/>
              <a:gd name="connsiteX6" fmla="*/ 6257 w 38420"/>
              <a:gd name="connsiteY6" fmla="*/ 3216317 h 3842017"/>
              <a:gd name="connsiteX7" fmla="*/ 0 w 38420"/>
              <a:gd name="connsiteY7" fmla="*/ 3842017 h 3842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20" h="3842017" extrusionOk="0">
                <a:moveTo>
                  <a:pt x="38420" y="0"/>
                </a:moveTo>
                <a:cubicBezTo>
                  <a:pt x="91316" y="183838"/>
                  <a:pt x="12694" y="352408"/>
                  <a:pt x="33700" y="472019"/>
                </a:cubicBezTo>
                <a:cubicBezTo>
                  <a:pt x="54706" y="591630"/>
                  <a:pt x="-1817" y="803786"/>
                  <a:pt x="28211" y="1020879"/>
                </a:cubicBezTo>
                <a:cubicBezTo>
                  <a:pt x="58240" y="1237972"/>
                  <a:pt x="-12297" y="1305854"/>
                  <a:pt x="23875" y="1454478"/>
                </a:cubicBezTo>
                <a:cubicBezTo>
                  <a:pt x="60048" y="1603102"/>
                  <a:pt x="-36384" y="1867558"/>
                  <a:pt x="18387" y="2003337"/>
                </a:cubicBezTo>
                <a:cubicBezTo>
                  <a:pt x="73158" y="2139116"/>
                  <a:pt x="-2668" y="2413443"/>
                  <a:pt x="12514" y="2590617"/>
                </a:cubicBezTo>
                <a:cubicBezTo>
                  <a:pt x="27696" y="2767791"/>
                  <a:pt x="-44936" y="3044695"/>
                  <a:pt x="6257" y="3216317"/>
                </a:cubicBezTo>
                <a:cubicBezTo>
                  <a:pt x="57450" y="3387939"/>
                  <a:pt x="1043" y="3576435"/>
                  <a:pt x="0" y="3842017"/>
                </a:cubicBezTo>
              </a:path>
            </a:pathLst>
          </a:custGeom>
          <a:noFill/>
          <a:ln>
            <a:solidFill>
              <a:srgbClr val="FF5050"/>
            </a:solidFill>
            <a:extLst>
              <a:ext uri="{C807C97D-BFC1-408E-A445-0C87EB9F89A2}">
                <ask:lineSketchStyleProps xmlns:ask="http://schemas.microsoft.com/office/drawing/2018/sketchyshapes" sd="2053962977">
                  <a:custGeom>
                    <a:avLst/>
                    <a:gdLst>
                      <a:gd name="connsiteX0" fmla="*/ 38420 w 38420"/>
                      <a:gd name="connsiteY0" fmla="*/ 0 h 3842017"/>
                      <a:gd name="connsiteX1" fmla="*/ 0 w 38420"/>
                      <a:gd name="connsiteY1" fmla="*/ 3842017 h 38420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8420" h="3842017">
                        <a:moveTo>
                          <a:pt x="38420" y="0"/>
                        </a:moveTo>
                        <a:lnTo>
                          <a:pt x="0" y="3842017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олилиния: фигура 28">
            <a:extLst>
              <a:ext uri="{FF2B5EF4-FFF2-40B4-BE49-F238E27FC236}">
                <a16:creationId xmlns:a16="http://schemas.microsoft.com/office/drawing/2014/main" id="{D70EA595-1495-4D44-AE9B-10982803D23D}"/>
              </a:ext>
            </a:extLst>
          </p:cNvPr>
          <p:cNvSpPr/>
          <p:nvPr/>
        </p:nvSpPr>
        <p:spPr>
          <a:xfrm>
            <a:off x="2265025" y="4034656"/>
            <a:ext cx="2120793" cy="733180"/>
          </a:xfrm>
          <a:custGeom>
            <a:avLst/>
            <a:gdLst>
              <a:gd name="connsiteX0" fmla="*/ 0 w 2120793"/>
              <a:gd name="connsiteY0" fmla="*/ 238205 h 988340"/>
              <a:gd name="connsiteX1" fmla="*/ 261257 w 2120793"/>
              <a:gd name="connsiteY1" fmla="*/ 622407 h 988340"/>
              <a:gd name="connsiteX2" fmla="*/ 937452 w 2120793"/>
              <a:gd name="connsiteY2" fmla="*/ 983556 h 988340"/>
              <a:gd name="connsiteX3" fmla="*/ 1544490 w 2120793"/>
              <a:gd name="connsiteY3" fmla="*/ 806824 h 988340"/>
              <a:gd name="connsiteX4" fmla="*/ 1859536 w 2120793"/>
              <a:gd name="connsiteY4" fmla="*/ 484094 h 988340"/>
              <a:gd name="connsiteX5" fmla="*/ 2120793 w 2120793"/>
              <a:gd name="connsiteY5" fmla="*/ 0 h 98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0793" h="988340">
                <a:moveTo>
                  <a:pt x="0" y="238205"/>
                </a:moveTo>
                <a:cubicBezTo>
                  <a:pt x="52507" y="368193"/>
                  <a:pt x="105015" y="498182"/>
                  <a:pt x="261257" y="622407"/>
                </a:cubicBezTo>
                <a:cubicBezTo>
                  <a:pt x="417499" y="746632"/>
                  <a:pt x="723580" y="952820"/>
                  <a:pt x="937452" y="983556"/>
                </a:cubicBezTo>
                <a:cubicBezTo>
                  <a:pt x="1151324" y="1014292"/>
                  <a:pt x="1390809" y="890068"/>
                  <a:pt x="1544490" y="806824"/>
                </a:cubicBezTo>
                <a:cubicBezTo>
                  <a:pt x="1698171" y="723580"/>
                  <a:pt x="1763485" y="618565"/>
                  <a:pt x="1859536" y="484094"/>
                </a:cubicBezTo>
                <a:cubicBezTo>
                  <a:pt x="1955587" y="349623"/>
                  <a:pt x="2078531" y="142154"/>
                  <a:pt x="2120793" y="0"/>
                </a:cubicBezTo>
              </a:path>
            </a:pathLst>
          </a:custGeom>
          <a:noFill/>
          <a:ln w="12700">
            <a:solidFill>
              <a:srgbClr val="FF5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2A505240-4CDB-4B79-BCCD-FB0C5810DC69}"/>
              </a:ext>
            </a:extLst>
          </p:cNvPr>
          <p:cNvCxnSpPr>
            <a:cxnSpLocks/>
            <a:stCxn id="21" idx="3"/>
          </p:cNvCxnSpPr>
          <p:nvPr/>
        </p:nvCxnSpPr>
        <p:spPr>
          <a:xfrm flipH="1" flipV="1">
            <a:off x="409575" y="3391713"/>
            <a:ext cx="46063" cy="119635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01F5D764-D397-4078-8EBF-EE3530973A71}"/>
              </a:ext>
            </a:extLst>
          </p:cNvPr>
          <p:cNvCxnSpPr>
            <a:cxnSpLocks/>
          </p:cNvCxnSpPr>
          <p:nvPr/>
        </p:nvCxnSpPr>
        <p:spPr>
          <a:xfrm flipH="1">
            <a:off x="323870" y="3519916"/>
            <a:ext cx="135720" cy="0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1A22278C-C16A-4A65-9EE6-E4CDED31881E}"/>
              </a:ext>
            </a:extLst>
          </p:cNvPr>
          <p:cNvCxnSpPr>
            <a:cxnSpLocks/>
          </p:cNvCxnSpPr>
          <p:nvPr/>
        </p:nvCxnSpPr>
        <p:spPr>
          <a:xfrm flipH="1">
            <a:off x="4240463" y="4051787"/>
            <a:ext cx="135563" cy="81837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620B1830-47E6-43FD-A029-7166BDFB1193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385818" y="4034656"/>
            <a:ext cx="7046" cy="185293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F6BA0F-C82B-4EB8-8F2E-0082FA3FA46D}"/>
              </a:ext>
            </a:extLst>
          </p:cNvPr>
          <p:cNvSpPr/>
          <p:nvPr/>
        </p:nvSpPr>
        <p:spPr>
          <a:xfrm>
            <a:off x="8621487" y="4681835"/>
            <a:ext cx="522514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9095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3EC7B3-204E-4712-8EC9-F92DC181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78" y="102740"/>
            <a:ext cx="6316751" cy="412279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Калибровка модели </a:t>
            </a:r>
            <a:r>
              <a:rPr lang="ru-RU" sz="1600" b="1" strike="sngStrike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 panose="020F0502020204030204" pitchFamily="34" charset="0"/>
              </a:rPr>
              <a:t>(стадии принятия)</a:t>
            </a:r>
            <a:endParaRPr lang="en-US" sz="3600" b="1" strike="sngStrike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F6BA0F-C82B-4EB8-8F2E-0082FA3FA46D}"/>
              </a:ext>
            </a:extLst>
          </p:cNvPr>
          <p:cNvSpPr/>
          <p:nvPr/>
        </p:nvSpPr>
        <p:spPr>
          <a:xfrm>
            <a:off x="8621487" y="4681835"/>
            <a:ext cx="522514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</a:p>
        </p:txBody>
      </p:sp>
      <p:sp>
        <p:nvSpPr>
          <p:cNvPr id="9" name="AutoShape 2" descr="\alpha ">
            <a:extLst>
              <a:ext uri="{FF2B5EF4-FFF2-40B4-BE49-F238E27FC236}">
                <a16:creationId xmlns:a16="http://schemas.microsoft.com/office/drawing/2014/main" id="{0B5A5AA6-75B5-4DF3-BCC5-114B6B4CF7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7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3" descr="x">
            <a:extLst>
              <a:ext uri="{FF2B5EF4-FFF2-40B4-BE49-F238E27FC236}">
                <a16:creationId xmlns:a16="http://schemas.microsoft.com/office/drawing/2014/main" id="{8C91A1F6-639E-4816-9FDD-B1A3DCFB75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019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DA2FEFF2-C0F9-4913-9FBB-E3CD7D7F031D}"/>
              </a:ext>
            </a:extLst>
          </p:cNvPr>
          <p:cNvSpPr/>
          <p:nvPr/>
        </p:nvSpPr>
        <p:spPr>
          <a:xfrm>
            <a:off x="199149" y="904445"/>
            <a:ext cx="2602789" cy="464760"/>
          </a:xfrm>
          <a:custGeom>
            <a:avLst/>
            <a:gdLst>
              <a:gd name="connsiteX0" fmla="*/ 0 w 2602789"/>
              <a:gd name="connsiteY0" fmla="*/ 0 h 464760"/>
              <a:gd name="connsiteX1" fmla="*/ 702753 w 2602789"/>
              <a:gd name="connsiteY1" fmla="*/ 0 h 464760"/>
              <a:gd name="connsiteX2" fmla="*/ 1275367 w 2602789"/>
              <a:gd name="connsiteY2" fmla="*/ 0 h 464760"/>
              <a:gd name="connsiteX3" fmla="*/ 1874008 w 2602789"/>
              <a:gd name="connsiteY3" fmla="*/ 0 h 464760"/>
              <a:gd name="connsiteX4" fmla="*/ 2602789 w 2602789"/>
              <a:gd name="connsiteY4" fmla="*/ 0 h 464760"/>
              <a:gd name="connsiteX5" fmla="*/ 2602789 w 2602789"/>
              <a:gd name="connsiteY5" fmla="*/ 464760 h 464760"/>
              <a:gd name="connsiteX6" fmla="*/ 2030175 w 2602789"/>
              <a:gd name="connsiteY6" fmla="*/ 464760 h 464760"/>
              <a:gd name="connsiteX7" fmla="*/ 1327422 w 2602789"/>
              <a:gd name="connsiteY7" fmla="*/ 464760 h 464760"/>
              <a:gd name="connsiteX8" fmla="*/ 754809 w 2602789"/>
              <a:gd name="connsiteY8" fmla="*/ 464760 h 464760"/>
              <a:gd name="connsiteX9" fmla="*/ 0 w 2602789"/>
              <a:gd name="connsiteY9" fmla="*/ 464760 h 464760"/>
              <a:gd name="connsiteX10" fmla="*/ 0 w 2602789"/>
              <a:gd name="connsiteY10" fmla="*/ 0 h 46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789" h="464760" extrusionOk="0">
                <a:moveTo>
                  <a:pt x="0" y="0"/>
                </a:moveTo>
                <a:cubicBezTo>
                  <a:pt x="272293" y="-7103"/>
                  <a:pt x="513729" y="-1529"/>
                  <a:pt x="702753" y="0"/>
                </a:cubicBezTo>
                <a:cubicBezTo>
                  <a:pt x="891777" y="1529"/>
                  <a:pt x="1058516" y="9156"/>
                  <a:pt x="1275367" y="0"/>
                </a:cubicBezTo>
                <a:cubicBezTo>
                  <a:pt x="1492218" y="-9156"/>
                  <a:pt x="1618866" y="17080"/>
                  <a:pt x="1874008" y="0"/>
                </a:cubicBezTo>
                <a:cubicBezTo>
                  <a:pt x="2129150" y="-17080"/>
                  <a:pt x="2348176" y="-15923"/>
                  <a:pt x="2602789" y="0"/>
                </a:cubicBezTo>
                <a:cubicBezTo>
                  <a:pt x="2625653" y="141405"/>
                  <a:pt x="2622726" y="249348"/>
                  <a:pt x="2602789" y="464760"/>
                </a:cubicBezTo>
                <a:cubicBezTo>
                  <a:pt x="2427466" y="480370"/>
                  <a:pt x="2276794" y="478857"/>
                  <a:pt x="2030175" y="464760"/>
                </a:cubicBezTo>
                <a:cubicBezTo>
                  <a:pt x="1783556" y="450663"/>
                  <a:pt x="1480810" y="449328"/>
                  <a:pt x="1327422" y="464760"/>
                </a:cubicBezTo>
                <a:cubicBezTo>
                  <a:pt x="1174034" y="480192"/>
                  <a:pt x="1033192" y="441181"/>
                  <a:pt x="754809" y="464760"/>
                </a:cubicBezTo>
                <a:cubicBezTo>
                  <a:pt x="476426" y="488339"/>
                  <a:pt x="281950" y="501653"/>
                  <a:pt x="0" y="464760"/>
                </a:cubicBezTo>
                <a:cubicBezTo>
                  <a:pt x="19423" y="272547"/>
                  <a:pt x="-14192" y="134569"/>
                  <a:pt x="0" y="0"/>
                </a:cubicBezTo>
                <a:close/>
              </a:path>
            </a:pathLst>
          </a:custGeom>
          <a:noFill/>
          <a:ln w="12700">
            <a:solidFill>
              <a:srgbClr val="FF5050"/>
            </a:solidFill>
            <a:extLst>
              <a:ext uri="{C807C97D-BFC1-408E-A445-0C87EB9F89A2}">
                <ask:lineSketchStyleProps xmlns:ask="http://schemas.microsoft.com/office/drawing/2018/sketchyshapes" sd="18248253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41D4DB-FC2E-4754-9F17-8FA06EBBE6ED}"/>
              </a:ext>
            </a:extLst>
          </p:cNvPr>
          <p:cNvSpPr txBox="1"/>
          <p:nvPr/>
        </p:nvSpPr>
        <p:spPr>
          <a:xfrm>
            <a:off x="136104" y="993787"/>
            <a:ext cx="2665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002060"/>
                </a:solidFill>
                <a:latin typeface="Segoe Script" panose="030B0504020000000003" pitchFamily="66" charset="0"/>
              </a:rPr>
              <a:t>Градиентные методы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E3FA23D-A6DA-4F84-8830-B157106F6E97}"/>
              </a:ext>
            </a:extLst>
          </p:cNvPr>
          <p:cNvSpPr/>
          <p:nvPr/>
        </p:nvSpPr>
        <p:spPr>
          <a:xfrm>
            <a:off x="199149" y="1586506"/>
            <a:ext cx="2602789" cy="464760"/>
          </a:xfrm>
          <a:custGeom>
            <a:avLst/>
            <a:gdLst>
              <a:gd name="connsiteX0" fmla="*/ 0 w 2602789"/>
              <a:gd name="connsiteY0" fmla="*/ 0 h 464760"/>
              <a:gd name="connsiteX1" fmla="*/ 702753 w 2602789"/>
              <a:gd name="connsiteY1" fmla="*/ 0 h 464760"/>
              <a:gd name="connsiteX2" fmla="*/ 1275367 w 2602789"/>
              <a:gd name="connsiteY2" fmla="*/ 0 h 464760"/>
              <a:gd name="connsiteX3" fmla="*/ 1874008 w 2602789"/>
              <a:gd name="connsiteY3" fmla="*/ 0 h 464760"/>
              <a:gd name="connsiteX4" fmla="*/ 2602789 w 2602789"/>
              <a:gd name="connsiteY4" fmla="*/ 0 h 464760"/>
              <a:gd name="connsiteX5" fmla="*/ 2602789 w 2602789"/>
              <a:gd name="connsiteY5" fmla="*/ 464760 h 464760"/>
              <a:gd name="connsiteX6" fmla="*/ 2030175 w 2602789"/>
              <a:gd name="connsiteY6" fmla="*/ 464760 h 464760"/>
              <a:gd name="connsiteX7" fmla="*/ 1327422 w 2602789"/>
              <a:gd name="connsiteY7" fmla="*/ 464760 h 464760"/>
              <a:gd name="connsiteX8" fmla="*/ 754809 w 2602789"/>
              <a:gd name="connsiteY8" fmla="*/ 464760 h 464760"/>
              <a:gd name="connsiteX9" fmla="*/ 0 w 2602789"/>
              <a:gd name="connsiteY9" fmla="*/ 464760 h 464760"/>
              <a:gd name="connsiteX10" fmla="*/ 0 w 2602789"/>
              <a:gd name="connsiteY10" fmla="*/ 0 h 46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789" h="464760" extrusionOk="0">
                <a:moveTo>
                  <a:pt x="0" y="0"/>
                </a:moveTo>
                <a:cubicBezTo>
                  <a:pt x="272293" y="-7103"/>
                  <a:pt x="513729" y="-1529"/>
                  <a:pt x="702753" y="0"/>
                </a:cubicBezTo>
                <a:cubicBezTo>
                  <a:pt x="891777" y="1529"/>
                  <a:pt x="1058516" y="9156"/>
                  <a:pt x="1275367" y="0"/>
                </a:cubicBezTo>
                <a:cubicBezTo>
                  <a:pt x="1492218" y="-9156"/>
                  <a:pt x="1618866" y="17080"/>
                  <a:pt x="1874008" y="0"/>
                </a:cubicBezTo>
                <a:cubicBezTo>
                  <a:pt x="2129150" y="-17080"/>
                  <a:pt x="2348176" y="-15923"/>
                  <a:pt x="2602789" y="0"/>
                </a:cubicBezTo>
                <a:cubicBezTo>
                  <a:pt x="2625653" y="141405"/>
                  <a:pt x="2622726" y="249348"/>
                  <a:pt x="2602789" y="464760"/>
                </a:cubicBezTo>
                <a:cubicBezTo>
                  <a:pt x="2427466" y="480370"/>
                  <a:pt x="2276794" y="478857"/>
                  <a:pt x="2030175" y="464760"/>
                </a:cubicBezTo>
                <a:cubicBezTo>
                  <a:pt x="1783556" y="450663"/>
                  <a:pt x="1480810" y="449328"/>
                  <a:pt x="1327422" y="464760"/>
                </a:cubicBezTo>
                <a:cubicBezTo>
                  <a:pt x="1174034" y="480192"/>
                  <a:pt x="1033192" y="441181"/>
                  <a:pt x="754809" y="464760"/>
                </a:cubicBezTo>
                <a:cubicBezTo>
                  <a:pt x="476426" y="488339"/>
                  <a:pt x="281950" y="501653"/>
                  <a:pt x="0" y="464760"/>
                </a:cubicBezTo>
                <a:cubicBezTo>
                  <a:pt x="19423" y="272547"/>
                  <a:pt x="-14192" y="134569"/>
                  <a:pt x="0" y="0"/>
                </a:cubicBezTo>
                <a:close/>
              </a:path>
            </a:pathLst>
          </a:custGeom>
          <a:noFill/>
          <a:ln w="12700">
            <a:solidFill>
              <a:srgbClr val="FF5050"/>
            </a:solidFill>
            <a:extLst>
              <a:ext uri="{C807C97D-BFC1-408E-A445-0C87EB9F89A2}">
                <ask:lineSketchStyleProps xmlns:ask="http://schemas.microsoft.com/office/drawing/2018/sketchyshapes" sd="18248253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09BB65-6BDB-4AEC-AFAE-6F7581CF6A62}"/>
              </a:ext>
            </a:extLst>
          </p:cNvPr>
          <p:cNvSpPr txBox="1"/>
          <p:nvPr/>
        </p:nvSpPr>
        <p:spPr>
          <a:xfrm>
            <a:off x="136104" y="1699891"/>
            <a:ext cx="2665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Segoe Script" panose="030B0504020000000003" pitchFamily="66" charset="0"/>
              </a:rPr>
              <a:t>Brute force</a:t>
            </a:r>
            <a:endParaRPr lang="ru-RU" sz="1600" dirty="0">
              <a:solidFill>
                <a:srgbClr val="002060"/>
              </a:solidFill>
              <a:latin typeface="Segoe Script" panose="030B0504020000000003" pitchFamily="66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CA256C8C-E154-4F79-8399-D97587C46F44}"/>
              </a:ext>
            </a:extLst>
          </p:cNvPr>
          <p:cNvSpPr/>
          <p:nvPr/>
        </p:nvSpPr>
        <p:spPr>
          <a:xfrm>
            <a:off x="199149" y="2226171"/>
            <a:ext cx="2602789" cy="652310"/>
          </a:xfrm>
          <a:custGeom>
            <a:avLst/>
            <a:gdLst>
              <a:gd name="connsiteX0" fmla="*/ 0 w 2602789"/>
              <a:gd name="connsiteY0" fmla="*/ 0 h 652310"/>
              <a:gd name="connsiteX1" fmla="*/ 702753 w 2602789"/>
              <a:gd name="connsiteY1" fmla="*/ 0 h 652310"/>
              <a:gd name="connsiteX2" fmla="*/ 1275367 w 2602789"/>
              <a:gd name="connsiteY2" fmla="*/ 0 h 652310"/>
              <a:gd name="connsiteX3" fmla="*/ 1874008 w 2602789"/>
              <a:gd name="connsiteY3" fmla="*/ 0 h 652310"/>
              <a:gd name="connsiteX4" fmla="*/ 2602789 w 2602789"/>
              <a:gd name="connsiteY4" fmla="*/ 0 h 652310"/>
              <a:gd name="connsiteX5" fmla="*/ 2602789 w 2602789"/>
              <a:gd name="connsiteY5" fmla="*/ 652310 h 652310"/>
              <a:gd name="connsiteX6" fmla="*/ 2030175 w 2602789"/>
              <a:gd name="connsiteY6" fmla="*/ 652310 h 652310"/>
              <a:gd name="connsiteX7" fmla="*/ 1327422 w 2602789"/>
              <a:gd name="connsiteY7" fmla="*/ 652310 h 652310"/>
              <a:gd name="connsiteX8" fmla="*/ 754809 w 2602789"/>
              <a:gd name="connsiteY8" fmla="*/ 652310 h 652310"/>
              <a:gd name="connsiteX9" fmla="*/ 0 w 2602789"/>
              <a:gd name="connsiteY9" fmla="*/ 652310 h 652310"/>
              <a:gd name="connsiteX10" fmla="*/ 0 w 2602789"/>
              <a:gd name="connsiteY10" fmla="*/ 0 h 65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789" h="652310" extrusionOk="0">
                <a:moveTo>
                  <a:pt x="0" y="0"/>
                </a:moveTo>
                <a:cubicBezTo>
                  <a:pt x="272293" y="-7103"/>
                  <a:pt x="513729" y="-1529"/>
                  <a:pt x="702753" y="0"/>
                </a:cubicBezTo>
                <a:cubicBezTo>
                  <a:pt x="891777" y="1529"/>
                  <a:pt x="1058516" y="9156"/>
                  <a:pt x="1275367" y="0"/>
                </a:cubicBezTo>
                <a:cubicBezTo>
                  <a:pt x="1492218" y="-9156"/>
                  <a:pt x="1618866" y="17080"/>
                  <a:pt x="1874008" y="0"/>
                </a:cubicBezTo>
                <a:cubicBezTo>
                  <a:pt x="2129150" y="-17080"/>
                  <a:pt x="2348176" y="-15923"/>
                  <a:pt x="2602789" y="0"/>
                </a:cubicBezTo>
                <a:cubicBezTo>
                  <a:pt x="2606599" y="224992"/>
                  <a:pt x="2623062" y="490467"/>
                  <a:pt x="2602789" y="652310"/>
                </a:cubicBezTo>
                <a:cubicBezTo>
                  <a:pt x="2427466" y="667920"/>
                  <a:pt x="2276794" y="666407"/>
                  <a:pt x="2030175" y="652310"/>
                </a:cubicBezTo>
                <a:cubicBezTo>
                  <a:pt x="1783556" y="638213"/>
                  <a:pt x="1480810" y="636878"/>
                  <a:pt x="1327422" y="652310"/>
                </a:cubicBezTo>
                <a:cubicBezTo>
                  <a:pt x="1174034" y="667742"/>
                  <a:pt x="1033192" y="628731"/>
                  <a:pt x="754809" y="652310"/>
                </a:cubicBezTo>
                <a:cubicBezTo>
                  <a:pt x="476426" y="675889"/>
                  <a:pt x="281950" y="689203"/>
                  <a:pt x="0" y="652310"/>
                </a:cubicBezTo>
                <a:cubicBezTo>
                  <a:pt x="-23542" y="390657"/>
                  <a:pt x="13775" y="271069"/>
                  <a:pt x="0" y="0"/>
                </a:cubicBezTo>
                <a:close/>
              </a:path>
            </a:pathLst>
          </a:custGeom>
          <a:noFill/>
          <a:ln w="12700">
            <a:solidFill>
              <a:srgbClr val="FF5050"/>
            </a:solidFill>
            <a:extLst>
              <a:ext uri="{C807C97D-BFC1-408E-A445-0C87EB9F89A2}">
                <ask:lineSketchStyleProps xmlns:ask="http://schemas.microsoft.com/office/drawing/2018/sketchyshapes" sd="18248253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8BB25D-DF4B-4E6D-A692-662558EAC35B}"/>
              </a:ext>
            </a:extLst>
          </p:cNvPr>
          <p:cNvSpPr txBox="1"/>
          <p:nvPr/>
        </p:nvSpPr>
        <p:spPr>
          <a:xfrm>
            <a:off x="136104" y="2293706"/>
            <a:ext cx="2665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002060"/>
                </a:solidFill>
                <a:latin typeface="Segoe Script" panose="030B0504020000000003" pitchFamily="66" charset="0"/>
              </a:rPr>
              <a:t>Дифференциальная эволюция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1F0377-6E3C-4290-8200-A968D305E545}"/>
              </a:ext>
            </a:extLst>
          </p:cNvPr>
          <p:cNvSpPr txBox="1"/>
          <p:nvPr/>
        </p:nvSpPr>
        <p:spPr>
          <a:xfrm>
            <a:off x="3022243" y="938323"/>
            <a:ext cx="427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Отсутствие начального приближения;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0F74C6-A8B6-4461-BCE5-302C8D2845CF}"/>
              </a:ext>
            </a:extLst>
          </p:cNvPr>
          <p:cNvSpPr txBox="1"/>
          <p:nvPr/>
        </p:nvSpPr>
        <p:spPr>
          <a:xfrm>
            <a:off x="3022243" y="1630411"/>
            <a:ext cx="427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Долго;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234373-A71B-4904-8488-2B697C73D50B}"/>
              </a:ext>
            </a:extLst>
          </p:cNvPr>
          <p:cNvSpPr txBox="1"/>
          <p:nvPr/>
        </p:nvSpPr>
        <p:spPr>
          <a:xfrm>
            <a:off x="3022242" y="2243027"/>
            <a:ext cx="5768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Из-за чувствительности параметров иногда процесс сильно «скачет» и затягивается.</a:t>
            </a:r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0D644BC5-83DB-4A3B-8577-EE14D351B1B1}"/>
              </a:ext>
            </a:extLst>
          </p:cNvPr>
          <p:cNvSpPr/>
          <p:nvPr/>
        </p:nvSpPr>
        <p:spPr>
          <a:xfrm>
            <a:off x="192101" y="3096666"/>
            <a:ext cx="8529277" cy="38420"/>
          </a:xfrm>
          <a:custGeom>
            <a:avLst/>
            <a:gdLst>
              <a:gd name="connsiteX0" fmla="*/ 0 w 8529277"/>
              <a:gd name="connsiteY0" fmla="*/ 38420 h 38420"/>
              <a:gd name="connsiteX1" fmla="*/ 483326 w 8529277"/>
              <a:gd name="connsiteY1" fmla="*/ 36243 h 38420"/>
              <a:gd name="connsiteX2" fmla="*/ 1137237 w 8529277"/>
              <a:gd name="connsiteY2" fmla="*/ 33297 h 38420"/>
              <a:gd name="connsiteX3" fmla="*/ 1791148 w 8529277"/>
              <a:gd name="connsiteY3" fmla="*/ 30352 h 38420"/>
              <a:gd name="connsiteX4" fmla="*/ 2189181 w 8529277"/>
              <a:gd name="connsiteY4" fmla="*/ 28559 h 38420"/>
              <a:gd name="connsiteX5" fmla="*/ 2843092 w 8529277"/>
              <a:gd name="connsiteY5" fmla="*/ 25613 h 38420"/>
              <a:gd name="connsiteX6" fmla="*/ 3326418 w 8529277"/>
              <a:gd name="connsiteY6" fmla="*/ 23436 h 38420"/>
              <a:gd name="connsiteX7" fmla="*/ 4065622 w 8529277"/>
              <a:gd name="connsiteY7" fmla="*/ 20106 h 38420"/>
              <a:gd name="connsiteX8" fmla="*/ 4719533 w 8529277"/>
              <a:gd name="connsiteY8" fmla="*/ 17161 h 38420"/>
              <a:gd name="connsiteX9" fmla="*/ 5032273 w 8529277"/>
              <a:gd name="connsiteY9" fmla="*/ 15752 h 38420"/>
              <a:gd name="connsiteX10" fmla="*/ 5686185 w 8529277"/>
              <a:gd name="connsiteY10" fmla="*/ 12807 h 38420"/>
              <a:gd name="connsiteX11" fmla="*/ 6340096 w 8529277"/>
              <a:gd name="connsiteY11" fmla="*/ 9861 h 38420"/>
              <a:gd name="connsiteX12" fmla="*/ 6823422 w 8529277"/>
              <a:gd name="connsiteY12" fmla="*/ 7684 h 38420"/>
              <a:gd name="connsiteX13" fmla="*/ 7392040 w 8529277"/>
              <a:gd name="connsiteY13" fmla="*/ 5123 h 38420"/>
              <a:gd name="connsiteX14" fmla="*/ 7790073 w 8529277"/>
              <a:gd name="connsiteY14" fmla="*/ 3330 h 38420"/>
              <a:gd name="connsiteX15" fmla="*/ 8529277 w 8529277"/>
              <a:gd name="connsiteY15" fmla="*/ 0 h 3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529277" h="38420" extrusionOk="0">
                <a:moveTo>
                  <a:pt x="0" y="38420"/>
                </a:moveTo>
                <a:cubicBezTo>
                  <a:pt x="200663" y="-289"/>
                  <a:pt x="351219" y="70928"/>
                  <a:pt x="483326" y="36243"/>
                </a:cubicBezTo>
                <a:cubicBezTo>
                  <a:pt x="615433" y="1558"/>
                  <a:pt x="850809" y="51095"/>
                  <a:pt x="1137237" y="33297"/>
                </a:cubicBezTo>
                <a:cubicBezTo>
                  <a:pt x="1423665" y="15500"/>
                  <a:pt x="1504336" y="66953"/>
                  <a:pt x="1791148" y="30352"/>
                </a:cubicBezTo>
                <a:cubicBezTo>
                  <a:pt x="2077960" y="-6249"/>
                  <a:pt x="2016446" y="49248"/>
                  <a:pt x="2189181" y="28559"/>
                </a:cubicBezTo>
                <a:cubicBezTo>
                  <a:pt x="2361916" y="7870"/>
                  <a:pt x="2676368" y="73572"/>
                  <a:pt x="2843092" y="25613"/>
                </a:cubicBezTo>
                <a:cubicBezTo>
                  <a:pt x="3009816" y="-22346"/>
                  <a:pt x="3113502" y="25779"/>
                  <a:pt x="3326418" y="23436"/>
                </a:cubicBezTo>
                <a:cubicBezTo>
                  <a:pt x="3539334" y="21093"/>
                  <a:pt x="3838586" y="103206"/>
                  <a:pt x="4065622" y="20106"/>
                </a:cubicBezTo>
                <a:cubicBezTo>
                  <a:pt x="4292658" y="-62994"/>
                  <a:pt x="4532279" y="45313"/>
                  <a:pt x="4719533" y="17161"/>
                </a:cubicBezTo>
                <a:cubicBezTo>
                  <a:pt x="4906787" y="-10992"/>
                  <a:pt x="4896959" y="45623"/>
                  <a:pt x="5032273" y="15752"/>
                </a:cubicBezTo>
                <a:cubicBezTo>
                  <a:pt x="5167587" y="-14119"/>
                  <a:pt x="5506814" y="62722"/>
                  <a:pt x="5686185" y="12807"/>
                </a:cubicBezTo>
                <a:cubicBezTo>
                  <a:pt x="5865556" y="-37109"/>
                  <a:pt x="6092607" y="80657"/>
                  <a:pt x="6340096" y="9861"/>
                </a:cubicBezTo>
                <a:cubicBezTo>
                  <a:pt x="6587585" y="-60935"/>
                  <a:pt x="6717277" y="64124"/>
                  <a:pt x="6823422" y="7684"/>
                </a:cubicBezTo>
                <a:cubicBezTo>
                  <a:pt x="6929567" y="-48756"/>
                  <a:pt x="7200977" y="43471"/>
                  <a:pt x="7392040" y="5123"/>
                </a:cubicBezTo>
                <a:cubicBezTo>
                  <a:pt x="7583102" y="-33225"/>
                  <a:pt x="7693245" y="35864"/>
                  <a:pt x="7790073" y="3330"/>
                </a:cubicBezTo>
                <a:cubicBezTo>
                  <a:pt x="7886901" y="-29204"/>
                  <a:pt x="8250989" y="14461"/>
                  <a:pt x="8529277" y="0"/>
                </a:cubicBezTo>
              </a:path>
            </a:pathLst>
          </a:custGeom>
          <a:noFill/>
          <a:ln w="19050">
            <a:solidFill>
              <a:srgbClr val="FF5050"/>
            </a:solidFill>
            <a:extLst>
              <a:ext uri="{C807C97D-BFC1-408E-A445-0C87EB9F89A2}">
                <ask:lineSketchStyleProps xmlns:ask="http://schemas.microsoft.com/office/drawing/2018/sketchyshapes" sd="873365141">
                  <a:custGeom>
                    <a:avLst/>
                    <a:gdLst>
                      <a:gd name="connsiteX0" fmla="*/ 0 w 8529277"/>
                      <a:gd name="connsiteY0" fmla="*/ 38420 h 38420"/>
                      <a:gd name="connsiteX1" fmla="*/ 8529277 w 8529277"/>
                      <a:gd name="connsiteY1" fmla="*/ 0 h 38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529277" h="38420">
                        <a:moveTo>
                          <a:pt x="0" y="38420"/>
                        </a:moveTo>
                        <a:lnTo>
                          <a:pt x="8529277" y="0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22DF53-6428-47C9-AC89-AFDEDAAA7127}"/>
              </a:ext>
            </a:extLst>
          </p:cNvPr>
          <p:cNvSpPr txBox="1"/>
          <p:nvPr/>
        </p:nvSpPr>
        <p:spPr>
          <a:xfrm>
            <a:off x="2343631" y="3342394"/>
            <a:ext cx="6227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>
                <a:solidFill>
                  <a:srgbClr val="7030A0"/>
                </a:solidFill>
                <a:latin typeface="Segoe Script" panose="030B0504020000000003" pitchFamily="66" charset="0"/>
              </a:rPr>
              <a:t>*в качестве параметра, характеризующего ошибку модели по отношению к данным было выбрано абсолютное значение </a:t>
            </a:r>
            <a:r>
              <a:rPr lang="ru-RU" sz="1600" b="1" u="sng" dirty="0">
                <a:solidFill>
                  <a:srgbClr val="7030A0"/>
                </a:solidFill>
                <a:latin typeface="Segoe Script" panose="030B0504020000000003" pitchFamily="66" charset="0"/>
              </a:rPr>
              <a:t>максимальной ошибки</a:t>
            </a:r>
            <a:r>
              <a:rPr lang="ru-RU" sz="1600" u="sng" dirty="0">
                <a:solidFill>
                  <a:srgbClr val="7030A0"/>
                </a:solidFill>
                <a:latin typeface="Segoe Script" panose="030B0504020000000003" pitchFamily="66" charset="0"/>
              </a:rPr>
              <a:t> </a:t>
            </a:r>
            <a:r>
              <a:rPr lang="ru-RU" sz="1600" dirty="0">
                <a:solidFill>
                  <a:srgbClr val="7030A0"/>
                </a:solidFill>
                <a:latin typeface="Segoe Script" panose="030B0504020000000003" pitchFamily="66" charset="0"/>
              </a:rPr>
              <a:t>для временного ряда по лосям, так как этот ряд более чувствителен к изменению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3939769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3EC7B3-204E-4712-8EC9-F92DC181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78" y="102740"/>
            <a:ext cx="6316751" cy="412279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Калибровка модели </a:t>
            </a:r>
            <a:r>
              <a:rPr lang="ru-RU" sz="1600" b="1" strike="sngStrike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 panose="020F0502020204030204" pitchFamily="34" charset="0"/>
              </a:rPr>
              <a:t>(стадии принятия)</a:t>
            </a:r>
            <a:endParaRPr lang="en-US" sz="3600" b="1" strike="sngStrike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F6BA0F-C82B-4EB8-8F2E-0082FA3FA46D}"/>
              </a:ext>
            </a:extLst>
          </p:cNvPr>
          <p:cNvSpPr/>
          <p:nvPr/>
        </p:nvSpPr>
        <p:spPr>
          <a:xfrm>
            <a:off x="8621487" y="4681835"/>
            <a:ext cx="522514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</a:p>
        </p:txBody>
      </p:sp>
      <p:sp>
        <p:nvSpPr>
          <p:cNvPr id="9" name="AutoShape 2" descr="\alpha ">
            <a:extLst>
              <a:ext uri="{FF2B5EF4-FFF2-40B4-BE49-F238E27FC236}">
                <a16:creationId xmlns:a16="http://schemas.microsoft.com/office/drawing/2014/main" id="{0B5A5AA6-75B5-4DF3-BCC5-114B6B4CF7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7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3" descr="x">
            <a:extLst>
              <a:ext uri="{FF2B5EF4-FFF2-40B4-BE49-F238E27FC236}">
                <a16:creationId xmlns:a16="http://schemas.microsoft.com/office/drawing/2014/main" id="{8C91A1F6-639E-4816-9FDD-B1A3DCFB75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019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DA2FEFF2-C0F9-4913-9FBB-E3CD7D7F031D}"/>
              </a:ext>
            </a:extLst>
          </p:cNvPr>
          <p:cNvSpPr/>
          <p:nvPr/>
        </p:nvSpPr>
        <p:spPr>
          <a:xfrm>
            <a:off x="199149" y="904445"/>
            <a:ext cx="2602789" cy="464760"/>
          </a:xfrm>
          <a:custGeom>
            <a:avLst/>
            <a:gdLst>
              <a:gd name="connsiteX0" fmla="*/ 0 w 2602789"/>
              <a:gd name="connsiteY0" fmla="*/ 0 h 464760"/>
              <a:gd name="connsiteX1" fmla="*/ 702753 w 2602789"/>
              <a:gd name="connsiteY1" fmla="*/ 0 h 464760"/>
              <a:gd name="connsiteX2" fmla="*/ 1275367 w 2602789"/>
              <a:gd name="connsiteY2" fmla="*/ 0 h 464760"/>
              <a:gd name="connsiteX3" fmla="*/ 1874008 w 2602789"/>
              <a:gd name="connsiteY3" fmla="*/ 0 h 464760"/>
              <a:gd name="connsiteX4" fmla="*/ 2602789 w 2602789"/>
              <a:gd name="connsiteY4" fmla="*/ 0 h 464760"/>
              <a:gd name="connsiteX5" fmla="*/ 2602789 w 2602789"/>
              <a:gd name="connsiteY5" fmla="*/ 464760 h 464760"/>
              <a:gd name="connsiteX6" fmla="*/ 2030175 w 2602789"/>
              <a:gd name="connsiteY6" fmla="*/ 464760 h 464760"/>
              <a:gd name="connsiteX7" fmla="*/ 1327422 w 2602789"/>
              <a:gd name="connsiteY7" fmla="*/ 464760 h 464760"/>
              <a:gd name="connsiteX8" fmla="*/ 754809 w 2602789"/>
              <a:gd name="connsiteY8" fmla="*/ 464760 h 464760"/>
              <a:gd name="connsiteX9" fmla="*/ 0 w 2602789"/>
              <a:gd name="connsiteY9" fmla="*/ 464760 h 464760"/>
              <a:gd name="connsiteX10" fmla="*/ 0 w 2602789"/>
              <a:gd name="connsiteY10" fmla="*/ 0 h 46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789" h="464760" extrusionOk="0">
                <a:moveTo>
                  <a:pt x="0" y="0"/>
                </a:moveTo>
                <a:cubicBezTo>
                  <a:pt x="272293" y="-7103"/>
                  <a:pt x="513729" y="-1529"/>
                  <a:pt x="702753" y="0"/>
                </a:cubicBezTo>
                <a:cubicBezTo>
                  <a:pt x="891777" y="1529"/>
                  <a:pt x="1058516" y="9156"/>
                  <a:pt x="1275367" y="0"/>
                </a:cubicBezTo>
                <a:cubicBezTo>
                  <a:pt x="1492218" y="-9156"/>
                  <a:pt x="1618866" y="17080"/>
                  <a:pt x="1874008" y="0"/>
                </a:cubicBezTo>
                <a:cubicBezTo>
                  <a:pt x="2129150" y="-17080"/>
                  <a:pt x="2348176" y="-15923"/>
                  <a:pt x="2602789" y="0"/>
                </a:cubicBezTo>
                <a:cubicBezTo>
                  <a:pt x="2625653" y="141405"/>
                  <a:pt x="2622726" y="249348"/>
                  <a:pt x="2602789" y="464760"/>
                </a:cubicBezTo>
                <a:cubicBezTo>
                  <a:pt x="2427466" y="480370"/>
                  <a:pt x="2276794" y="478857"/>
                  <a:pt x="2030175" y="464760"/>
                </a:cubicBezTo>
                <a:cubicBezTo>
                  <a:pt x="1783556" y="450663"/>
                  <a:pt x="1480810" y="449328"/>
                  <a:pt x="1327422" y="464760"/>
                </a:cubicBezTo>
                <a:cubicBezTo>
                  <a:pt x="1174034" y="480192"/>
                  <a:pt x="1033192" y="441181"/>
                  <a:pt x="754809" y="464760"/>
                </a:cubicBezTo>
                <a:cubicBezTo>
                  <a:pt x="476426" y="488339"/>
                  <a:pt x="281950" y="501653"/>
                  <a:pt x="0" y="464760"/>
                </a:cubicBezTo>
                <a:cubicBezTo>
                  <a:pt x="19423" y="272547"/>
                  <a:pt x="-14192" y="134569"/>
                  <a:pt x="0" y="0"/>
                </a:cubicBezTo>
                <a:close/>
              </a:path>
            </a:pathLst>
          </a:custGeom>
          <a:noFill/>
          <a:ln w="12700">
            <a:solidFill>
              <a:srgbClr val="FF5050"/>
            </a:solidFill>
            <a:extLst>
              <a:ext uri="{C807C97D-BFC1-408E-A445-0C87EB9F89A2}">
                <ask:lineSketchStyleProps xmlns:ask="http://schemas.microsoft.com/office/drawing/2018/sketchyshapes" sd="18248253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41D4DB-FC2E-4754-9F17-8FA06EBBE6ED}"/>
              </a:ext>
            </a:extLst>
          </p:cNvPr>
          <p:cNvSpPr txBox="1"/>
          <p:nvPr/>
        </p:nvSpPr>
        <p:spPr>
          <a:xfrm>
            <a:off x="136104" y="993787"/>
            <a:ext cx="2665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002060"/>
                </a:solidFill>
                <a:latin typeface="Segoe Script" panose="030B0504020000000003" pitchFamily="66" charset="0"/>
              </a:rPr>
              <a:t>Градиентные методы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E3FA23D-A6DA-4F84-8830-B157106F6E97}"/>
              </a:ext>
            </a:extLst>
          </p:cNvPr>
          <p:cNvSpPr/>
          <p:nvPr/>
        </p:nvSpPr>
        <p:spPr>
          <a:xfrm>
            <a:off x="199149" y="1586506"/>
            <a:ext cx="2602789" cy="464760"/>
          </a:xfrm>
          <a:custGeom>
            <a:avLst/>
            <a:gdLst>
              <a:gd name="connsiteX0" fmla="*/ 0 w 2602789"/>
              <a:gd name="connsiteY0" fmla="*/ 0 h 464760"/>
              <a:gd name="connsiteX1" fmla="*/ 702753 w 2602789"/>
              <a:gd name="connsiteY1" fmla="*/ 0 h 464760"/>
              <a:gd name="connsiteX2" fmla="*/ 1275367 w 2602789"/>
              <a:gd name="connsiteY2" fmla="*/ 0 h 464760"/>
              <a:gd name="connsiteX3" fmla="*/ 1874008 w 2602789"/>
              <a:gd name="connsiteY3" fmla="*/ 0 h 464760"/>
              <a:gd name="connsiteX4" fmla="*/ 2602789 w 2602789"/>
              <a:gd name="connsiteY4" fmla="*/ 0 h 464760"/>
              <a:gd name="connsiteX5" fmla="*/ 2602789 w 2602789"/>
              <a:gd name="connsiteY5" fmla="*/ 464760 h 464760"/>
              <a:gd name="connsiteX6" fmla="*/ 2030175 w 2602789"/>
              <a:gd name="connsiteY6" fmla="*/ 464760 h 464760"/>
              <a:gd name="connsiteX7" fmla="*/ 1327422 w 2602789"/>
              <a:gd name="connsiteY7" fmla="*/ 464760 h 464760"/>
              <a:gd name="connsiteX8" fmla="*/ 754809 w 2602789"/>
              <a:gd name="connsiteY8" fmla="*/ 464760 h 464760"/>
              <a:gd name="connsiteX9" fmla="*/ 0 w 2602789"/>
              <a:gd name="connsiteY9" fmla="*/ 464760 h 464760"/>
              <a:gd name="connsiteX10" fmla="*/ 0 w 2602789"/>
              <a:gd name="connsiteY10" fmla="*/ 0 h 46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789" h="464760" extrusionOk="0">
                <a:moveTo>
                  <a:pt x="0" y="0"/>
                </a:moveTo>
                <a:cubicBezTo>
                  <a:pt x="272293" y="-7103"/>
                  <a:pt x="513729" y="-1529"/>
                  <a:pt x="702753" y="0"/>
                </a:cubicBezTo>
                <a:cubicBezTo>
                  <a:pt x="891777" y="1529"/>
                  <a:pt x="1058516" y="9156"/>
                  <a:pt x="1275367" y="0"/>
                </a:cubicBezTo>
                <a:cubicBezTo>
                  <a:pt x="1492218" y="-9156"/>
                  <a:pt x="1618866" y="17080"/>
                  <a:pt x="1874008" y="0"/>
                </a:cubicBezTo>
                <a:cubicBezTo>
                  <a:pt x="2129150" y="-17080"/>
                  <a:pt x="2348176" y="-15923"/>
                  <a:pt x="2602789" y="0"/>
                </a:cubicBezTo>
                <a:cubicBezTo>
                  <a:pt x="2625653" y="141405"/>
                  <a:pt x="2622726" y="249348"/>
                  <a:pt x="2602789" y="464760"/>
                </a:cubicBezTo>
                <a:cubicBezTo>
                  <a:pt x="2427466" y="480370"/>
                  <a:pt x="2276794" y="478857"/>
                  <a:pt x="2030175" y="464760"/>
                </a:cubicBezTo>
                <a:cubicBezTo>
                  <a:pt x="1783556" y="450663"/>
                  <a:pt x="1480810" y="449328"/>
                  <a:pt x="1327422" y="464760"/>
                </a:cubicBezTo>
                <a:cubicBezTo>
                  <a:pt x="1174034" y="480192"/>
                  <a:pt x="1033192" y="441181"/>
                  <a:pt x="754809" y="464760"/>
                </a:cubicBezTo>
                <a:cubicBezTo>
                  <a:pt x="476426" y="488339"/>
                  <a:pt x="281950" y="501653"/>
                  <a:pt x="0" y="464760"/>
                </a:cubicBezTo>
                <a:cubicBezTo>
                  <a:pt x="19423" y="272547"/>
                  <a:pt x="-14192" y="134569"/>
                  <a:pt x="0" y="0"/>
                </a:cubicBezTo>
                <a:close/>
              </a:path>
            </a:pathLst>
          </a:custGeom>
          <a:noFill/>
          <a:ln w="12700">
            <a:solidFill>
              <a:srgbClr val="FF5050"/>
            </a:solidFill>
            <a:extLst>
              <a:ext uri="{C807C97D-BFC1-408E-A445-0C87EB9F89A2}">
                <ask:lineSketchStyleProps xmlns:ask="http://schemas.microsoft.com/office/drawing/2018/sketchyshapes" sd="18248253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09BB65-6BDB-4AEC-AFAE-6F7581CF6A62}"/>
              </a:ext>
            </a:extLst>
          </p:cNvPr>
          <p:cNvSpPr txBox="1"/>
          <p:nvPr/>
        </p:nvSpPr>
        <p:spPr>
          <a:xfrm>
            <a:off x="136104" y="1699891"/>
            <a:ext cx="2665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Segoe Script" panose="030B0504020000000003" pitchFamily="66" charset="0"/>
              </a:rPr>
              <a:t>Brute force</a:t>
            </a:r>
            <a:endParaRPr lang="ru-RU" sz="1600" dirty="0">
              <a:solidFill>
                <a:srgbClr val="002060"/>
              </a:solidFill>
              <a:latin typeface="Segoe Script" panose="030B0504020000000003" pitchFamily="66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CA256C8C-E154-4F79-8399-D97587C46F44}"/>
              </a:ext>
            </a:extLst>
          </p:cNvPr>
          <p:cNvSpPr/>
          <p:nvPr/>
        </p:nvSpPr>
        <p:spPr>
          <a:xfrm>
            <a:off x="199149" y="2226171"/>
            <a:ext cx="2602789" cy="652310"/>
          </a:xfrm>
          <a:custGeom>
            <a:avLst/>
            <a:gdLst>
              <a:gd name="connsiteX0" fmla="*/ 0 w 2602789"/>
              <a:gd name="connsiteY0" fmla="*/ 0 h 652310"/>
              <a:gd name="connsiteX1" fmla="*/ 702753 w 2602789"/>
              <a:gd name="connsiteY1" fmla="*/ 0 h 652310"/>
              <a:gd name="connsiteX2" fmla="*/ 1275367 w 2602789"/>
              <a:gd name="connsiteY2" fmla="*/ 0 h 652310"/>
              <a:gd name="connsiteX3" fmla="*/ 1874008 w 2602789"/>
              <a:gd name="connsiteY3" fmla="*/ 0 h 652310"/>
              <a:gd name="connsiteX4" fmla="*/ 2602789 w 2602789"/>
              <a:gd name="connsiteY4" fmla="*/ 0 h 652310"/>
              <a:gd name="connsiteX5" fmla="*/ 2602789 w 2602789"/>
              <a:gd name="connsiteY5" fmla="*/ 652310 h 652310"/>
              <a:gd name="connsiteX6" fmla="*/ 2030175 w 2602789"/>
              <a:gd name="connsiteY6" fmla="*/ 652310 h 652310"/>
              <a:gd name="connsiteX7" fmla="*/ 1327422 w 2602789"/>
              <a:gd name="connsiteY7" fmla="*/ 652310 h 652310"/>
              <a:gd name="connsiteX8" fmla="*/ 754809 w 2602789"/>
              <a:gd name="connsiteY8" fmla="*/ 652310 h 652310"/>
              <a:gd name="connsiteX9" fmla="*/ 0 w 2602789"/>
              <a:gd name="connsiteY9" fmla="*/ 652310 h 652310"/>
              <a:gd name="connsiteX10" fmla="*/ 0 w 2602789"/>
              <a:gd name="connsiteY10" fmla="*/ 0 h 65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789" h="652310" extrusionOk="0">
                <a:moveTo>
                  <a:pt x="0" y="0"/>
                </a:moveTo>
                <a:cubicBezTo>
                  <a:pt x="272293" y="-7103"/>
                  <a:pt x="513729" y="-1529"/>
                  <a:pt x="702753" y="0"/>
                </a:cubicBezTo>
                <a:cubicBezTo>
                  <a:pt x="891777" y="1529"/>
                  <a:pt x="1058516" y="9156"/>
                  <a:pt x="1275367" y="0"/>
                </a:cubicBezTo>
                <a:cubicBezTo>
                  <a:pt x="1492218" y="-9156"/>
                  <a:pt x="1618866" y="17080"/>
                  <a:pt x="1874008" y="0"/>
                </a:cubicBezTo>
                <a:cubicBezTo>
                  <a:pt x="2129150" y="-17080"/>
                  <a:pt x="2348176" y="-15923"/>
                  <a:pt x="2602789" y="0"/>
                </a:cubicBezTo>
                <a:cubicBezTo>
                  <a:pt x="2606599" y="224992"/>
                  <a:pt x="2623062" y="490467"/>
                  <a:pt x="2602789" y="652310"/>
                </a:cubicBezTo>
                <a:cubicBezTo>
                  <a:pt x="2427466" y="667920"/>
                  <a:pt x="2276794" y="666407"/>
                  <a:pt x="2030175" y="652310"/>
                </a:cubicBezTo>
                <a:cubicBezTo>
                  <a:pt x="1783556" y="638213"/>
                  <a:pt x="1480810" y="636878"/>
                  <a:pt x="1327422" y="652310"/>
                </a:cubicBezTo>
                <a:cubicBezTo>
                  <a:pt x="1174034" y="667742"/>
                  <a:pt x="1033192" y="628731"/>
                  <a:pt x="754809" y="652310"/>
                </a:cubicBezTo>
                <a:cubicBezTo>
                  <a:pt x="476426" y="675889"/>
                  <a:pt x="281950" y="689203"/>
                  <a:pt x="0" y="652310"/>
                </a:cubicBezTo>
                <a:cubicBezTo>
                  <a:pt x="-23542" y="390657"/>
                  <a:pt x="13775" y="271069"/>
                  <a:pt x="0" y="0"/>
                </a:cubicBezTo>
                <a:close/>
              </a:path>
            </a:pathLst>
          </a:custGeom>
          <a:noFill/>
          <a:ln w="12700">
            <a:solidFill>
              <a:srgbClr val="FF5050"/>
            </a:solidFill>
            <a:extLst>
              <a:ext uri="{C807C97D-BFC1-408E-A445-0C87EB9F89A2}">
                <ask:lineSketchStyleProps xmlns:ask="http://schemas.microsoft.com/office/drawing/2018/sketchyshapes" sd="18248253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8BB25D-DF4B-4E6D-A692-662558EAC35B}"/>
              </a:ext>
            </a:extLst>
          </p:cNvPr>
          <p:cNvSpPr txBox="1"/>
          <p:nvPr/>
        </p:nvSpPr>
        <p:spPr>
          <a:xfrm>
            <a:off x="136104" y="2293706"/>
            <a:ext cx="2665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002060"/>
                </a:solidFill>
                <a:latin typeface="Segoe Script" panose="030B0504020000000003" pitchFamily="66" charset="0"/>
              </a:rPr>
              <a:t>Дифференциальная эволюция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1F0377-6E3C-4290-8200-A968D305E545}"/>
              </a:ext>
            </a:extLst>
          </p:cNvPr>
          <p:cNvSpPr txBox="1"/>
          <p:nvPr/>
        </p:nvSpPr>
        <p:spPr>
          <a:xfrm>
            <a:off x="3022243" y="938323"/>
            <a:ext cx="427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Отсутствие начального приближения;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0F74C6-A8B6-4461-BCE5-302C8D2845CF}"/>
              </a:ext>
            </a:extLst>
          </p:cNvPr>
          <p:cNvSpPr txBox="1"/>
          <p:nvPr/>
        </p:nvSpPr>
        <p:spPr>
          <a:xfrm>
            <a:off x="3022243" y="1630411"/>
            <a:ext cx="427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Долго;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234373-A71B-4904-8488-2B697C73D50B}"/>
              </a:ext>
            </a:extLst>
          </p:cNvPr>
          <p:cNvSpPr txBox="1"/>
          <p:nvPr/>
        </p:nvSpPr>
        <p:spPr>
          <a:xfrm>
            <a:off x="3022242" y="2243027"/>
            <a:ext cx="5768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Из-за чувствительности параметров иногда процесс сильно «скачет» и затягивается.</a:t>
            </a:r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0D644BC5-83DB-4A3B-8577-EE14D351B1B1}"/>
              </a:ext>
            </a:extLst>
          </p:cNvPr>
          <p:cNvSpPr/>
          <p:nvPr/>
        </p:nvSpPr>
        <p:spPr>
          <a:xfrm>
            <a:off x="192101" y="3096666"/>
            <a:ext cx="8529277" cy="38420"/>
          </a:xfrm>
          <a:custGeom>
            <a:avLst/>
            <a:gdLst>
              <a:gd name="connsiteX0" fmla="*/ 0 w 8529277"/>
              <a:gd name="connsiteY0" fmla="*/ 38420 h 38420"/>
              <a:gd name="connsiteX1" fmla="*/ 483326 w 8529277"/>
              <a:gd name="connsiteY1" fmla="*/ 36243 h 38420"/>
              <a:gd name="connsiteX2" fmla="*/ 1137237 w 8529277"/>
              <a:gd name="connsiteY2" fmla="*/ 33297 h 38420"/>
              <a:gd name="connsiteX3" fmla="*/ 1791148 w 8529277"/>
              <a:gd name="connsiteY3" fmla="*/ 30352 h 38420"/>
              <a:gd name="connsiteX4" fmla="*/ 2189181 w 8529277"/>
              <a:gd name="connsiteY4" fmla="*/ 28559 h 38420"/>
              <a:gd name="connsiteX5" fmla="*/ 2843092 w 8529277"/>
              <a:gd name="connsiteY5" fmla="*/ 25613 h 38420"/>
              <a:gd name="connsiteX6" fmla="*/ 3326418 w 8529277"/>
              <a:gd name="connsiteY6" fmla="*/ 23436 h 38420"/>
              <a:gd name="connsiteX7" fmla="*/ 4065622 w 8529277"/>
              <a:gd name="connsiteY7" fmla="*/ 20106 h 38420"/>
              <a:gd name="connsiteX8" fmla="*/ 4719533 w 8529277"/>
              <a:gd name="connsiteY8" fmla="*/ 17161 h 38420"/>
              <a:gd name="connsiteX9" fmla="*/ 5032273 w 8529277"/>
              <a:gd name="connsiteY9" fmla="*/ 15752 h 38420"/>
              <a:gd name="connsiteX10" fmla="*/ 5686185 w 8529277"/>
              <a:gd name="connsiteY10" fmla="*/ 12807 h 38420"/>
              <a:gd name="connsiteX11" fmla="*/ 6340096 w 8529277"/>
              <a:gd name="connsiteY11" fmla="*/ 9861 h 38420"/>
              <a:gd name="connsiteX12" fmla="*/ 6823422 w 8529277"/>
              <a:gd name="connsiteY12" fmla="*/ 7684 h 38420"/>
              <a:gd name="connsiteX13" fmla="*/ 7392040 w 8529277"/>
              <a:gd name="connsiteY13" fmla="*/ 5123 h 38420"/>
              <a:gd name="connsiteX14" fmla="*/ 7790073 w 8529277"/>
              <a:gd name="connsiteY14" fmla="*/ 3330 h 38420"/>
              <a:gd name="connsiteX15" fmla="*/ 8529277 w 8529277"/>
              <a:gd name="connsiteY15" fmla="*/ 0 h 3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529277" h="38420" extrusionOk="0">
                <a:moveTo>
                  <a:pt x="0" y="38420"/>
                </a:moveTo>
                <a:cubicBezTo>
                  <a:pt x="200663" y="-289"/>
                  <a:pt x="351219" y="70928"/>
                  <a:pt x="483326" y="36243"/>
                </a:cubicBezTo>
                <a:cubicBezTo>
                  <a:pt x="615433" y="1558"/>
                  <a:pt x="850809" y="51095"/>
                  <a:pt x="1137237" y="33297"/>
                </a:cubicBezTo>
                <a:cubicBezTo>
                  <a:pt x="1423665" y="15500"/>
                  <a:pt x="1504336" y="66953"/>
                  <a:pt x="1791148" y="30352"/>
                </a:cubicBezTo>
                <a:cubicBezTo>
                  <a:pt x="2077960" y="-6249"/>
                  <a:pt x="2016446" y="49248"/>
                  <a:pt x="2189181" y="28559"/>
                </a:cubicBezTo>
                <a:cubicBezTo>
                  <a:pt x="2361916" y="7870"/>
                  <a:pt x="2676368" y="73572"/>
                  <a:pt x="2843092" y="25613"/>
                </a:cubicBezTo>
                <a:cubicBezTo>
                  <a:pt x="3009816" y="-22346"/>
                  <a:pt x="3113502" y="25779"/>
                  <a:pt x="3326418" y="23436"/>
                </a:cubicBezTo>
                <a:cubicBezTo>
                  <a:pt x="3539334" y="21093"/>
                  <a:pt x="3838586" y="103206"/>
                  <a:pt x="4065622" y="20106"/>
                </a:cubicBezTo>
                <a:cubicBezTo>
                  <a:pt x="4292658" y="-62994"/>
                  <a:pt x="4532279" y="45313"/>
                  <a:pt x="4719533" y="17161"/>
                </a:cubicBezTo>
                <a:cubicBezTo>
                  <a:pt x="4906787" y="-10992"/>
                  <a:pt x="4896959" y="45623"/>
                  <a:pt x="5032273" y="15752"/>
                </a:cubicBezTo>
                <a:cubicBezTo>
                  <a:pt x="5167587" y="-14119"/>
                  <a:pt x="5506814" y="62722"/>
                  <a:pt x="5686185" y="12807"/>
                </a:cubicBezTo>
                <a:cubicBezTo>
                  <a:pt x="5865556" y="-37109"/>
                  <a:pt x="6092607" y="80657"/>
                  <a:pt x="6340096" y="9861"/>
                </a:cubicBezTo>
                <a:cubicBezTo>
                  <a:pt x="6587585" y="-60935"/>
                  <a:pt x="6717277" y="64124"/>
                  <a:pt x="6823422" y="7684"/>
                </a:cubicBezTo>
                <a:cubicBezTo>
                  <a:pt x="6929567" y="-48756"/>
                  <a:pt x="7200977" y="43471"/>
                  <a:pt x="7392040" y="5123"/>
                </a:cubicBezTo>
                <a:cubicBezTo>
                  <a:pt x="7583102" y="-33225"/>
                  <a:pt x="7693245" y="35864"/>
                  <a:pt x="7790073" y="3330"/>
                </a:cubicBezTo>
                <a:cubicBezTo>
                  <a:pt x="7886901" y="-29204"/>
                  <a:pt x="8250989" y="14461"/>
                  <a:pt x="8529277" y="0"/>
                </a:cubicBezTo>
              </a:path>
            </a:pathLst>
          </a:custGeom>
          <a:noFill/>
          <a:ln w="19050">
            <a:solidFill>
              <a:srgbClr val="FF5050"/>
            </a:solidFill>
            <a:extLst>
              <a:ext uri="{C807C97D-BFC1-408E-A445-0C87EB9F89A2}">
                <ask:lineSketchStyleProps xmlns:ask="http://schemas.microsoft.com/office/drawing/2018/sketchyshapes" sd="873365141">
                  <a:custGeom>
                    <a:avLst/>
                    <a:gdLst>
                      <a:gd name="connsiteX0" fmla="*/ 0 w 8529277"/>
                      <a:gd name="connsiteY0" fmla="*/ 38420 h 38420"/>
                      <a:gd name="connsiteX1" fmla="*/ 8529277 w 8529277"/>
                      <a:gd name="connsiteY1" fmla="*/ 0 h 38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529277" h="38420">
                        <a:moveTo>
                          <a:pt x="0" y="38420"/>
                        </a:moveTo>
                        <a:lnTo>
                          <a:pt x="8529277" y="0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22DF53-6428-47C9-AC89-AFDEDAAA7127}"/>
              </a:ext>
            </a:extLst>
          </p:cNvPr>
          <p:cNvSpPr txBox="1"/>
          <p:nvPr/>
        </p:nvSpPr>
        <p:spPr>
          <a:xfrm>
            <a:off x="2343631" y="3342394"/>
            <a:ext cx="6227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>
                <a:solidFill>
                  <a:srgbClr val="7030A0"/>
                </a:solidFill>
                <a:latin typeface="Segoe Script" panose="030B0504020000000003" pitchFamily="66" charset="0"/>
              </a:rPr>
              <a:t>*в качестве параметра, характеризующего ошибку модели по отношению к данным было выбрано абсолютное значение </a:t>
            </a:r>
            <a:r>
              <a:rPr lang="ru-RU" sz="1600" b="1" u="sng" dirty="0">
                <a:solidFill>
                  <a:srgbClr val="7030A0"/>
                </a:solidFill>
                <a:latin typeface="Segoe Script" panose="030B0504020000000003" pitchFamily="66" charset="0"/>
              </a:rPr>
              <a:t>максимальной ошибки</a:t>
            </a:r>
            <a:r>
              <a:rPr lang="ru-RU" sz="1600" u="sng" dirty="0">
                <a:solidFill>
                  <a:srgbClr val="7030A0"/>
                </a:solidFill>
                <a:latin typeface="Segoe Script" panose="030B0504020000000003" pitchFamily="66" charset="0"/>
              </a:rPr>
              <a:t> </a:t>
            </a:r>
            <a:r>
              <a:rPr lang="ru-RU" sz="1600" dirty="0">
                <a:solidFill>
                  <a:srgbClr val="7030A0"/>
                </a:solidFill>
                <a:latin typeface="Segoe Script" panose="030B0504020000000003" pitchFamily="66" charset="0"/>
              </a:rPr>
              <a:t>для временного ряда по лосям, так как этот ряд более чувствителен к изменению функции.</a:t>
            </a:r>
          </a:p>
        </p:txBody>
      </p:sp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E50DB786-C03A-48CE-A584-02906811C641}"/>
              </a:ext>
            </a:extLst>
          </p:cNvPr>
          <p:cNvSpPr/>
          <p:nvPr/>
        </p:nvSpPr>
        <p:spPr>
          <a:xfrm rot="5615526">
            <a:off x="366528" y="843786"/>
            <a:ext cx="1157338" cy="1408378"/>
          </a:xfrm>
          <a:custGeom>
            <a:avLst/>
            <a:gdLst>
              <a:gd name="connsiteX0" fmla="*/ 0 w 2812357"/>
              <a:gd name="connsiteY0" fmla="*/ 25252 h 1408378"/>
              <a:gd name="connsiteX1" fmla="*/ 1436915 w 2812357"/>
              <a:gd name="connsiteY1" fmla="*/ 32936 h 1408378"/>
              <a:gd name="connsiteX2" fmla="*/ 1490703 w 2812357"/>
              <a:gd name="connsiteY2" fmla="*/ 347982 h 1408378"/>
              <a:gd name="connsiteX3" fmla="*/ 2589520 w 2812357"/>
              <a:gd name="connsiteY3" fmla="*/ 701447 h 1408378"/>
              <a:gd name="connsiteX4" fmla="*/ 2812357 w 2812357"/>
              <a:gd name="connsiteY4" fmla="*/ 1408378 h 140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357" h="1408378">
                <a:moveTo>
                  <a:pt x="0" y="25252"/>
                </a:moveTo>
                <a:cubicBezTo>
                  <a:pt x="594232" y="2200"/>
                  <a:pt x="1188464" y="-20852"/>
                  <a:pt x="1436915" y="32936"/>
                </a:cubicBezTo>
                <a:cubicBezTo>
                  <a:pt x="1685366" y="86724"/>
                  <a:pt x="1298602" y="236564"/>
                  <a:pt x="1490703" y="347982"/>
                </a:cubicBezTo>
                <a:cubicBezTo>
                  <a:pt x="1682804" y="459401"/>
                  <a:pt x="2369244" y="524714"/>
                  <a:pt x="2589520" y="701447"/>
                </a:cubicBezTo>
                <a:cubicBezTo>
                  <a:pt x="2809796" y="878180"/>
                  <a:pt x="2812357" y="1408378"/>
                  <a:pt x="2812357" y="1408378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F023B0FC-C332-40EF-84C6-22D41B601619}"/>
              </a:ext>
            </a:extLst>
          </p:cNvPr>
          <p:cNvSpPr/>
          <p:nvPr/>
        </p:nvSpPr>
        <p:spPr>
          <a:xfrm>
            <a:off x="1936376" y="762221"/>
            <a:ext cx="613443" cy="1368483"/>
          </a:xfrm>
          <a:custGeom>
            <a:avLst/>
            <a:gdLst>
              <a:gd name="connsiteX0" fmla="*/ 0 w 2812357"/>
              <a:gd name="connsiteY0" fmla="*/ 25252 h 1408378"/>
              <a:gd name="connsiteX1" fmla="*/ 1436915 w 2812357"/>
              <a:gd name="connsiteY1" fmla="*/ 32936 h 1408378"/>
              <a:gd name="connsiteX2" fmla="*/ 1490703 w 2812357"/>
              <a:gd name="connsiteY2" fmla="*/ 347982 h 1408378"/>
              <a:gd name="connsiteX3" fmla="*/ 2589520 w 2812357"/>
              <a:gd name="connsiteY3" fmla="*/ 701447 h 1408378"/>
              <a:gd name="connsiteX4" fmla="*/ 2812357 w 2812357"/>
              <a:gd name="connsiteY4" fmla="*/ 1408378 h 140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357" h="1408378">
                <a:moveTo>
                  <a:pt x="0" y="25252"/>
                </a:moveTo>
                <a:cubicBezTo>
                  <a:pt x="594232" y="2200"/>
                  <a:pt x="1188464" y="-20852"/>
                  <a:pt x="1436915" y="32936"/>
                </a:cubicBezTo>
                <a:cubicBezTo>
                  <a:pt x="1685366" y="86724"/>
                  <a:pt x="1298602" y="236564"/>
                  <a:pt x="1490703" y="347982"/>
                </a:cubicBezTo>
                <a:cubicBezTo>
                  <a:pt x="1682804" y="459401"/>
                  <a:pt x="2369244" y="524714"/>
                  <a:pt x="2589520" y="701447"/>
                </a:cubicBezTo>
                <a:cubicBezTo>
                  <a:pt x="2809796" y="878180"/>
                  <a:pt x="2812357" y="1408378"/>
                  <a:pt x="2812357" y="1408378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олилиния: фигура 18">
            <a:extLst>
              <a:ext uri="{FF2B5EF4-FFF2-40B4-BE49-F238E27FC236}">
                <a16:creationId xmlns:a16="http://schemas.microsoft.com/office/drawing/2014/main" id="{CE442A37-8549-4746-915B-FF0535997EC4}"/>
              </a:ext>
            </a:extLst>
          </p:cNvPr>
          <p:cNvSpPr/>
          <p:nvPr/>
        </p:nvSpPr>
        <p:spPr>
          <a:xfrm flipH="1">
            <a:off x="1196369" y="762221"/>
            <a:ext cx="1605569" cy="1300130"/>
          </a:xfrm>
          <a:custGeom>
            <a:avLst/>
            <a:gdLst>
              <a:gd name="connsiteX0" fmla="*/ 0 w 2812357"/>
              <a:gd name="connsiteY0" fmla="*/ 25252 h 1408378"/>
              <a:gd name="connsiteX1" fmla="*/ 1436915 w 2812357"/>
              <a:gd name="connsiteY1" fmla="*/ 32936 h 1408378"/>
              <a:gd name="connsiteX2" fmla="*/ 1490703 w 2812357"/>
              <a:gd name="connsiteY2" fmla="*/ 347982 h 1408378"/>
              <a:gd name="connsiteX3" fmla="*/ 2589520 w 2812357"/>
              <a:gd name="connsiteY3" fmla="*/ 701447 h 1408378"/>
              <a:gd name="connsiteX4" fmla="*/ 2812357 w 2812357"/>
              <a:gd name="connsiteY4" fmla="*/ 1408378 h 140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357" h="1408378">
                <a:moveTo>
                  <a:pt x="0" y="25252"/>
                </a:moveTo>
                <a:cubicBezTo>
                  <a:pt x="594232" y="2200"/>
                  <a:pt x="1188464" y="-20852"/>
                  <a:pt x="1436915" y="32936"/>
                </a:cubicBezTo>
                <a:cubicBezTo>
                  <a:pt x="1685366" y="86724"/>
                  <a:pt x="1298602" y="236564"/>
                  <a:pt x="1490703" y="347982"/>
                </a:cubicBezTo>
                <a:cubicBezTo>
                  <a:pt x="1682804" y="459401"/>
                  <a:pt x="2369244" y="524714"/>
                  <a:pt x="2589520" y="701447"/>
                </a:cubicBezTo>
                <a:cubicBezTo>
                  <a:pt x="2809796" y="878180"/>
                  <a:pt x="2812357" y="1408378"/>
                  <a:pt x="2812357" y="1408378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EB96BE91-900B-42AC-AFF6-515EC7E0EC94}"/>
              </a:ext>
            </a:extLst>
          </p:cNvPr>
          <p:cNvSpPr/>
          <p:nvPr/>
        </p:nvSpPr>
        <p:spPr>
          <a:xfrm rot="20369020">
            <a:off x="169312" y="1315134"/>
            <a:ext cx="2682540" cy="363440"/>
          </a:xfrm>
          <a:custGeom>
            <a:avLst/>
            <a:gdLst>
              <a:gd name="connsiteX0" fmla="*/ 0 w 2812357"/>
              <a:gd name="connsiteY0" fmla="*/ 25252 h 1408378"/>
              <a:gd name="connsiteX1" fmla="*/ 1436915 w 2812357"/>
              <a:gd name="connsiteY1" fmla="*/ 32936 h 1408378"/>
              <a:gd name="connsiteX2" fmla="*/ 1490703 w 2812357"/>
              <a:gd name="connsiteY2" fmla="*/ 347982 h 1408378"/>
              <a:gd name="connsiteX3" fmla="*/ 2589520 w 2812357"/>
              <a:gd name="connsiteY3" fmla="*/ 701447 h 1408378"/>
              <a:gd name="connsiteX4" fmla="*/ 2812357 w 2812357"/>
              <a:gd name="connsiteY4" fmla="*/ 1408378 h 140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357" h="1408378">
                <a:moveTo>
                  <a:pt x="0" y="25252"/>
                </a:moveTo>
                <a:cubicBezTo>
                  <a:pt x="594232" y="2200"/>
                  <a:pt x="1188464" y="-20852"/>
                  <a:pt x="1436915" y="32936"/>
                </a:cubicBezTo>
                <a:cubicBezTo>
                  <a:pt x="1685366" y="86724"/>
                  <a:pt x="1298602" y="236564"/>
                  <a:pt x="1490703" y="347982"/>
                </a:cubicBezTo>
                <a:cubicBezTo>
                  <a:pt x="1682804" y="459401"/>
                  <a:pt x="2369244" y="524714"/>
                  <a:pt x="2589520" y="701447"/>
                </a:cubicBezTo>
                <a:cubicBezTo>
                  <a:pt x="2809796" y="878180"/>
                  <a:pt x="2812357" y="1408378"/>
                  <a:pt x="2812357" y="1408378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DDD34606-E62F-4766-9F56-5AE2E848BA6A}"/>
              </a:ext>
            </a:extLst>
          </p:cNvPr>
          <p:cNvSpPr/>
          <p:nvPr/>
        </p:nvSpPr>
        <p:spPr>
          <a:xfrm>
            <a:off x="206136" y="1436669"/>
            <a:ext cx="1928216" cy="690724"/>
          </a:xfrm>
          <a:custGeom>
            <a:avLst/>
            <a:gdLst>
              <a:gd name="connsiteX0" fmla="*/ 0 w 2812357"/>
              <a:gd name="connsiteY0" fmla="*/ 25252 h 1408378"/>
              <a:gd name="connsiteX1" fmla="*/ 1436915 w 2812357"/>
              <a:gd name="connsiteY1" fmla="*/ 32936 h 1408378"/>
              <a:gd name="connsiteX2" fmla="*/ 1490703 w 2812357"/>
              <a:gd name="connsiteY2" fmla="*/ 347982 h 1408378"/>
              <a:gd name="connsiteX3" fmla="*/ 2589520 w 2812357"/>
              <a:gd name="connsiteY3" fmla="*/ 701447 h 1408378"/>
              <a:gd name="connsiteX4" fmla="*/ 2812357 w 2812357"/>
              <a:gd name="connsiteY4" fmla="*/ 1408378 h 140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357" h="1408378">
                <a:moveTo>
                  <a:pt x="0" y="25252"/>
                </a:moveTo>
                <a:cubicBezTo>
                  <a:pt x="594232" y="2200"/>
                  <a:pt x="1188464" y="-20852"/>
                  <a:pt x="1436915" y="32936"/>
                </a:cubicBezTo>
                <a:cubicBezTo>
                  <a:pt x="1685366" y="86724"/>
                  <a:pt x="1298602" y="236564"/>
                  <a:pt x="1490703" y="347982"/>
                </a:cubicBezTo>
                <a:cubicBezTo>
                  <a:pt x="1682804" y="459401"/>
                  <a:pt x="2369244" y="524714"/>
                  <a:pt x="2589520" y="701447"/>
                </a:cubicBezTo>
                <a:cubicBezTo>
                  <a:pt x="2809796" y="878180"/>
                  <a:pt x="2812357" y="1408378"/>
                  <a:pt x="2812357" y="1408378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олилиния: фигура 25">
            <a:extLst>
              <a:ext uri="{FF2B5EF4-FFF2-40B4-BE49-F238E27FC236}">
                <a16:creationId xmlns:a16="http://schemas.microsoft.com/office/drawing/2014/main" id="{B5AE1A59-2DE0-4EA3-A1B8-A9292C56439A}"/>
              </a:ext>
            </a:extLst>
          </p:cNvPr>
          <p:cNvSpPr/>
          <p:nvPr/>
        </p:nvSpPr>
        <p:spPr>
          <a:xfrm>
            <a:off x="107576" y="735467"/>
            <a:ext cx="2722891" cy="1326884"/>
          </a:xfrm>
          <a:custGeom>
            <a:avLst/>
            <a:gdLst>
              <a:gd name="connsiteX0" fmla="*/ 0 w 2812357"/>
              <a:gd name="connsiteY0" fmla="*/ 25252 h 1408378"/>
              <a:gd name="connsiteX1" fmla="*/ 1436915 w 2812357"/>
              <a:gd name="connsiteY1" fmla="*/ 32936 h 1408378"/>
              <a:gd name="connsiteX2" fmla="*/ 1490703 w 2812357"/>
              <a:gd name="connsiteY2" fmla="*/ 347982 h 1408378"/>
              <a:gd name="connsiteX3" fmla="*/ 2589520 w 2812357"/>
              <a:gd name="connsiteY3" fmla="*/ 701447 h 1408378"/>
              <a:gd name="connsiteX4" fmla="*/ 2812357 w 2812357"/>
              <a:gd name="connsiteY4" fmla="*/ 1408378 h 140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357" h="1408378">
                <a:moveTo>
                  <a:pt x="0" y="25252"/>
                </a:moveTo>
                <a:cubicBezTo>
                  <a:pt x="594232" y="2200"/>
                  <a:pt x="1188464" y="-20852"/>
                  <a:pt x="1436915" y="32936"/>
                </a:cubicBezTo>
                <a:cubicBezTo>
                  <a:pt x="1685366" y="86724"/>
                  <a:pt x="1298602" y="236564"/>
                  <a:pt x="1490703" y="347982"/>
                </a:cubicBezTo>
                <a:cubicBezTo>
                  <a:pt x="1682804" y="459401"/>
                  <a:pt x="2369244" y="524714"/>
                  <a:pt x="2589520" y="701447"/>
                </a:cubicBezTo>
                <a:cubicBezTo>
                  <a:pt x="2809796" y="878180"/>
                  <a:pt x="2812357" y="1408378"/>
                  <a:pt x="2812357" y="1408378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39BE0117-F1E6-4D73-9C11-AAEA876C3286}"/>
              </a:ext>
            </a:extLst>
          </p:cNvPr>
          <p:cNvSpPr/>
          <p:nvPr/>
        </p:nvSpPr>
        <p:spPr>
          <a:xfrm>
            <a:off x="107577" y="1126173"/>
            <a:ext cx="673326" cy="949348"/>
          </a:xfrm>
          <a:custGeom>
            <a:avLst/>
            <a:gdLst>
              <a:gd name="connsiteX0" fmla="*/ 0 w 2812357"/>
              <a:gd name="connsiteY0" fmla="*/ 25252 h 1408378"/>
              <a:gd name="connsiteX1" fmla="*/ 1436915 w 2812357"/>
              <a:gd name="connsiteY1" fmla="*/ 32936 h 1408378"/>
              <a:gd name="connsiteX2" fmla="*/ 1490703 w 2812357"/>
              <a:gd name="connsiteY2" fmla="*/ 347982 h 1408378"/>
              <a:gd name="connsiteX3" fmla="*/ 2589520 w 2812357"/>
              <a:gd name="connsiteY3" fmla="*/ 701447 h 1408378"/>
              <a:gd name="connsiteX4" fmla="*/ 2812357 w 2812357"/>
              <a:gd name="connsiteY4" fmla="*/ 1408378 h 140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357" h="1408378">
                <a:moveTo>
                  <a:pt x="0" y="25252"/>
                </a:moveTo>
                <a:cubicBezTo>
                  <a:pt x="594232" y="2200"/>
                  <a:pt x="1188464" y="-20852"/>
                  <a:pt x="1436915" y="32936"/>
                </a:cubicBezTo>
                <a:cubicBezTo>
                  <a:pt x="1685366" y="86724"/>
                  <a:pt x="1298602" y="236564"/>
                  <a:pt x="1490703" y="347982"/>
                </a:cubicBezTo>
                <a:cubicBezTo>
                  <a:pt x="1682804" y="459401"/>
                  <a:pt x="2369244" y="524714"/>
                  <a:pt x="2589520" y="701447"/>
                </a:cubicBezTo>
                <a:cubicBezTo>
                  <a:pt x="2809796" y="878180"/>
                  <a:pt x="2812357" y="1408378"/>
                  <a:pt x="2812357" y="1408378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E0D58C7-7475-49CC-8EA9-A7ADDEE82209}"/>
              </a:ext>
            </a:extLst>
          </p:cNvPr>
          <p:cNvSpPr/>
          <p:nvPr/>
        </p:nvSpPr>
        <p:spPr>
          <a:xfrm>
            <a:off x="190697" y="2220046"/>
            <a:ext cx="2665834" cy="747906"/>
          </a:xfrm>
          <a:custGeom>
            <a:avLst/>
            <a:gdLst>
              <a:gd name="connsiteX0" fmla="*/ 0 w 2665834"/>
              <a:gd name="connsiteY0" fmla="*/ 373953 h 747906"/>
              <a:gd name="connsiteX1" fmla="*/ 1332917 w 2665834"/>
              <a:gd name="connsiteY1" fmla="*/ 0 h 747906"/>
              <a:gd name="connsiteX2" fmla="*/ 2665834 w 2665834"/>
              <a:gd name="connsiteY2" fmla="*/ 373953 h 747906"/>
              <a:gd name="connsiteX3" fmla="*/ 1332917 w 2665834"/>
              <a:gd name="connsiteY3" fmla="*/ 747906 h 747906"/>
              <a:gd name="connsiteX4" fmla="*/ 0 w 2665834"/>
              <a:gd name="connsiteY4" fmla="*/ 373953 h 74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834" h="747906" extrusionOk="0">
                <a:moveTo>
                  <a:pt x="0" y="373953"/>
                </a:moveTo>
                <a:cubicBezTo>
                  <a:pt x="-56907" y="181278"/>
                  <a:pt x="580415" y="-139794"/>
                  <a:pt x="1332917" y="0"/>
                </a:cubicBezTo>
                <a:cubicBezTo>
                  <a:pt x="2050458" y="-393"/>
                  <a:pt x="2686203" y="118808"/>
                  <a:pt x="2665834" y="373953"/>
                </a:cubicBezTo>
                <a:cubicBezTo>
                  <a:pt x="2629151" y="493137"/>
                  <a:pt x="2102474" y="929829"/>
                  <a:pt x="1332917" y="747906"/>
                </a:cubicBezTo>
                <a:cubicBezTo>
                  <a:pt x="630546" y="771888"/>
                  <a:pt x="5744" y="581210"/>
                  <a:pt x="0" y="373953"/>
                </a:cubicBezTo>
                <a:close/>
              </a:path>
            </a:pathLst>
          </a:custGeom>
          <a:noFill/>
          <a:ln w="190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314748470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55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3EC7B3-204E-4712-8EC9-F92DC181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78" y="102740"/>
            <a:ext cx="6316751" cy="412279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Калибровка модели - результаты</a:t>
            </a:r>
            <a:endParaRPr lang="en-US" sz="3600" b="1" strike="sngStrike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AutoShape 2" descr="\alpha ">
            <a:extLst>
              <a:ext uri="{FF2B5EF4-FFF2-40B4-BE49-F238E27FC236}">
                <a16:creationId xmlns:a16="http://schemas.microsoft.com/office/drawing/2014/main" id="{0B5A5AA6-75B5-4DF3-BCC5-114B6B4CF7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7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3" descr="x">
            <a:extLst>
              <a:ext uri="{FF2B5EF4-FFF2-40B4-BE49-F238E27FC236}">
                <a16:creationId xmlns:a16="http://schemas.microsoft.com/office/drawing/2014/main" id="{8C91A1F6-639E-4816-9FDD-B1A3DCFB75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019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D089F6-51F1-465E-971C-070082D8044E}"/>
              </a:ext>
            </a:extLst>
          </p:cNvPr>
          <p:cNvSpPr txBox="1"/>
          <p:nvPr/>
        </p:nvSpPr>
        <p:spPr>
          <a:xfrm>
            <a:off x="409575" y="1863207"/>
            <a:ext cx="31542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 err="1">
                <a:latin typeface="Candara" panose="020E0502030303020204" pitchFamily="34" charset="0"/>
              </a:rPr>
              <a:t>bounds</a:t>
            </a:r>
            <a:r>
              <a:rPr lang="ru-RU" sz="1600" dirty="0">
                <a:latin typeface="Candara" panose="020E0502030303020204" pitchFamily="34" charset="0"/>
              </a:rPr>
              <a:t>=[(0, 1), (3,10), (3,10), (0, 1)]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42288A-A7D0-4922-A0AC-A395054636F2}"/>
              </a:ext>
            </a:extLst>
          </p:cNvPr>
          <p:cNvSpPr txBox="1"/>
          <p:nvPr/>
        </p:nvSpPr>
        <p:spPr>
          <a:xfrm>
            <a:off x="278306" y="668843"/>
            <a:ext cx="3112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2060"/>
                </a:solidFill>
                <a:latin typeface="Candara" panose="020E0502030303020204" pitchFamily="34" charset="0"/>
              </a:rPr>
              <a:t>Модель Лотки-Вольтерры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ED19FC-8A1E-4CA4-BB18-BF5210E0E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212" y="668844"/>
            <a:ext cx="4931521" cy="212306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4EDFD6F-DD2B-4A27-A526-AB25BA85C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805" y="2707663"/>
            <a:ext cx="5045929" cy="2135137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F6BA0F-C82B-4EB8-8F2E-0082FA3FA46D}"/>
              </a:ext>
            </a:extLst>
          </p:cNvPr>
          <p:cNvSpPr/>
          <p:nvPr/>
        </p:nvSpPr>
        <p:spPr>
          <a:xfrm>
            <a:off x="8621487" y="4681835"/>
            <a:ext cx="522514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31F7CB0-2F12-44E0-9C21-016A115F212B}"/>
              </a:ext>
            </a:extLst>
          </p:cNvPr>
          <p:cNvSpPr/>
          <p:nvPr/>
        </p:nvSpPr>
        <p:spPr>
          <a:xfrm>
            <a:off x="214524" y="1187651"/>
            <a:ext cx="3485751" cy="1162715"/>
          </a:xfrm>
          <a:custGeom>
            <a:avLst/>
            <a:gdLst>
              <a:gd name="connsiteX0" fmla="*/ 0 w 3485751"/>
              <a:gd name="connsiteY0" fmla="*/ 0 h 1162715"/>
              <a:gd name="connsiteX1" fmla="*/ 766865 w 3485751"/>
              <a:gd name="connsiteY1" fmla="*/ 0 h 1162715"/>
              <a:gd name="connsiteX2" fmla="*/ 1359443 w 3485751"/>
              <a:gd name="connsiteY2" fmla="*/ 0 h 1162715"/>
              <a:gd name="connsiteX3" fmla="*/ 1986878 w 3485751"/>
              <a:gd name="connsiteY3" fmla="*/ 0 h 1162715"/>
              <a:gd name="connsiteX4" fmla="*/ 2649171 w 3485751"/>
              <a:gd name="connsiteY4" fmla="*/ 0 h 1162715"/>
              <a:gd name="connsiteX5" fmla="*/ 3485751 w 3485751"/>
              <a:gd name="connsiteY5" fmla="*/ 0 h 1162715"/>
              <a:gd name="connsiteX6" fmla="*/ 3485751 w 3485751"/>
              <a:gd name="connsiteY6" fmla="*/ 569730 h 1162715"/>
              <a:gd name="connsiteX7" fmla="*/ 3485751 w 3485751"/>
              <a:gd name="connsiteY7" fmla="*/ 1162715 h 1162715"/>
              <a:gd name="connsiteX8" fmla="*/ 2753743 w 3485751"/>
              <a:gd name="connsiteY8" fmla="*/ 1162715 h 1162715"/>
              <a:gd name="connsiteX9" fmla="*/ 2021736 w 3485751"/>
              <a:gd name="connsiteY9" fmla="*/ 1162715 h 1162715"/>
              <a:gd name="connsiteX10" fmla="*/ 1254870 w 3485751"/>
              <a:gd name="connsiteY10" fmla="*/ 1162715 h 1162715"/>
              <a:gd name="connsiteX11" fmla="*/ 662293 w 3485751"/>
              <a:gd name="connsiteY11" fmla="*/ 1162715 h 1162715"/>
              <a:gd name="connsiteX12" fmla="*/ 0 w 3485751"/>
              <a:gd name="connsiteY12" fmla="*/ 1162715 h 1162715"/>
              <a:gd name="connsiteX13" fmla="*/ 0 w 3485751"/>
              <a:gd name="connsiteY13" fmla="*/ 581358 h 1162715"/>
              <a:gd name="connsiteX14" fmla="*/ 0 w 3485751"/>
              <a:gd name="connsiteY14" fmla="*/ 0 h 116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85751" h="1162715" extrusionOk="0">
                <a:moveTo>
                  <a:pt x="0" y="0"/>
                </a:moveTo>
                <a:cubicBezTo>
                  <a:pt x="164645" y="-31809"/>
                  <a:pt x="406387" y="-22926"/>
                  <a:pt x="766865" y="0"/>
                </a:cubicBezTo>
                <a:cubicBezTo>
                  <a:pt x="1127343" y="22926"/>
                  <a:pt x="1105518" y="28150"/>
                  <a:pt x="1359443" y="0"/>
                </a:cubicBezTo>
                <a:cubicBezTo>
                  <a:pt x="1613368" y="-28150"/>
                  <a:pt x="1797810" y="21761"/>
                  <a:pt x="1986878" y="0"/>
                </a:cubicBezTo>
                <a:cubicBezTo>
                  <a:pt x="2175946" y="-21761"/>
                  <a:pt x="2420754" y="30053"/>
                  <a:pt x="2649171" y="0"/>
                </a:cubicBezTo>
                <a:cubicBezTo>
                  <a:pt x="2877588" y="-30053"/>
                  <a:pt x="3298117" y="16847"/>
                  <a:pt x="3485751" y="0"/>
                </a:cubicBezTo>
                <a:cubicBezTo>
                  <a:pt x="3462092" y="253615"/>
                  <a:pt x="3506742" y="359949"/>
                  <a:pt x="3485751" y="569730"/>
                </a:cubicBezTo>
                <a:cubicBezTo>
                  <a:pt x="3464761" y="779511"/>
                  <a:pt x="3475782" y="1011805"/>
                  <a:pt x="3485751" y="1162715"/>
                </a:cubicBezTo>
                <a:cubicBezTo>
                  <a:pt x="3283173" y="1160754"/>
                  <a:pt x="2975244" y="1137452"/>
                  <a:pt x="2753743" y="1162715"/>
                </a:cubicBezTo>
                <a:cubicBezTo>
                  <a:pt x="2532242" y="1187978"/>
                  <a:pt x="2207991" y="1142589"/>
                  <a:pt x="2021736" y="1162715"/>
                </a:cubicBezTo>
                <a:cubicBezTo>
                  <a:pt x="1835481" y="1182841"/>
                  <a:pt x="1537918" y="1144651"/>
                  <a:pt x="1254870" y="1162715"/>
                </a:cubicBezTo>
                <a:cubicBezTo>
                  <a:pt x="971822" y="1180779"/>
                  <a:pt x="949757" y="1187053"/>
                  <a:pt x="662293" y="1162715"/>
                </a:cubicBezTo>
                <a:cubicBezTo>
                  <a:pt x="374829" y="1138377"/>
                  <a:pt x="227844" y="1131001"/>
                  <a:pt x="0" y="1162715"/>
                </a:cubicBezTo>
                <a:cubicBezTo>
                  <a:pt x="1141" y="1001651"/>
                  <a:pt x="-24110" y="836406"/>
                  <a:pt x="0" y="581358"/>
                </a:cubicBezTo>
                <a:cubicBezTo>
                  <a:pt x="24110" y="326310"/>
                  <a:pt x="-14862" y="221363"/>
                  <a:pt x="0" y="0"/>
                </a:cubicBezTo>
                <a:close/>
              </a:path>
            </a:pathLst>
          </a:custGeom>
          <a:noFill/>
          <a:ln w="12700">
            <a:solidFill>
              <a:srgbClr val="FF5050"/>
            </a:solidFill>
            <a:extLst>
              <a:ext uri="{C807C97D-BFC1-408E-A445-0C87EB9F89A2}">
                <ask:lineSketchStyleProps xmlns:ask="http://schemas.microsoft.com/office/drawing/2018/sketchyshapes" sd="18248253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B3927E-9BD5-4414-8C01-0810A0D47386}"/>
              </a:ext>
            </a:extLst>
          </p:cNvPr>
          <p:cNvSpPr txBox="1"/>
          <p:nvPr/>
        </p:nvSpPr>
        <p:spPr>
          <a:xfrm>
            <a:off x="307895" y="1283205"/>
            <a:ext cx="3302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002060"/>
                </a:solidFill>
                <a:latin typeface="Segoe Script" panose="030B0504020000000003" pitchFamily="66" charset="0"/>
              </a:rPr>
              <a:t>Границы поиска минимума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C39E7A-C8A1-4FEE-A17D-37EA7282F8C3}"/>
              </a:ext>
            </a:extLst>
          </p:cNvPr>
          <p:cNvSpPr txBox="1"/>
          <p:nvPr/>
        </p:nvSpPr>
        <p:spPr>
          <a:xfrm>
            <a:off x="782195" y="2975105"/>
            <a:ext cx="23504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Candara" panose="020E0502030303020204" pitchFamily="34" charset="0"/>
              </a:rPr>
              <a:t>[0.8792876  4.62339424 6.84926003 0.04455606]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294B74C1-CDD9-44D2-A2BD-BD0C2FEAC7DD}"/>
              </a:ext>
            </a:extLst>
          </p:cNvPr>
          <p:cNvSpPr/>
          <p:nvPr/>
        </p:nvSpPr>
        <p:spPr>
          <a:xfrm>
            <a:off x="214524" y="2554154"/>
            <a:ext cx="3485751" cy="1072710"/>
          </a:xfrm>
          <a:custGeom>
            <a:avLst/>
            <a:gdLst>
              <a:gd name="connsiteX0" fmla="*/ 0 w 3485751"/>
              <a:gd name="connsiteY0" fmla="*/ 0 h 1072710"/>
              <a:gd name="connsiteX1" fmla="*/ 766865 w 3485751"/>
              <a:gd name="connsiteY1" fmla="*/ 0 h 1072710"/>
              <a:gd name="connsiteX2" fmla="*/ 1359443 w 3485751"/>
              <a:gd name="connsiteY2" fmla="*/ 0 h 1072710"/>
              <a:gd name="connsiteX3" fmla="*/ 1986878 w 3485751"/>
              <a:gd name="connsiteY3" fmla="*/ 0 h 1072710"/>
              <a:gd name="connsiteX4" fmla="*/ 2649171 w 3485751"/>
              <a:gd name="connsiteY4" fmla="*/ 0 h 1072710"/>
              <a:gd name="connsiteX5" fmla="*/ 3485751 w 3485751"/>
              <a:gd name="connsiteY5" fmla="*/ 0 h 1072710"/>
              <a:gd name="connsiteX6" fmla="*/ 3485751 w 3485751"/>
              <a:gd name="connsiteY6" fmla="*/ 525628 h 1072710"/>
              <a:gd name="connsiteX7" fmla="*/ 3485751 w 3485751"/>
              <a:gd name="connsiteY7" fmla="*/ 1072710 h 1072710"/>
              <a:gd name="connsiteX8" fmla="*/ 2753743 w 3485751"/>
              <a:gd name="connsiteY8" fmla="*/ 1072710 h 1072710"/>
              <a:gd name="connsiteX9" fmla="*/ 2021736 w 3485751"/>
              <a:gd name="connsiteY9" fmla="*/ 1072710 h 1072710"/>
              <a:gd name="connsiteX10" fmla="*/ 1254870 w 3485751"/>
              <a:gd name="connsiteY10" fmla="*/ 1072710 h 1072710"/>
              <a:gd name="connsiteX11" fmla="*/ 662293 w 3485751"/>
              <a:gd name="connsiteY11" fmla="*/ 1072710 h 1072710"/>
              <a:gd name="connsiteX12" fmla="*/ 0 w 3485751"/>
              <a:gd name="connsiteY12" fmla="*/ 1072710 h 1072710"/>
              <a:gd name="connsiteX13" fmla="*/ 0 w 3485751"/>
              <a:gd name="connsiteY13" fmla="*/ 536355 h 1072710"/>
              <a:gd name="connsiteX14" fmla="*/ 0 w 3485751"/>
              <a:gd name="connsiteY14" fmla="*/ 0 h 107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85751" h="1072710" extrusionOk="0">
                <a:moveTo>
                  <a:pt x="0" y="0"/>
                </a:moveTo>
                <a:cubicBezTo>
                  <a:pt x="164645" y="-31809"/>
                  <a:pt x="406387" y="-22926"/>
                  <a:pt x="766865" y="0"/>
                </a:cubicBezTo>
                <a:cubicBezTo>
                  <a:pt x="1127343" y="22926"/>
                  <a:pt x="1105518" y="28150"/>
                  <a:pt x="1359443" y="0"/>
                </a:cubicBezTo>
                <a:cubicBezTo>
                  <a:pt x="1613368" y="-28150"/>
                  <a:pt x="1797810" y="21761"/>
                  <a:pt x="1986878" y="0"/>
                </a:cubicBezTo>
                <a:cubicBezTo>
                  <a:pt x="2175946" y="-21761"/>
                  <a:pt x="2420754" y="30053"/>
                  <a:pt x="2649171" y="0"/>
                </a:cubicBezTo>
                <a:cubicBezTo>
                  <a:pt x="2877588" y="-30053"/>
                  <a:pt x="3298117" y="16847"/>
                  <a:pt x="3485751" y="0"/>
                </a:cubicBezTo>
                <a:cubicBezTo>
                  <a:pt x="3485326" y="180700"/>
                  <a:pt x="3499851" y="361882"/>
                  <a:pt x="3485751" y="525628"/>
                </a:cubicBezTo>
                <a:cubicBezTo>
                  <a:pt x="3471651" y="689374"/>
                  <a:pt x="3478647" y="837731"/>
                  <a:pt x="3485751" y="1072710"/>
                </a:cubicBezTo>
                <a:cubicBezTo>
                  <a:pt x="3283173" y="1070749"/>
                  <a:pt x="2975244" y="1047447"/>
                  <a:pt x="2753743" y="1072710"/>
                </a:cubicBezTo>
                <a:cubicBezTo>
                  <a:pt x="2532242" y="1097973"/>
                  <a:pt x="2207991" y="1052584"/>
                  <a:pt x="2021736" y="1072710"/>
                </a:cubicBezTo>
                <a:cubicBezTo>
                  <a:pt x="1835481" y="1092836"/>
                  <a:pt x="1537918" y="1054646"/>
                  <a:pt x="1254870" y="1072710"/>
                </a:cubicBezTo>
                <a:cubicBezTo>
                  <a:pt x="971822" y="1090774"/>
                  <a:pt x="949757" y="1097048"/>
                  <a:pt x="662293" y="1072710"/>
                </a:cubicBezTo>
                <a:cubicBezTo>
                  <a:pt x="374829" y="1048372"/>
                  <a:pt x="227844" y="1040996"/>
                  <a:pt x="0" y="1072710"/>
                </a:cubicBezTo>
                <a:cubicBezTo>
                  <a:pt x="-3704" y="828858"/>
                  <a:pt x="-192" y="771900"/>
                  <a:pt x="0" y="536355"/>
                </a:cubicBezTo>
                <a:cubicBezTo>
                  <a:pt x="192" y="300811"/>
                  <a:pt x="-17219" y="13016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FF5050"/>
            </a:solidFill>
            <a:extLst>
              <a:ext uri="{C807C97D-BFC1-408E-A445-0C87EB9F89A2}">
                <ask:lineSketchStyleProps xmlns:ask="http://schemas.microsoft.com/office/drawing/2018/sketchyshapes" sd="18248253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9CDA24-CBBD-45C1-A111-E34AF624DCC4}"/>
              </a:ext>
            </a:extLst>
          </p:cNvPr>
          <p:cNvSpPr txBox="1"/>
          <p:nvPr/>
        </p:nvSpPr>
        <p:spPr>
          <a:xfrm>
            <a:off x="307895" y="2649707"/>
            <a:ext cx="3302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002060"/>
                </a:solidFill>
                <a:latin typeface="Segoe Script" panose="030B0504020000000003" pitchFamily="66" charset="0"/>
              </a:rPr>
              <a:t>Лучшие параметры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71C1276-A189-418B-996A-94BF5338775A}"/>
              </a:ext>
            </a:extLst>
          </p:cNvPr>
          <p:cNvSpPr/>
          <p:nvPr/>
        </p:nvSpPr>
        <p:spPr>
          <a:xfrm>
            <a:off x="0" y="4157062"/>
            <a:ext cx="2097741" cy="986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BFF540-D31F-45C8-8282-5838D366D555}"/>
              </a:ext>
            </a:extLst>
          </p:cNvPr>
          <p:cNvSpPr txBox="1"/>
          <p:nvPr/>
        </p:nvSpPr>
        <p:spPr>
          <a:xfrm>
            <a:off x="793565" y="4268858"/>
            <a:ext cx="27230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ndara" panose="020E0502030303020204" pitchFamily="34" charset="0"/>
              </a:rPr>
              <a:t>max_error</a:t>
            </a:r>
            <a:r>
              <a:rPr lang="en-US" sz="1600" dirty="0">
                <a:latin typeface="Candara" panose="020E0502030303020204" pitchFamily="34" charset="0"/>
              </a:rPr>
              <a:t>(wolves)=50</a:t>
            </a:r>
          </a:p>
          <a:p>
            <a:r>
              <a:rPr lang="en-US" sz="1600" dirty="0" err="1">
                <a:latin typeface="Candara" panose="020E0502030303020204" pitchFamily="34" charset="0"/>
              </a:rPr>
              <a:t>max_error</a:t>
            </a:r>
            <a:r>
              <a:rPr lang="en-US" sz="1600" dirty="0">
                <a:latin typeface="Candara" panose="020E0502030303020204" pitchFamily="34" charset="0"/>
              </a:rPr>
              <a:t>(moose)=2156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D43D9EE4-B507-4C72-AAA1-BE61F17C62E1}"/>
              </a:ext>
            </a:extLst>
          </p:cNvPr>
          <p:cNvSpPr/>
          <p:nvPr/>
        </p:nvSpPr>
        <p:spPr>
          <a:xfrm>
            <a:off x="214524" y="3885718"/>
            <a:ext cx="3485751" cy="1072710"/>
          </a:xfrm>
          <a:custGeom>
            <a:avLst/>
            <a:gdLst>
              <a:gd name="connsiteX0" fmla="*/ 0 w 3485751"/>
              <a:gd name="connsiteY0" fmla="*/ 0 h 1072710"/>
              <a:gd name="connsiteX1" fmla="*/ 766865 w 3485751"/>
              <a:gd name="connsiteY1" fmla="*/ 0 h 1072710"/>
              <a:gd name="connsiteX2" fmla="*/ 1359443 w 3485751"/>
              <a:gd name="connsiteY2" fmla="*/ 0 h 1072710"/>
              <a:gd name="connsiteX3" fmla="*/ 1986878 w 3485751"/>
              <a:gd name="connsiteY3" fmla="*/ 0 h 1072710"/>
              <a:gd name="connsiteX4" fmla="*/ 2649171 w 3485751"/>
              <a:gd name="connsiteY4" fmla="*/ 0 h 1072710"/>
              <a:gd name="connsiteX5" fmla="*/ 3485751 w 3485751"/>
              <a:gd name="connsiteY5" fmla="*/ 0 h 1072710"/>
              <a:gd name="connsiteX6" fmla="*/ 3485751 w 3485751"/>
              <a:gd name="connsiteY6" fmla="*/ 525628 h 1072710"/>
              <a:gd name="connsiteX7" fmla="*/ 3485751 w 3485751"/>
              <a:gd name="connsiteY7" fmla="*/ 1072710 h 1072710"/>
              <a:gd name="connsiteX8" fmla="*/ 2753743 w 3485751"/>
              <a:gd name="connsiteY8" fmla="*/ 1072710 h 1072710"/>
              <a:gd name="connsiteX9" fmla="*/ 2021736 w 3485751"/>
              <a:gd name="connsiteY9" fmla="*/ 1072710 h 1072710"/>
              <a:gd name="connsiteX10" fmla="*/ 1254870 w 3485751"/>
              <a:gd name="connsiteY10" fmla="*/ 1072710 h 1072710"/>
              <a:gd name="connsiteX11" fmla="*/ 662293 w 3485751"/>
              <a:gd name="connsiteY11" fmla="*/ 1072710 h 1072710"/>
              <a:gd name="connsiteX12" fmla="*/ 0 w 3485751"/>
              <a:gd name="connsiteY12" fmla="*/ 1072710 h 1072710"/>
              <a:gd name="connsiteX13" fmla="*/ 0 w 3485751"/>
              <a:gd name="connsiteY13" fmla="*/ 536355 h 1072710"/>
              <a:gd name="connsiteX14" fmla="*/ 0 w 3485751"/>
              <a:gd name="connsiteY14" fmla="*/ 0 h 107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85751" h="1072710" extrusionOk="0">
                <a:moveTo>
                  <a:pt x="0" y="0"/>
                </a:moveTo>
                <a:cubicBezTo>
                  <a:pt x="164645" y="-31809"/>
                  <a:pt x="406387" y="-22926"/>
                  <a:pt x="766865" y="0"/>
                </a:cubicBezTo>
                <a:cubicBezTo>
                  <a:pt x="1127343" y="22926"/>
                  <a:pt x="1105518" y="28150"/>
                  <a:pt x="1359443" y="0"/>
                </a:cubicBezTo>
                <a:cubicBezTo>
                  <a:pt x="1613368" y="-28150"/>
                  <a:pt x="1797810" y="21761"/>
                  <a:pt x="1986878" y="0"/>
                </a:cubicBezTo>
                <a:cubicBezTo>
                  <a:pt x="2175946" y="-21761"/>
                  <a:pt x="2420754" y="30053"/>
                  <a:pt x="2649171" y="0"/>
                </a:cubicBezTo>
                <a:cubicBezTo>
                  <a:pt x="2877588" y="-30053"/>
                  <a:pt x="3298117" y="16847"/>
                  <a:pt x="3485751" y="0"/>
                </a:cubicBezTo>
                <a:cubicBezTo>
                  <a:pt x="3485326" y="180700"/>
                  <a:pt x="3499851" y="361882"/>
                  <a:pt x="3485751" y="525628"/>
                </a:cubicBezTo>
                <a:cubicBezTo>
                  <a:pt x="3471651" y="689374"/>
                  <a:pt x="3478647" y="837731"/>
                  <a:pt x="3485751" y="1072710"/>
                </a:cubicBezTo>
                <a:cubicBezTo>
                  <a:pt x="3283173" y="1070749"/>
                  <a:pt x="2975244" y="1047447"/>
                  <a:pt x="2753743" y="1072710"/>
                </a:cubicBezTo>
                <a:cubicBezTo>
                  <a:pt x="2532242" y="1097973"/>
                  <a:pt x="2207991" y="1052584"/>
                  <a:pt x="2021736" y="1072710"/>
                </a:cubicBezTo>
                <a:cubicBezTo>
                  <a:pt x="1835481" y="1092836"/>
                  <a:pt x="1537918" y="1054646"/>
                  <a:pt x="1254870" y="1072710"/>
                </a:cubicBezTo>
                <a:cubicBezTo>
                  <a:pt x="971822" y="1090774"/>
                  <a:pt x="949757" y="1097048"/>
                  <a:pt x="662293" y="1072710"/>
                </a:cubicBezTo>
                <a:cubicBezTo>
                  <a:pt x="374829" y="1048372"/>
                  <a:pt x="227844" y="1040996"/>
                  <a:pt x="0" y="1072710"/>
                </a:cubicBezTo>
                <a:cubicBezTo>
                  <a:pt x="-3704" y="828858"/>
                  <a:pt x="-192" y="771900"/>
                  <a:pt x="0" y="536355"/>
                </a:cubicBezTo>
                <a:cubicBezTo>
                  <a:pt x="192" y="300811"/>
                  <a:pt x="-17219" y="13016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FF5050"/>
            </a:solidFill>
            <a:extLst>
              <a:ext uri="{C807C97D-BFC1-408E-A445-0C87EB9F89A2}">
                <ask:lineSketchStyleProps xmlns:ask="http://schemas.microsoft.com/office/drawing/2018/sketchyshapes" sd="18248253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3F6C31-095C-41C9-9B3E-5508DB16C5C4}"/>
              </a:ext>
            </a:extLst>
          </p:cNvPr>
          <p:cNvSpPr txBox="1"/>
          <p:nvPr/>
        </p:nvSpPr>
        <p:spPr>
          <a:xfrm>
            <a:off x="307895" y="3981271"/>
            <a:ext cx="3302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002060"/>
                </a:solidFill>
                <a:latin typeface="Segoe Script" panose="030B0504020000000003" pitchFamily="66" charset="0"/>
              </a:rPr>
              <a:t>Ошибка модели</a:t>
            </a:r>
          </a:p>
        </p:txBody>
      </p:sp>
    </p:spTree>
    <p:extLst>
      <p:ext uri="{BB962C8B-B14F-4D97-AF65-F5344CB8AC3E}">
        <p14:creationId xmlns:p14="http://schemas.microsoft.com/office/powerpoint/2010/main" val="329598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3EC7B3-204E-4712-8EC9-F92DC181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78" y="102740"/>
            <a:ext cx="6316751" cy="412279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Калибровка модели - результаты</a:t>
            </a:r>
            <a:endParaRPr lang="en-US" sz="3600" b="1" strike="sngStrike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AutoShape 2" descr="\alpha ">
            <a:extLst>
              <a:ext uri="{FF2B5EF4-FFF2-40B4-BE49-F238E27FC236}">
                <a16:creationId xmlns:a16="http://schemas.microsoft.com/office/drawing/2014/main" id="{0B5A5AA6-75B5-4DF3-BCC5-114B6B4CF7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7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3" descr="x">
            <a:extLst>
              <a:ext uri="{FF2B5EF4-FFF2-40B4-BE49-F238E27FC236}">
                <a16:creationId xmlns:a16="http://schemas.microsoft.com/office/drawing/2014/main" id="{8C91A1F6-639E-4816-9FDD-B1A3DCFB75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019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F6BA0F-C82B-4EB8-8F2E-0082FA3FA46D}"/>
              </a:ext>
            </a:extLst>
          </p:cNvPr>
          <p:cNvSpPr/>
          <p:nvPr/>
        </p:nvSpPr>
        <p:spPr>
          <a:xfrm>
            <a:off x="8621487" y="4681835"/>
            <a:ext cx="522514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C39E7A-C8A1-4FEE-A17D-37EA7282F8C3}"/>
              </a:ext>
            </a:extLst>
          </p:cNvPr>
          <p:cNvSpPr txBox="1"/>
          <p:nvPr/>
        </p:nvSpPr>
        <p:spPr>
          <a:xfrm>
            <a:off x="788065" y="1801437"/>
            <a:ext cx="23504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ndara" panose="020E0502030303020204" pitchFamily="34" charset="0"/>
              </a:rPr>
              <a:t>[4.52696985e-01 2.08794274e-04 8.46566873e+00 3.29131606e-01 3.02511192e-04]</a:t>
            </a:r>
            <a:endParaRPr lang="ru-RU" sz="1600" dirty="0">
              <a:latin typeface="Candara" panose="020E0502030303020204" pitchFamily="34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294B74C1-CDD9-44D2-A2BD-BD0C2FEAC7DD}"/>
              </a:ext>
            </a:extLst>
          </p:cNvPr>
          <p:cNvSpPr/>
          <p:nvPr/>
        </p:nvSpPr>
        <p:spPr>
          <a:xfrm>
            <a:off x="220394" y="1468260"/>
            <a:ext cx="2784063" cy="1673806"/>
          </a:xfrm>
          <a:custGeom>
            <a:avLst/>
            <a:gdLst>
              <a:gd name="connsiteX0" fmla="*/ 0 w 2784063"/>
              <a:gd name="connsiteY0" fmla="*/ 0 h 1673806"/>
              <a:gd name="connsiteX1" fmla="*/ 751697 w 2784063"/>
              <a:gd name="connsiteY1" fmla="*/ 0 h 1673806"/>
              <a:gd name="connsiteX2" fmla="*/ 1364191 w 2784063"/>
              <a:gd name="connsiteY2" fmla="*/ 0 h 1673806"/>
              <a:gd name="connsiteX3" fmla="*/ 2004525 w 2784063"/>
              <a:gd name="connsiteY3" fmla="*/ 0 h 1673806"/>
              <a:gd name="connsiteX4" fmla="*/ 2784063 w 2784063"/>
              <a:gd name="connsiteY4" fmla="*/ 0 h 1673806"/>
              <a:gd name="connsiteX5" fmla="*/ 2784063 w 2784063"/>
              <a:gd name="connsiteY5" fmla="*/ 507721 h 1673806"/>
              <a:gd name="connsiteX6" fmla="*/ 2784063 w 2784063"/>
              <a:gd name="connsiteY6" fmla="*/ 1015442 h 1673806"/>
              <a:gd name="connsiteX7" fmla="*/ 2784063 w 2784063"/>
              <a:gd name="connsiteY7" fmla="*/ 1673806 h 1673806"/>
              <a:gd name="connsiteX8" fmla="*/ 2060207 w 2784063"/>
              <a:gd name="connsiteY8" fmla="*/ 1673806 h 1673806"/>
              <a:gd name="connsiteX9" fmla="*/ 1336350 w 2784063"/>
              <a:gd name="connsiteY9" fmla="*/ 1673806 h 1673806"/>
              <a:gd name="connsiteX10" fmla="*/ 0 w 2784063"/>
              <a:gd name="connsiteY10" fmla="*/ 1673806 h 1673806"/>
              <a:gd name="connsiteX11" fmla="*/ 0 w 2784063"/>
              <a:gd name="connsiteY11" fmla="*/ 1166085 h 1673806"/>
              <a:gd name="connsiteX12" fmla="*/ 0 w 2784063"/>
              <a:gd name="connsiteY12" fmla="*/ 624888 h 1673806"/>
              <a:gd name="connsiteX13" fmla="*/ 0 w 2784063"/>
              <a:gd name="connsiteY13" fmla="*/ 0 h 167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84063" h="1673806" extrusionOk="0">
                <a:moveTo>
                  <a:pt x="0" y="0"/>
                </a:moveTo>
                <a:cubicBezTo>
                  <a:pt x="265177" y="-21581"/>
                  <a:pt x="506196" y="-36715"/>
                  <a:pt x="751697" y="0"/>
                </a:cubicBezTo>
                <a:cubicBezTo>
                  <a:pt x="997198" y="36715"/>
                  <a:pt x="1150497" y="-22377"/>
                  <a:pt x="1364191" y="0"/>
                </a:cubicBezTo>
                <a:cubicBezTo>
                  <a:pt x="1577885" y="22377"/>
                  <a:pt x="1774388" y="5894"/>
                  <a:pt x="2004525" y="0"/>
                </a:cubicBezTo>
                <a:cubicBezTo>
                  <a:pt x="2234662" y="-5894"/>
                  <a:pt x="2411624" y="27757"/>
                  <a:pt x="2784063" y="0"/>
                </a:cubicBezTo>
                <a:cubicBezTo>
                  <a:pt x="2782108" y="130805"/>
                  <a:pt x="2770151" y="369462"/>
                  <a:pt x="2784063" y="507721"/>
                </a:cubicBezTo>
                <a:cubicBezTo>
                  <a:pt x="2797975" y="645980"/>
                  <a:pt x="2775769" y="911281"/>
                  <a:pt x="2784063" y="1015442"/>
                </a:cubicBezTo>
                <a:cubicBezTo>
                  <a:pt x="2792357" y="1119603"/>
                  <a:pt x="2800147" y="1525517"/>
                  <a:pt x="2784063" y="1673806"/>
                </a:cubicBezTo>
                <a:cubicBezTo>
                  <a:pt x="2433016" y="1691091"/>
                  <a:pt x="2421957" y="1696573"/>
                  <a:pt x="2060207" y="1673806"/>
                </a:cubicBezTo>
                <a:cubicBezTo>
                  <a:pt x="1698457" y="1651039"/>
                  <a:pt x="1574691" y="1668868"/>
                  <a:pt x="1336350" y="1673806"/>
                </a:cubicBezTo>
                <a:cubicBezTo>
                  <a:pt x="1098009" y="1678744"/>
                  <a:pt x="567714" y="1729106"/>
                  <a:pt x="0" y="1673806"/>
                </a:cubicBezTo>
                <a:cubicBezTo>
                  <a:pt x="-20309" y="1533365"/>
                  <a:pt x="17200" y="1292358"/>
                  <a:pt x="0" y="1166085"/>
                </a:cubicBezTo>
                <a:cubicBezTo>
                  <a:pt x="-17200" y="1039812"/>
                  <a:pt x="-8533" y="738179"/>
                  <a:pt x="0" y="624888"/>
                </a:cubicBezTo>
                <a:cubicBezTo>
                  <a:pt x="8533" y="511597"/>
                  <a:pt x="28484" y="212651"/>
                  <a:pt x="0" y="0"/>
                </a:cubicBezTo>
                <a:close/>
              </a:path>
            </a:pathLst>
          </a:custGeom>
          <a:noFill/>
          <a:ln w="12700">
            <a:solidFill>
              <a:srgbClr val="FF5050"/>
            </a:solidFill>
            <a:extLst>
              <a:ext uri="{C807C97D-BFC1-408E-A445-0C87EB9F89A2}">
                <ask:lineSketchStyleProps xmlns:ask="http://schemas.microsoft.com/office/drawing/2018/sketchyshapes" sd="18248253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9CDA24-CBBD-45C1-A111-E34AF624DCC4}"/>
              </a:ext>
            </a:extLst>
          </p:cNvPr>
          <p:cNvSpPr txBox="1"/>
          <p:nvPr/>
        </p:nvSpPr>
        <p:spPr>
          <a:xfrm>
            <a:off x="-98739" y="1507507"/>
            <a:ext cx="3302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002060"/>
                </a:solidFill>
                <a:latin typeface="Segoe Script" panose="030B0504020000000003" pitchFamily="66" charset="0"/>
              </a:rPr>
              <a:t>Лучшие параметры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71C1276-A189-418B-996A-94BF5338775A}"/>
              </a:ext>
            </a:extLst>
          </p:cNvPr>
          <p:cNvSpPr/>
          <p:nvPr/>
        </p:nvSpPr>
        <p:spPr>
          <a:xfrm>
            <a:off x="0" y="4157062"/>
            <a:ext cx="2097741" cy="986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BFF540-D31F-45C8-8282-5838D366D555}"/>
              </a:ext>
            </a:extLst>
          </p:cNvPr>
          <p:cNvSpPr txBox="1"/>
          <p:nvPr/>
        </p:nvSpPr>
        <p:spPr>
          <a:xfrm>
            <a:off x="799435" y="3908141"/>
            <a:ext cx="27230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ndara" panose="020E0502030303020204" pitchFamily="34" charset="0"/>
              </a:rPr>
              <a:t>max_error</a:t>
            </a:r>
            <a:r>
              <a:rPr lang="en-US" sz="1600" dirty="0">
                <a:latin typeface="Candara" panose="020E0502030303020204" pitchFamily="34" charset="0"/>
              </a:rPr>
              <a:t>(wolves)=</a:t>
            </a:r>
            <a:r>
              <a:rPr lang="ru-RU" sz="1600" dirty="0">
                <a:latin typeface="Candara" panose="020E0502030303020204" pitchFamily="34" charset="0"/>
              </a:rPr>
              <a:t>25</a:t>
            </a:r>
            <a:endParaRPr lang="en-US" sz="1600" dirty="0">
              <a:latin typeface="Candara" panose="020E0502030303020204" pitchFamily="34" charset="0"/>
            </a:endParaRPr>
          </a:p>
          <a:p>
            <a:r>
              <a:rPr lang="en-US" sz="1600" dirty="0" err="1">
                <a:latin typeface="Candara" panose="020E0502030303020204" pitchFamily="34" charset="0"/>
              </a:rPr>
              <a:t>max_error</a:t>
            </a:r>
            <a:r>
              <a:rPr lang="en-US" sz="1600" dirty="0">
                <a:latin typeface="Candara" panose="020E0502030303020204" pitchFamily="34" charset="0"/>
              </a:rPr>
              <a:t>(moose)=</a:t>
            </a:r>
            <a:r>
              <a:rPr lang="ru-RU" sz="1600" dirty="0">
                <a:latin typeface="Candara" panose="020E0502030303020204" pitchFamily="34" charset="0"/>
              </a:rPr>
              <a:t>755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D43D9EE4-B507-4C72-AAA1-BE61F17C62E1}"/>
              </a:ext>
            </a:extLst>
          </p:cNvPr>
          <p:cNvSpPr/>
          <p:nvPr/>
        </p:nvSpPr>
        <p:spPr>
          <a:xfrm>
            <a:off x="220394" y="3525001"/>
            <a:ext cx="3485751" cy="1072710"/>
          </a:xfrm>
          <a:custGeom>
            <a:avLst/>
            <a:gdLst>
              <a:gd name="connsiteX0" fmla="*/ 0 w 3485751"/>
              <a:gd name="connsiteY0" fmla="*/ 0 h 1072710"/>
              <a:gd name="connsiteX1" fmla="*/ 766865 w 3485751"/>
              <a:gd name="connsiteY1" fmla="*/ 0 h 1072710"/>
              <a:gd name="connsiteX2" fmla="*/ 1359443 w 3485751"/>
              <a:gd name="connsiteY2" fmla="*/ 0 h 1072710"/>
              <a:gd name="connsiteX3" fmla="*/ 1986878 w 3485751"/>
              <a:gd name="connsiteY3" fmla="*/ 0 h 1072710"/>
              <a:gd name="connsiteX4" fmla="*/ 2649171 w 3485751"/>
              <a:gd name="connsiteY4" fmla="*/ 0 h 1072710"/>
              <a:gd name="connsiteX5" fmla="*/ 3485751 w 3485751"/>
              <a:gd name="connsiteY5" fmla="*/ 0 h 1072710"/>
              <a:gd name="connsiteX6" fmla="*/ 3485751 w 3485751"/>
              <a:gd name="connsiteY6" fmla="*/ 525628 h 1072710"/>
              <a:gd name="connsiteX7" fmla="*/ 3485751 w 3485751"/>
              <a:gd name="connsiteY7" fmla="*/ 1072710 h 1072710"/>
              <a:gd name="connsiteX8" fmla="*/ 2753743 w 3485751"/>
              <a:gd name="connsiteY8" fmla="*/ 1072710 h 1072710"/>
              <a:gd name="connsiteX9" fmla="*/ 2021736 w 3485751"/>
              <a:gd name="connsiteY9" fmla="*/ 1072710 h 1072710"/>
              <a:gd name="connsiteX10" fmla="*/ 1254870 w 3485751"/>
              <a:gd name="connsiteY10" fmla="*/ 1072710 h 1072710"/>
              <a:gd name="connsiteX11" fmla="*/ 662293 w 3485751"/>
              <a:gd name="connsiteY11" fmla="*/ 1072710 h 1072710"/>
              <a:gd name="connsiteX12" fmla="*/ 0 w 3485751"/>
              <a:gd name="connsiteY12" fmla="*/ 1072710 h 1072710"/>
              <a:gd name="connsiteX13" fmla="*/ 0 w 3485751"/>
              <a:gd name="connsiteY13" fmla="*/ 536355 h 1072710"/>
              <a:gd name="connsiteX14" fmla="*/ 0 w 3485751"/>
              <a:gd name="connsiteY14" fmla="*/ 0 h 107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85751" h="1072710" extrusionOk="0">
                <a:moveTo>
                  <a:pt x="0" y="0"/>
                </a:moveTo>
                <a:cubicBezTo>
                  <a:pt x="164645" y="-31809"/>
                  <a:pt x="406387" y="-22926"/>
                  <a:pt x="766865" y="0"/>
                </a:cubicBezTo>
                <a:cubicBezTo>
                  <a:pt x="1127343" y="22926"/>
                  <a:pt x="1105518" y="28150"/>
                  <a:pt x="1359443" y="0"/>
                </a:cubicBezTo>
                <a:cubicBezTo>
                  <a:pt x="1613368" y="-28150"/>
                  <a:pt x="1797810" y="21761"/>
                  <a:pt x="1986878" y="0"/>
                </a:cubicBezTo>
                <a:cubicBezTo>
                  <a:pt x="2175946" y="-21761"/>
                  <a:pt x="2420754" y="30053"/>
                  <a:pt x="2649171" y="0"/>
                </a:cubicBezTo>
                <a:cubicBezTo>
                  <a:pt x="2877588" y="-30053"/>
                  <a:pt x="3298117" y="16847"/>
                  <a:pt x="3485751" y="0"/>
                </a:cubicBezTo>
                <a:cubicBezTo>
                  <a:pt x="3485326" y="180700"/>
                  <a:pt x="3499851" y="361882"/>
                  <a:pt x="3485751" y="525628"/>
                </a:cubicBezTo>
                <a:cubicBezTo>
                  <a:pt x="3471651" y="689374"/>
                  <a:pt x="3478647" y="837731"/>
                  <a:pt x="3485751" y="1072710"/>
                </a:cubicBezTo>
                <a:cubicBezTo>
                  <a:pt x="3283173" y="1070749"/>
                  <a:pt x="2975244" y="1047447"/>
                  <a:pt x="2753743" y="1072710"/>
                </a:cubicBezTo>
                <a:cubicBezTo>
                  <a:pt x="2532242" y="1097973"/>
                  <a:pt x="2207991" y="1052584"/>
                  <a:pt x="2021736" y="1072710"/>
                </a:cubicBezTo>
                <a:cubicBezTo>
                  <a:pt x="1835481" y="1092836"/>
                  <a:pt x="1537918" y="1054646"/>
                  <a:pt x="1254870" y="1072710"/>
                </a:cubicBezTo>
                <a:cubicBezTo>
                  <a:pt x="971822" y="1090774"/>
                  <a:pt x="949757" y="1097048"/>
                  <a:pt x="662293" y="1072710"/>
                </a:cubicBezTo>
                <a:cubicBezTo>
                  <a:pt x="374829" y="1048372"/>
                  <a:pt x="227844" y="1040996"/>
                  <a:pt x="0" y="1072710"/>
                </a:cubicBezTo>
                <a:cubicBezTo>
                  <a:pt x="-3704" y="828858"/>
                  <a:pt x="-192" y="771900"/>
                  <a:pt x="0" y="536355"/>
                </a:cubicBezTo>
                <a:cubicBezTo>
                  <a:pt x="192" y="300811"/>
                  <a:pt x="-17219" y="13016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FF5050"/>
            </a:solidFill>
            <a:extLst>
              <a:ext uri="{C807C97D-BFC1-408E-A445-0C87EB9F89A2}">
                <ask:lineSketchStyleProps xmlns:ask="http://schemas.microsoft.com/office/drawing/2018/sketchyshapes" sd="18248253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3F6C31-095C-41C9-9B3E-5508DB16C5C4}"/>
              </a:ext>
            </a:extLst>
          </p:cNvPr>
          <p:cNvSpPr txBox="1"/>
          <p:nvPr/>
        </p:nvSpPr>
        <p:spPr>
          <a:xfrm>
            <a:off x="313765" y="3620554"/>
            <a:ext cx="3302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002060"/>
                </a:solidFill>
                <a:latin typeface="Segoe Script" panose="030B0504020000000003" pitchFamily="66" charset="0"/>
              </a:rPr>
              <a:t>Ошибка модели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010231-B4C9-41A6-A00E-2AE705F1AE90}"/>
              </a:ext>
            </a:extLst>
          </p:cNvPr>
          <p:cNvSpPr txBox="1"/>
          <p:nvPr/>
        </p:nvSpPr>
        <p:spPr>
          <a:xfrm>
            <a:off x="307895" y="679876"/>
            <a:ext cx="365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2060"/>
                </a:solidFill>
                <a:latin typeface="Candara" panose="020E0502030303020204" pitchFamily="34" charset="0"/>
              </a:rPr>
              <a:t>Модифицированная модель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FBD054-9705-406E-931C-BB15C63CF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448" y="1140563"/>
            <a:ext cx="5009028" cy="178384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CC7BD0-4A77-4729-AC45-5C85EFD4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481" y="2975790"/>
            <a:ext cx="5123995" cy="178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86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3EC7B3-204E-4712-8EC9-F92DC181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78" y="102740"/>
            <a:ext cx="6316751" cy="412279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Калибровка модели - результаты</a:t>
            </a:r>
            <a:endParaRPr lang="en-US" sz="3600" b="1" strike="sngStrike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AutoShape 2" descr="\alpha ">
            <a:extLst>
              <a:ext uri="{FF2B5EF4-FFF2-40B4-BE49-F238E27FC236}">
                <a16:creationId xmlns:a16="http://schemas.microsoft.com/office/drawing/2014/main" id="{0B5A5AA6-75B5-4DF3-BCC5-114B6B4CF7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7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3" descr="x">
            <a:extLst>
              <a:ext uri="{FF2B5EF4-FFF2-40B4-BE49-F238E27FC236}">
                <a16:creationId xmlns:a16="http://schemas.microsoft.com/office/drawing/2014/main" id="{8C91A1F6-639E-4816-9FDD-B1A3DCFB75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019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71C1276-A189-418B-996A-94BF5338775A}"/>
              </a:ext>
            </a:extLst>
          </p:cNvPr>
          <p:cNvSpPr/>
          <p:nvPr/>
        </p:nvSpPr>
        <p:spPr>
          <a:xfrm>
            <a:off x="0" y="4157062"/>
            <a:ext cx="2097741" cy="986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BFF540-D31F-45C8-8282-5838D366D555}"/>
              </a:ext>
            </a:extLst>
          </p:cNvPr>
          <p:cNvSpPr txBox="1"/>
          <p:nvPr/>
        </p:nvSpPr>
        <p:spPr>
          <a:xfrm>
            <a:off x="5739244" y="1169714"/>
            <a:ext cx="27230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ndara" panose="020E0502030303020204" pitchFamily="34" charset="0"/>
              </a:rPr>
              <a:t>max_error</a:t>
            </a:r>
            <a:r>
              <a:rPr lang="en-US" sz="1600" dirty="0">
                <a:latin typeface="Candara" panose="020E0502030303020204" pitchFamily="34" charset="0"/>
              </a:rPr>
              <a:t>(wolves)=</a:t>
            </a:r>
            <a:r>
              <a:rPr lang="ru-RU" sz="1600" dirty="0">
                <a:latin typeface="Candara" panose="020E0502030303020204" pitchFamily="34" charset="0"/>
              </a:rPr>
              <a:t>25</a:t>
            </a:r>
            <a:endParaRPr lang="en-US" sz="1600" dirty="0">
              <a:latin typeface="Candara" panose="020E0502030303020204" pitchFamily="34" charset="0"/>
            </a:endParaRPr>
          </a:p>
          <a:p>
            <a:r>
              <a:rPr lang="en-US" sz="1600" dirty="0" err="1">
                <a:latin typeface="Candara" panose="020E0502030303020204" pitchFamily="34" charset="0"/>
              </a:rPr>
              <a:t>max_error</a:t>
            </a:r>
            <a:r>
              <a:rPr lang="en-US" sz="1600" dirty="0">
                <a:latin typeface="Candara" panose="020E0502030303020204" pitchFamily="34" charset="0"/>
              </a:rPr>
              <a:t>(moose)=</a:t>
            </a:r>
            <a:r>
              <a:rPr lang="ru-RU" sz="1600" dirty="0">
                <a:latin typeface="Candara" panose="020E0502030303020204" pitchFamily="34" charset="0"/>
              </a:rPr>
              <a:t>755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D43D9EE4-B507-4C72-AAA1-BE61F17C62E1}"/>
              </a:ext>
            </a:extLst>
          </p:cNvPr>
          <p:cNvSpPr/>
          <p:nvPr/>
        </p:nvSpPr>
        <p:spPr>
          <a:xfrm>
            <a:off x="5135736" y="884168"/>
            <a:ext cx="3485751" cy="967915"/>
          </a:xfrm>
          <a:custGeom>
            <a:avLst/>
            <a:gdLst>
              <a:gd name="connsiteX0" fmla="*/ 0 w 3485751"/>
              <a:gd name="connsiteY0" fmla="*/ 0 h 967915"/>
              <a:gd name="connsiteX1" fmla="*/ 766865 w 3485751"/>
              <a:gd name="connsiteY1" fmla="*/ 0 h 967915"/>
              <a:gd name="connsiteX2" fmla="*/ 1359443 w 3485751"/>
              <a:gd name="connsiteY2" fmla="*/ 0 h 967915"/>
              <a:gd name="connsiteX3" fmla="*/ 1986878 w 3485751"/>
              <a:gd name="connsiteY3" fmla="*/ 0 h 967915"/>
              <a:gd name="connsiteX4" fmla="*/ 2649171 w 3485751"/>
              <a:gd name="connsiteY4" fmla="*/ 0 h 967915"/>
              <a:gd name="connsiteX5" fmla="*/ 3485751 w 3485751"/>
              <a:gd name="connsiteY5" fmla="*/ 0 h 967915"/>
              <a:gd name="connsiteX6" fmla="*/ 3485751 w 3485751"/>
              <a:gd name="connsiteY6" fmla="*/ 474278 h 967915"/>
              <a:gd name="connsiteX7" fmla="*/ 3485751 w 3485751"/>
              <a:gd name="connsiteY7" fmla="*/ 967915 h 967915"/>
              <a:gd name="connsiteX8" fmla="*/ 2753743 w 3485751"/>
              <a:gd name="connsiteY8" fmla="*/ 967915 h 967915"/>
              <a:gd name="connsiteX9" fmla="*/ 2021736 w 3485751"/>
              <a:gd name="connsiteY9" fmla="*/ 967915 h 967915"/>
              <a:gd name="connsiteX10" fmla="*/ 1254870 w 3485751"/>
              <a:gd name="connsiteY10" fmla="*/ 967915 h 967915"/>
              <a:gd name="connsiteX11" fmla="*/ 662293 w 3485751"/>
              <a:gd name="connsiteY11" fmla="*/ 967915 h 967915"/>
              <a:gd name="connsiteX12" fmla="*/ 0 w 3485751"/>
              <a:gd name="connsiteY12" fmla="*/ 967915 h 967915"/>
              <a:gd name="connsiteX13" fmla="*/ 0 w 3485751"/>
              <a:gd name="connsiteY13" fmla="*/ 483958 h 967915"/>
              <a:gd name="connsiteX14" fmla="*/ 0 w 3485751"/>
              <a:gd name="connsiteY14" fmla="*/ 0 h 96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85751" h="967915" extrusionOk="0">
                <a:moveTo>
                  <a:pt x="0" y="0"/>
                </a:moveTo>
                <a:cubicBezTo>
                  <a:pt x="164645" y="-31809"/>
                  <a:pt x="406387" y="-22926"/>
                  <a:pt x="766865" y="0"/>
                </a:cubicBezTo>
                <a:cubicBezTo>
                  <a:pt x="1127343" y="22926"/>
                  <a:pt x="1105518" y="28150"/>
                  <a:pt x="1359443" y="0"/>
                </a:cubicBezTo>
                <a:cubicBezTo>
                  <a:pt x="1613368" y="-28150"/>
                  <a:pt x="1797810" y="21761"/>
                  <a:pt x="1986878" y="0"/>
                </a:cubicBezTo>
                <a:cubicBezTo>
                  <a:pt x="2175946" y="-21761"/>
                  <a:pt x="2420754" y="30053"/>
                  <a:pt x="2649171" y="0"/>
                </a:cubicBezTo>
                <a:cubicBezTo>
                  <a:pt x="2877588" y="-30053"/>
                  <a:pt x="3298117" y="16847"/>
                  <a:pt x="3485751" y="0"/>
                </a:cubicBezTo>
                <a:cubicBezTo>
                  <a:pt x="3483040" y="209780"/>
                  <a:pt x="3486747" y="326813"/>
                  <a:pt x="3485751" y="474278"/>
                </a:cubicBezTo>
                <a:cubicBezTo>
                  <a:pt x="3484755" y="621743"/>
                  <a:pt x="3504051" y="824437"/>
                  <a:pt x="3485751" y="967915"/>
                </a:cubicBezTo>
                <a:cubicBezTo>
                  <a:pt x="3283173" y="965954"/>
                  <a:pt x="2975244" y="942652"/>
                  <a:pt x="2753743" y="967915"/>
                </a:cubicBezTo>
                <a:cubicBezTo>
                  <a:pt x="2532242" y="993178"/>
                  <a:pt x="2207991" y="947789"/>
                  <a:pt x="2021736" y="967915"/>
                </a:cubicBezTo>
                <a:cubicBezTo>
                  <a:pt x="1835481" y="988041"/>
                  <a:pt x="1537918" y="949851"/>
                  <a:pt x="1254870" y="967915"/>
                </a:cubicBezTo>
                <a:cubicBezTo>
                  <a:pt x="971822" y="985979"/>
                  <a:pt x="949757" y="992253"/>
                  <a:pt x="662293" y="967915"/>
                </a:cubicBezTo>
                <a:cubicBezTo>
                  <a:pt x="374829" y="943577"/>
                  <a:pt x="227844" y="936201"/>
                  <a:pt x="0" y="967915"/>
                </a:cubicBezTo>
                <a:cubicBezTo>
                  <a:pt x="-4147" y="748770"/>
                  <a:pt x="15154" y="682695"/>
                  <a:pt x="0" y="483958"/>
                </a:cubicBezTo>
                <a:cubicBezTo>
                  <a:pt x="-15154" y="285221"/>
                  <a:pt x="3303" y="114433"/>
                  <a:pt x="0" y="0"/>
                </a:cubicBezTo>
                <a:close/>
              </a:path>
            </a:pathLst>
          </a:custGeom>
          <a:noFill/>
          <a:ln w="12700">
            <a:solidFill>
              <a:srgbClr val="FF5050"/>
            </a:solidFill>
            <a:extLst>
              <a:ext uri="{C807C97D-BFC1-408E-A445-0C87EB9F89A2}">
                <ask:lineSketchStyleProps xmlns:ask="http://schemas.microsoft.com/office/drawing/2018/sketchyshapes" sd="18248253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3F6C31-095C-41C9-9B3E-5508DB16C5C4}"/>
              </a:ext>
            </a:extLst>
          </p:cNvPr>
          <p:cNvSpPr txBox="1"/>
          <p:nvPr/>
        </p:nvSpPr>
        <p:spPr>
          <a:xfrm>
            <a:off x="5229107" y="928754"/>
            <a:ext cx="3302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Segoe Script" panose="030B0504020000000003" pitchFamily="66" charset="0"/>
              </a:rPr>
              <a:t>Final model</a:t>
            </a:r>
            <a:endParaRPr lang="ru-RU" sz="1600" dirty="0">
              <a:solidFill>
                <a:srgbClr val="002060"/>
              </a:solidFill>
              <a:latin typeface="Segoe Script" panose="030B0504020000000003" pitchFamily="66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FBD054-9705-406E-931C-BB15C63CF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060" y="1933389"/>
            <a:ext cx="4154545" cy="14795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CC7BD0-4A77-4729-AC45-5C85EFD4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706" y="3415110"/>
            <a:ext cx="4249900" cy="1483903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F6BA0F-C82B-4EB8-8F2E-0082FA3FA46D}"/>
              </a:ext>
            </a:extLst>
          </p:cNvPr>
          <p:cNvSpPr/>
          <p:nvPr/>
        </p:nvSpPr>
        <p:spPr>
          <a:xfrm>
            <a:off x="8621487" y="4681835"/>
            <a:ext cx="522514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7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B91EA55-9DE0-453F-BB91-EA156C5F9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27" y="1968338"/>
            <a:ext cx="4277017" cy="147953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C459FD0-DB0C-4EE8-9BF8-32D85E64A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704" y="3412928"/>
            <a:ext cx="4366940" cy="14944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843008-85D3-4209-89A2-29AAD44A8E01}"/>
              </a:ext>
            </a:extLst>
          </p:cNvPr>
          <p:cNvSpPr txBox="1"/>
          <p:nvPr/>
        </p:nvSpPr>
        <p:spPr>
          <a:xfrm>
            <a:off x="1414844" y="1138394"/>
            <a:ext cx="27230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ndara" panose="020E0502030303020204" pitchFamily="34" charset="0"/>
              </a:rPr>
              <a:t>max_error</a:t>
            </a:r>
            <a:r>
              <a:rPr lang="en-US" sz="1600" dirty="0">
                <a:latin typeface="Candara" panose="020E0502030303020204" pitchFamily="34" charset="0"/>
              </a:rPr>
              <a:t>(wolves)=</a:t>
            </a:r>
            <a:r>
              <a:rPr lang="ru-RU" sz="1600" dirty="0">
                <a:latin typeface="Candara" panose="020E0502030303020204" pitchFamily="34" charset="0"/>
              </a:rPr>
              <a:t>2</a:t>
            </a:r>
            <a:r>
              <a:rPr lang="en-US" sz="1600" dirty="0">
                <a:latin typeface="Candara" panose="020E0502030303020204" pitchFamily="34" charset="0"/>
              </a:rPr>
              <a:t>8</a:t>
            </a:r>
          </a:p>
          <a:p>
            <a:r>
              <a:rPr lang="en-US" sz="1600" dirty="0" err="1">
                <a:latin typeface="Candara" panose="020E0502030303020204" pitchFamily="34" charset="0"/>
              </a:rPr>
              <a:t>max_error</a:t>
            </a:r>
            <a:r>
              <a:rPr lang="en-US" sz="1600" dirty="0">
                <a:latin typeface="Candara" panose="020E0502030303020204" pitchFamily="34" charset="0"/>
              </a:rPr>
              <a:t>(moose)=1175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4DE5651-016D-4978-B240-F70EC8DD0DA3}"/>
              </a:ext>
            </a:extLst>
          </p:cNvPr>
          <p:cNvSpPr/>
          <p:nvPr/>
        </p:nvSpPr>
        <p:spPr>
          <a:xfrm>
            <a:off x="811336" y="852848"/>
            <a:ext cx="3485751" cy="967915"/>
          </a:xfrm>
          <a:custGeom>
            <a:avLst/>
            <a:gdLst>
              <a:gd name="connsiteX0" fmla="*/ 0 w 3485751"/>
              <a:gd name="connsiteY0" fmla="*/ 0 h 967915"/>
              <a:gd name="connsiteX1" fmla="*/ 766865 w 3485751"/>
              <a:gd name="connsiteY1" fmla="*/ 0 h 967915"/>
              <a:gd name="connsiteX2" fmla="*/ 1359443 w 3485751"/>
              <a:gd name="connsiteY2" fmla="*/ 0 h 967915"/>
              <a:gd name="connsiteX3" fmla="*/ 1986878 w 3485751"/>
              <a:gd name="connsiteY3" fmla="*/ 0 h 967915"/>
              <a:gd name="connsiteX4" fmla="*/ 2649171 w 3485751"/>
              <a:gd name="connsiteY4" fmla="*/ 0 h 967915"/>
              <a:gd name="connsiteX5" fmla="*/ 3485751 w 3485751"/>
              <a:gd name="connsiteY5" fmla="*/ 0 h 967915"/>
              <a:gd name="connsiteX6" fmla="*/ 3485751 w 3485751"/>
              <a:gd name="connsiteY6" fmla="*/ 474278 h 967915"/>
              <a:gd name="connsiteX7" fmla="*/ 3485751 w 3485751"/>
              <a:gd name="connsiteY7" fmla="*/ 967915 h 967915"/>
              <a:gd name="connsiteX8" fmla="*/ 2753743 w 3485751"/>
              <a:gd name="connsiteY8" fmla="*/ 967915 h 967915"/>
              <a:gd name="connsiteX9" fmla="*/ 2021736 w 3485751"/>
              <a:gd name="connsiteY9" fmla="*/ 967915 h 967915"/>
              <a:gd name="connsiteX10" fmla="*/ 1254870 w 3485751"/>
              <a:gd name="connsiteY10" fmla="*/ 967915 h 967915"/>
              <a:gd name="connsiteX11" fmla="*/ 662293 w 3485751"/>
              <a:gd name="connsiteY11" fmla="*/ 967915 h 967915"/>
              <a:gd name="connsiteX12" fmla="*/ 0 w 3485751"/>
              <a:gd name="connsiteY12" fmla="*/ 967915 h 967915"/>
              <a:gd name="connsiteX13" fmla="*/ 0 w 3485751"/>
              <a:gd name="connsiteY13" fmla="*/ 483958 h 967915"/>
              <a:gd name="connsiteX14" fmla="*/ 0 w 3485751"/>
              <a:gd name="connsiteY14" fmla="*/ 0 h 96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85751" h="967915" extrusionOk="0">
                <a:moveTo>
                  <a:pt x="0" y="0"/>
                </a:moveTo>
                <a:cubicBezTo>
                  <a:pt x="164645" y="-31809"/>
                  <a:pt x="406387" y="-22926"/>
                  <a:pt x="766865" y="0"/>
                </a:cubicBezTo>
                <a:cubicBezTo>
                  <a:pt x="1127343" y="22926"/>
                  <a:pt x="1105518" y="28150"/>
                  <a:pt x="1359443" y="0"/>
                </a:cubicBezTo>
                <a:cubicBezTo>
                  <a:pt x="1613368" y="-28150"/>
                  <a:pt x="1797810" y="21761"/>
                  <a:pt x="1986878" y="0"/>
                </a:cubicBezTo>
                <a:cubicBezTo>
                  <a:pt x="2175946" y="-21761"/>
                  <a:pt x="2420754" y="30053"/>
                  <a:pt x="2649171" y="0"/>
                </a:cubicBezTo>
                <a:cubicBezTo>
                  <a:pt x="2877588" y="-30053"/>
                  <a:pt x="3298117" y="16847"/>
                  <a:pt x="3485751" y="0"/>
                </a:cubicBezTo>
                <a:cubicBezTo>
                  <a:pt x="3483040" y="209780"/>
                  <a:pt x="3486747" y="326813"/>
                  <a:pt x="3485751" y="474278"/>
                </a:cubicBezTo>
                <a:cubicBezTo>
                  <a:pt x="3484755" y="621743"/>
                  <a:pt x="3504051" y="824437"/>
                  <a:pt x="3485751" y="967915"/>
                </a:cubicBezTo>
                <a:cubicBezTo>
                  <a:pt x="3283173" y="965954"/>
                  <a:pt x="2975244" y="942652"/>
                  <a:pt x="2753743" y="967915"/>
                </a:cubicBezTo>
                <a:cubicBezTo>
                  <a:pt x="2532242" y="993178"/>
                  <a:pt x="2207991" y="947789"/>
                  <a:pt x="2021736" y="967915"/>
                </a:cubicBezTo>
                <a:cubicBezTo>
                  <a:pt x="1835481" y="988041"/>
                  <a:pt x="1537918" y="949851"/>
                  <a:pt x="1254870" y="967915"/>
                </a:cubicBezTo>
                <a:cubicBezTo>
                  <a:pt x="971822" y="985979"/>
                  <a:pt x="949757" y="992253"/>
                  <a:pt x="662293" y="967915"/>
                </a:cubicBezTo>
                <a:cubicBezTo>
                  <a:pt x="374829" y="943577"/>
                  <a:pt x="227844" y="936201"/>
                  <a:pt x="0" y="967915"/>
                </a:cubicBezTo>
                <a:cubicBezTo>
                  <a:pt x="-4147" y="748770"/>
                  <a:pt x="15154" y="682695"/>
                  <a:pt x="0" y="483958"/>
                </a:cubicBezTo>
                <a:cubicBezTo>
                  <a:pt x="-15154" y="285221"/>
                  <a:pt x="3303" y="114433"/>
                  <a:pt x="0" y="0"/>
                </a:cubicBezTo>
                <a:close/>
              </a:path>
            </a:pathLst>
          </a:custGeom>
          <a:noFill/>
          <a:ln w="12700">
            <a:solidFill>
              <a:srgbClr val="FF5050"/>
            </a:solidFill>
            <a:extLst>
              <a:ext uri="{C807C97D-BFC1-408E-A445-0C87EB9F89A2}">
                <ask:lineSketchStyleProps xmlns:ask="http://schemas.microsoft.com/office/drawing/2018/sketchyshapes" sd="18248253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A27B68-2B5E-4555-AE4A-F8374762CE6B}"/>
              </a:ext>
            </a:extLst>
          </p:cNvPr>
          <p:cNvSpPr txBox="1"/>
          <p:nvPr/>
        </p:nvSpPr>
        <p:spPr>
          <a:xfrm>
            <a:off x="904707" y="897434"/>
            <a:ext cx="3302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Segoe Script" panose="030B0504020000000003" pitchFamily="66" charset="0"/>
              </a:rPr>
              <a:t>Baseline</a:t>
            </a:r>
            <a:endParaRPr lang="ru-RU" sz="1600" dirty="0">
              <a:solidFill>
                <a:srgbClr val="002060"/>
              </a:solidFill>
              <a:latin typeface="Segoe Script" panose="030B05040200000000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96967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75E24904A5398B4B8752000F1B724AFA" ma:contentTypeVersion="2" ma:contentTypeDescription="Создание документа." ma:contentTypeScope="" ma:versionID="bd3f40fb2a79eae916d3cbf1e39a7cf3">
  <xsd:schema xmlns:xsd="http://www.w3.org/2001/XMLSchema" xmlns:xs="http://www.w3.org/2001/XMLSchema" xmlns:p="http://schemas.microsoft.com/office/2006/metadata/properties" xmlns:ns3="ff9cb532-5993-4435-900a-dbac7c25ae00" targetNamespace="http://schemas.microsoft.com/office/2006/metadata/properties" ma:root="true" ma:fieldsID="b8864aadfd94648c51eaec55a1825422" ns3:_="">
    <xsd:import namespace="ff9cb532-5993-4435-900a-dbac7c25ae0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cb532-5993-4435-900a-dbac7c25ae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1FCBBE-F921-4D1F-852A-ABF7B4541E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53CE85-B084-4625-BCFF-86C902CE2E19}">
  <ds:schemaRefs>
    <ds:schemaRef ds:uri="http://purl.org/dc/terms/"/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ff9cb532-5993-4435-900a-dbac7c25ae00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2F1E6D9-AA05-421B-8036-920C318D23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9cb532-5993-4435-900a-dbac7c25ae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11532</TotalTime>
  <Words>433</Words>
  <Application>Microsoft Office PowerPoint</Application>
  <PresentationFormat>Экран (16:9)</PresentationFormat>
  <Paragraphs>76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Candara</vt:lpstr>
      <vt:lpstr>Google Sans</vt:lpstr>
      <vt:lpstr>Segoe Script</vt:lpstr>
      <vt:lpstr>Cover</vt:lpstr>
      <vt:lpstr>1_Cover</vt:lpstr>
      <vt:lpstr>Построение модели динамики популяции волков и лосей на основе модели «хищник - жертва» Непрерывные математические модели</vt:lpstr>
      <vt:lpstr>Данные</vt:lpstr>
      <vt:lpstr>Моделирование – выбор базовой модели</vt:lpstr>
      <vt:lpstr>Отправная точка</vt:lpstr>
      <vt:lpstr>Калибровка модели (стадии принятия)</vt:lpstr>
      <vt:lpstr>Калибровка модели (стадии принятия)</vt:lpstr>
      <vt:lpstr>Калибровка модели - результаты</vt:lpstr>
      <vt:lpstr>Калибровка модели - результаты</vt:lpstr>
      <vt:lpstr>Калибровка модели - результаты</vt:lpstr>
      <vt:lpstr>Исходный код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Chris Lisbon</cp:lastModifiedBy>
  <cp:revision>449</cp:revision>
  <dcterms:created xsi:type="dcterms:W3CDTF">2014-06-27T12:30:22Z</dcterms:created>
  <dcterms:modified xsi:type="dcterms:W3CDTF">2021-06-04T13:29:12Z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0x01010075E24904A5398B4B8752000F1B724AFA</vt:lpwstr>
  </property>
</Properties>
</file>