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62" r:id="rId4"/>
    <p:sldId id="263" r:id="rId5"/>
    <p:sldId id="259" r:id="rId6"/>
    <p:sldId id="285" r:id="rId7"/>
    <p:sldId id="286" r:id="rId8"/>
    <p:sldId id="287" r:id="rId9"/>
    <p:sldId id="288" r:id="rId10"/>
    <p:sldId id="280" r:id="rId11"/>
    <p:sldId id="260" r:id="rId12"/>
    <p:sldId id="289" r:id="rId13"/>
    <p:sldId id="284" r:id="rId14"/>
    <p:sldId id="265" r:id="rId15"/>
    <p:sldId id="261" r:id="rId16"/>
    <p:sldId id="290" r:id="rId17"/>
    <p:sldId id="266" r:id="rId18"/>
    <p:sldId id="270" r:id="rId19"/>
    <p:sldId id="292" r:id="rId20"/>
    <p:sldId id="267" r:id="rId21"/>
    <p:sldId id="293" r:id="rId22"/>
    <p:sldId id="271" r:id="rId23"/>
    <p:sldId id="264" r:id="rId24"/>
    <p:sldId id="295" r:id="rId25"/>
    <p:sldId id="272" r:id="rId26"/>
    <p:sldId id="296" r:id="rId27"/>
    <p:sldId id="283" r:id="rId28"/>
    <p:sldId id="275" r:id="rId29"/>
    <p:sldId id="297" r:id="rId30"/>
    <p:sldId id="276" r:id="rId31"/>
    <p:sldId id="291" r:id="rId32"/>
    <p:sldId id="281" r:id="rId33"/>
    <p:sldId id="282" r:id="rId34"/>
    <p:sldId id="294" r:id="rId35"/>
    <p:sldId id="277" r:id="rId36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One thread, MB/s,</a:t>
            </a:r>
            <a:r>
              <a:rPr lang="en-US" baseline="0" dirty="0"/>
              <a:t> </a:t>
            </a:r>
            <a:r>
              <a:rPr lang="en-US" dirty="0"/>
              <a:t>buffer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I'!$P$12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I'!$Q$11:$T$11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I'!$Q$12:$T$12</c:f>
              <c:numCache>
                <c:formatCode>General</c:formatCode>
                <c:ptCount val="4"/>
                <c:pt idx="0">
                  <c:v>95.3</c:v>
                </c:pt>
                <c:pt idx="1">
                  <c:v>130</c:v>
                </c:pt>
                <c:pt idx="2">
                  <c:v>95.3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84-4C92-A967-382315EF323D}"/>
            </c:ext>
          </c:extLst>
        </c:ser>
        <c:ser>
          <c:idx val="1"/>
          <c:order val="1"/>
          <c:tx>
            <c:strRef>
              <c:f>'Perf I'!$P$13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I'!$Q$11:$T$11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I'!$Q$13:$T$13</c:f>
              <c:numCache>
                <c:formatCode>General</c:formatCode>
                <c:ptCount val="4"/>
                <c:pt idx="0">
                  <c:v>150.5</c:v>
                </c:pt>
                <c:pt idx="1">
                  <c:v>572.20000000000005</c:v>
                </c:pt>
                <c:pt idx="2">
                  <c:v>150.5</c:v>
                </c:pt>
                <c:pt idx="3">
                  <c:v>572.20000000000005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84-4C92-A967-382315EF323D}"/>
            </c:ext>
          </c:extLst>
        </c:ser>
        <c:ser>
          <c:idx val="2"/>
          <c:order val="2"/>
          <c:tx>
            <c:strRef>
              <c:f>'Perf I'!$P$14</c:f>
              <c:strCache>
                <c:ptCount val="1"/>
                <c:pt idx="0">
                  <c:v>Locked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'Perf I'!$Q$11:$T$11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I'!$Q$14:$T$14</c:f>
              <c:numCache>
                <c:formatCode>General</c:formatCode>
                <c:ptCount val="4"/>
                <c:pt idx="0">
                  <c:v>13.9</c:v>
                </c:pt>
                <c:pt idx="1">
                  <c:v>12.7</c:v>
                </c:pt>
                <c:pt idx="2">
                  <c:v>13.6</c:v>
                </c:pt>
                <c:pt idx="3">
                  <c:v>13.9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84-4C92-A967-382315EF3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8947520"/>
        <c:axId val="988941288"/>
      </c:barChart>
      <c:catAx>
        <c:axId val="98894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41288"/>
        <c:crosses val="autoZero"/>
        <c:auto val="1"/>
        <c:lblAlgn val="ctr"/>
        <c:lblOffset val="100"/>
        <c:noMultiLvlLbl val="0"/>
      </c:catAx>
      <c:valAx>
        <c:axId val="988941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4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Block throughput, one and two threads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V'!$L$4</c:f>
              <c:strCache>
                <c:ptCount val="1"/>
                <c:pt idx="0">
                  <c:v>Blocks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V'!$M$3:$P$3</c:f>
              <c:strCache>
                <c:ptCount val="4"/>
                <c:pt idx="0">
                  <c:v>Single</c:v>
                </c:pt>
                <c:pt idx="1">
                  <c:v>Single block</c:v>
                </c:pt>
                <c:pt idx="2">
                  <c:v>Double</c:v>
                </c:pt>
                <c:pt idx="3">
                  <c:v>Double block</c:v>
                </c:pt>
              </c:strCache>
            </c:strRef>
          </c:cat>
          <c:val>
            <c:numRef>
              <c:f>'Perf V'!$M$4:$P$4</c:f>
              <c:numCache>
                <c:formatCode>General</c:formatCode>
                <c:ptCount val="4"/>
                <c:pt idx="0">
                  <c:v>508.6</c:v>
                </c:pt>
                <c:pt idx="1">
                  <c:v>1525.8</c:v>
                </c:pt>
                <c:pt idx="2">
                  <c:v>21.1</c:v>
                </c:pt>
                <c:pt idx="3">
                  <c:v>381.4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00-47F5-BD8C-2509D8D69F42}"/>
            </c:ext>
          </c:extLst>
        </c:ser>
        <c:ser>
          <c:idx val="1"/>
          <c:order val="1"/>
          <c:tx>
            <c:strRef>
              <c:f>'Perf V'!$L$5</c:f>
              <c:strCache>
                <c:ptCount val="1"/>
                <c:pt idx="0">
                  <c:v>Predictive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 V'!$M$3:$P$3</c:f>
              <c:strCache>
                <c:ptCount val="4"/>
                <c:pt idx="0">
                  <c:v>Single</c:v>
                </c:pt>
                <c:pt idx="1">
                  <c:v>Single block</c:v>
                </c:pt>
                <c:pt idx="2">
                  <c:v>Double</c:v>
                </c:pt>
                <c:pt idx="3">
                  <c:v>Double block</c:v>
                </c:pt>
              </c:strCache>
            </c:strRef>
          </c:cat>
          <c:val>
            <c:numRef>
              <c:f>'Perf V'!$M$5:$P$5</c:f>
              <c:numCache>
                <c:formatCode>General</c:formatCode>
                <c:ptCount val="4"/>
                <c:pt idx="0">
                  <c:v>508.6</c:v>
                </c:pt>
                <c:pt idx="1">
                  <c:v>1525.8</c:v>
                </c:pt>
                <c:pt idx="2">
                  <c:v>20.6</c:v>
                </c:pt>
                <c:pt idx="3">
                  <c:v>381.4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00-47F5-BD8C-2509D8D69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8941616"/>
        <c:axId val="988941944"/>
      </c:barChart>
      <c:catAx>
        <c:axId val="98894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41944"/>
        <c:crosses val="autoZero"/>
        <c:auto val="1"/>
        <c:lblAlgn val="ctr"/>
        <c:lblOffset val="100"/>
        <c:noMultiLvlLbl val="0"/>
      </c:catAx>
      <c:valAx>
        <c:axId val="988941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4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'Perf VI'!$L$3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VI'!$M$3</c:f>
              <c:numCache>
                <c:formatCode>General</c:formatCode>
                <c:ptCount val="1"/>
                <c:pt idx="0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DE-4D4D-92BF-E4E3B2574A0D}"/>
            </c:ext>
          </c:extLst>
        </c:ser>
        <c:ser>
          <c:idx val="1"/>
          <c:order val="1"/>
          <c:tx>
            <c:strRef>
              <c:f>'Perf VI'!$L$4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VI'!$M$4</c:f>
              <c:numCache>
                <c:formatCode>General</c:formatCode>
                <c:ptCount val="1"/>
                <c:pt idx="0">
                  <c:v>560.9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DE-4D4D-92BF-E4E3B2574A0D}"/>
            </c:ext>
          </c:extLst>
        </c:ser>
        <c:ser>
          <c:idx val="2"/>
          <c:order val="2"/>
          <c:tx>
            <c:strRef>
              <c:f>'Perf VI'!$L$5</c:f>
              <c:strCache>
                <c:ptCount val="1"/>
                <c:pt idx="0">
                  <c:v>Locks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VI'!$M$5</c:f>
              <c:numCache>
                <c:formatCode>General</c:formatCode>
                <c:ptCount val="1"/>
                <c:pt idx="0">
                  <c:v>13.6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DE-4D4D-92BF-E4E3B2574A0D}"/>
            </c:ext>
          </c:extLst>
        </c:ser>
        <c:ser>
          <c:idx val="3"/>
          <c:order val="3"/>
          <c:tx>
            <c:strRef>
              <c:f>'Perf VI'!$L$6</c:f>
              <c:strCache>
                <c:ptCount val="1"/>
                <c:pt idx="0">
                  <c:v>Atomics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VI'!$M$6</c:f>
              <c:numCache>
                <c:formatCode>General</c:formatCode>
                <c:ptCount val="1"/>
                <c:pt idx="0">
                  <c:v>63.5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DE-4D4D-92BF-E4E3B2574A0D}"/>
            </c:ext>
          </c:extLst>
        </c:ser>
        <c:ser>
          <c:idx val="4"/>
          <c:order val="4"/>
          <c:tx>
            <c:strRef>
              <c:f>'Perf VI'!$L$7</c:f>
              <c:strCache>
                <c:ptCount val="1"/>
                <c:pt idx="0">
                  <c:v>Modulus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VI'!$M$7</c:f>
              <c:numCache>
                <c:formatCode>General</c:formatCode>
                <c:ptCount val="1"/>
                <c:pt idx="0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DE-4D4D-92BF-E4E3B2574A0D}"/>
            </c:ext>
          </c:extLst>
        </c:ser>
        <c:ser>
          <c:idx val="5"/>
          <c:order val="5"/>
          <c:tx>
            <c:strRef>
              <c:f>'Perf VI'!$L$8</c:f>
              <c:strCache>
                <c:ptCount val="1"/>
                <c:pt idx="0">
                  <c:v>Relaxed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VI'!$M$8</c:f>
              <c:numCache>
                <c:formatCode>General</c:formatCode>
                <c:ptCount val="1"/>
                <c:pt idx="0">
                  <c:v>476.8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DE-4D4D-92BF-E4E3B2574A0D}"/>
            </c:ext>
          </c:extLst>
        </c:ser>
        <c:ser>
          <c:idx val="6"/>
          <c:order val="6"/>
          <c:tx>
            <c:strRef>
              <c:f>'Perf VI'!$L$9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VI'!$M$9</c:f>
              <c:numCache>
                <c:formatCode>General</c:formatCode>
                <c:ptCount val="1"/>
                <c:pt idx="0">
                  <c:v>501.9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DE-4D4D-92BF-E4E3B2574A0D}"/>
            </c:ext>
          </c:extLst>
        </c:ser>
        <c:ser>
          <c:idx val="7"/>
          <c:order val="7"/>
          <c:tx>
            <c:strRef>
              <c:f>'Perf VI'!$L$10</c:f>
              <c:strCache>
                <c:ptCount val="1"/>
                <c:pt idx="0">
                  <c:v>Cache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VI'!$M$10</c:f>
              <c:numCache>
                <c:formatCode>General</c:formatCode>
                <c:ptCount val="1"/>
                <c:pt idx="0">
                  <c:v>501.9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6DE-4D4D-92BF-E4E3B2574A0D}"/>
            </c:ext>
          </c:extLst>
        </c:ser>
        <c:ser>
          <c:idx val="8"/>
          <c:order val="8"/>
          <c:tx>
            <c:strRef>
              <c:f>'Perf VI'!$L$11</c:f>
              <c:strCache>
                <c:ptCount val="1"/>
                <c:pt idx="0">
                  <c:v>Blocks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VI'!$M$11</c:f>
              <c:numCache>
                <c:formatCode>General</c:formatCode>
                <c:ptCount val="1"/>
                <c:pt idx="0">
                  <c:v>1589.4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DE-4D4D-92BF-E4E3B2574A0D}"/>
            </c:ext>
          </c:extLst>
        </c:ser>
        <c:ser>
          <c:idx val="9"/>
          <c:order val="9"/>
          <c:tx>
            <c:strRef>
              <c:f>'Perf VI'!$L$12</c:f>
              <c:strCache>
                <c:ptCount val="1"/>
                <c:pt idx="0">
                  <c:v>Predictive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VI'!$M$12</c:f>
              <c:numCache>
                <c:formatCode>General</c:formatCode>
                <c:ptCount val="1"/>
                <c:pt idx="0">
                  <c:v>1467.1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6DE-4D4D-92BF-E4E3B2574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84941792"/>
        <c:axId val="1085491664"/>
      </c:barChart>
      <c:catAx>
        <c:axId val="1084941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85491664"/>
        <c:crosses val="autoZero"/>
        <c:auto val="1"/>
        <c:lblAlgn val="ctr"/>
        <c:lblOffset val="100"/>
        <c:noMultiLvlLbl val="0"/>
      </c:catAx>
      <c:valAx>
        <c:axId val="1085491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94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Two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'Perf VI'!$L$14</c:f>
              <c:strCache>
                <c:ptCount val="1"/>
                <c:pt idx="0">
                  <c:v>Locks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'Perf VI'!$M$14</c:f>
              <c:numCache>
                <c:formatCode>General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39-4F3B-ACAA-34764ADCA507}"/>
            </c:ext>
          </c:extLst>
        </c:ser>
        <c:ser>
          <c:idx val="1"/>
          <c:order val="1"/>
          <c:tx>
            <c:strRef>
              <c:f>'Perf VI'!$L$15</c:f>
              <c:strCache>
                <c:ptCount val="1"/>
                <c:pt idx="0">
                  <c:v>Atomics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VI'!$M$15</c:f>
              <c:numCache>
                <c:formatCode>General</c:formatCode>
                <c:ptCount val="1"/>
                <c:pt idx="0">
                  <c:v>11.2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39-4F3B-ACAA-34764ADCA507}"/>
            </c:ext>
          </c:extLst>
        </c:ser>
        <c:ser>
          <c:idx val="2"/>
          <c:order val="2"/>
          <c:tx>
            <c:strRef>
              <c:f>'Perf VI'!$L$16</c:f>
              <c:strCache>
                <c:ptCount val="1"/>
                <c:pt idx="0">
                  <c:v>Modulus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VI'!$M$16</c:f>
              <c:numCache>
                <c:formatCode>General</c:formatCode>
                <c:ptCount val="1"/>
                <c:pt idx="0">
                  <c:v>11.2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39-4F3B-ACAA-34764ADCA507}"/>
            </c:ext>
          </c:extLst>
        </c:ser>
        <c:ser>
          <c:idx val="3"/>
          <c:order val="3"/>
          <c:tx>
            <c:strRef>
              <c:f>'Perf VI'!$L$17</c:f>
              <c:strCache>
                <c:ptCount val="1"/>
                <c:pt idx="0">
                  <c:v>Relaxed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VI'!$M$17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39-4F3B-ACAA-34764ADCA507}"/>
            </c:ext>
          </c:extLst>
        </c:ser>
        <c:ser>
          <c:idx val="4"/>
          <c:order val="4"/>
          <c:tx>
            <c:strRef>
              <c:f>'Perf VI'!$L$18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VI'!$M$18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39-4F3B-ACAA-34764ADCA507}"/>
            </c:ext>
          </c:extLst>
        </c:ser>
        <c:ser>
          <c:idx val="5"/>
          <c:order val="5"/>
          <c:tx>
            <c:strRef>
              <c:f>'Perf VI'!$L$19</c:f>
              <c:strCache>
                <c:ptCount val="1"/>
                <c:pt idx="0">
                  <c:v>Cache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VI'!$M$19</c:f>
              <c:numCache>
                <c:formatCode>General</c:formatCode>
                <c:ptCount val="1"/>
                <c:pt idx="0">
                  <c:v>21.1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039-4F3B-ACAA-34764ADCA507}"/>
            </c:ext>
          </c:extLst>
        </c:ser>
        <c:ser>
          <c:idx val="6"/>
          <c:order val="6"/>
          <c:tx>
            <c:strRef>
              <c:f>'Perf VI'!$L$20</c:f>
              <c:strCache>
                <c:ptCount val="1"/>
                <c:pt idx="0">
                  <c:v>Blocks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VI'!$M$20</c:f>
              <c:numCache>
                <c:formatCode>General</c:formatCode>
                <c:ptCount val="1"/>
                <c:pt idx="0">
                  <c:v>272.39999999999998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039-4F3B-ACAA-34764ADCA507}"/>
            </c:ext>
          </c:extLst>
        </c:ser>
        <c:ser>
          <c:idx val="7"/>
          <c:order val="7"/>
          <c:tx>
            <c:strRef>
              <c:f>'Perf VI'!$L$21</c:f>
              <c:strCache>
                <c:ptCount val="1"/>
                <c:pt idx="0">
                  <c:v>Predictive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VI'!$M$21</c:f>
              <c:numCache>
                <c:formatCode>General</c:formatCode>
                <c:ptCount val="1"/>
                <c:pt idx="0">
                  <c:v>272.39999999999998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039-4F3B-ACAA-34764ADCA5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96837840"/>
        <c:axId val="996841776"/>
      </c:barChart>
      <c:catAx>
        <c:axId val="996837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96841776"/>
        <c:crosses val="autoZero"/>
        <c:auto val="1"/>
        <c:lblAlgn val="ctr"/>
        <c:lblOffset val="100"/>
        <c:noMultiLvlLbl val="0"/>
      </c:catAx>
      <c:valAx>
        <c:axId val="996841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83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Near power of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I'!$B$30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I'!$C$29:$G$29</c:f>
              <c:numCache>
                <c:formatCode>General</c:formatCode>
                <c:ptCount val="5"/>
                <c:pt idx="0">
                  <c:v>126</c:v>
                </c:pt>
                <c:pt idx="1">
                  <c:v>127</c:v>
                </c:pt>
                <c:pt idx="2">
                  <c:v>128</c:v>
                </c:pt>
                <c:pt idx="3">
                  <c:v>129</c:v>
                </c:pt>
                <c:pt idx="4">
                  <c:v>130</c:v>
                </c:pt>
              </c:numCache>
            </c:numRef>
          </c:cat>
          <c:val>
            <c:numRef>
              <c:f>'Perf I'!$C$30:$G$30</c:f>
              <c:numCache>
                <c:formatCode>General</c:formatCode>
                <c:ptCount val="5"/>
                <c:pt idx="0">
                  <c:v>95.3</c:v>
                </c:pt>
                <c:pt idx="1">
                  <c:v>95.3</c:v>
                </c:pt>
                <c:pt idx="2">
                  <c:v>124.3</c:v>
                </c:pt>
                <c:pt idx="3">
                  <c:v>105.9</c:v>
                </c:pt>
                <c:pt idx="4">
                  <c:v>105.9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6A-41DD-9EF4-6C7AA529FCF5}"/>
            </c:ext>
          </c:extLst>
        </c:ser>
        <c:ser>
          <c:idx val="1"/>
          <c:order val="1"/>
          <c:tx>
            <c:strRef>
              <c:f>'Perf I'!$B$31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I'!$C$29:$G$29</c:f>
              <c:numCache>
                <c:formatCode>General</c:formatCode>
                <c:ptCount val="5"/>
                <c:pt idx="0">
                  <c:v>126</c:v>
                </c:pt>
                <c:pt idx="1">
                  <c:v>127</c:v>
                </c:pt>
                <c:pt idx="2">
                  <c:v>128</c:v>
                </c:pt>
                <c:pt idx="3">
                  <c:v>129</c:v>
                </c:pt>
                <c:pt idx="4">
                  <c:v>130</c:v>
                </c:pt>
              </c:numCache>
            </c:numRef>
          </c:cat>
          <c:val>
            <c:numRef>
              <c:f>'Perf I'!$C$31:$G$31</c:f>
              <c:numCache>
                <c:formatCode>General</c:formatCode>
                <c:ptCount val="5"/>
                <c:pt idx="0">
                  <c:v>150.5</c:v>
                </c:pt>
                <c:pt idx="1">
                  <c:v>150.5</c:v>
                </c:pt>
                <c:pt idx="2">
                  <c:v>572.20000000000005</c:v>
                </c:pt>
                <c:pt idx="3">
                  <c:v>204.3</c:v>
                </c:pt>
                <c:pt idx="4">
                  <c:v>204.3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6A-41DD-9EF4-6C7AA529F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5491992"/>
        <c:axId val="1085488384"/>
      </c:barChart>
      <c:catAx>
        <c:axId val="1085491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488384"/>
        <c:crosses val="autoZero"/>
        <c:auto val="1"/>
        <c:lblAlgn val="ctr"/>
        <c:lblOffset val="100"/>
        <c:noMultiLvlLbl val="0"/>
      </c:catAx>
      <c:valAx>
        <c:axId val="108548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491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One thread MB/s</a:t>
            </a:r>
            <a:r>
              <a:rPr lang="en-US" baseline="0" dirty="0"/>
              <a:t> by ring size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II'!$L$4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II'!$M$3:$P$3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II'!$M$4:$P$4</c:f>
              <c:numCache>
                <c:formatCode>General</c:formatCode>
                <c:ptCount val="4"/>
                <c:pt idx="0">
                  <c:v>150.5</c:v>
                </c:pt>
                <c:pt idx="1">
                  <c:v>572.20000000000005</c:v>
                </c:pt>
                <c:pt idx="2">
                  <c:v>150.5</c:v>
                </c:pt>
                <c:pt idx="3">
                  <c:v>572.20000000000005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C7-40F5-8F7A-FE185CAEB340}"/>
            </c:ext>
          </c:extLst>
        </c:ser>
        <c:ser>
          <c:idx val="1"/>
          <c:order val="1"/>
          <c:tx>
            <c:strRef>
              <c:f>'Perf II'!$L$5</c:f>
              <c:strCache>
                <c:ptCount val="1"/>
                <c:pt idx="0">
                  <c:v>Locked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II'!$M$3:$P$3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II'!$M$5:$P$5</c:f>
              <c:numCache>
                <c:formatCode>General</c:formatCode>
                <c:ptCount val="4"/>
                <c:pt idx="0">
                  <c:v>13.9</c:v>
                </c:pt>
                <c:pt idx="1">
                  <c:v>13.9</c:v>
                </c:pt>
                <c:pt idx="2">
                  <c:v>14.3</c:v>
                </c:pt>
                <c:pt idx="3">
                  <c:v>14.3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C7-40F5-8F7A-FE185CAEB340}"/>
            </c:ext>
          </c:extLst>
        </c:ser>
        <c:ser>
          <c:idx val="2"/>
          <c:order val="2"/>
          <c:tx>
            <c:strRef>
              <c:f>'Perf II'!$L$6</c:f>
              <c:strCache>
                <c:ptCount val="1"/>
                <c:pt idx="0">
                  <c:v>Atomic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'Perf II'!$M$3:$P$3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II'!$M$6:$P$6</c:f>
              <c:numCache>
                <c:formatCode>General</c:formatCode>
                <c:ptCount val="4"/>
                <c:pt idx="0">
                  <c:v>52</c:v>
                </c:pt>
                <c:pt idx="1">
                  <c:v>62.1</c:v>
                </c:pt>
                <c:pt idx="2">
                  <c:v>52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C7-40F5-8F7A-FE185CAEB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6866704"/>
        <c:axId val="1086861784"/>
      </c:barChart>
      <c:catAx>
        <c:axId val="108686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861784"/>
        <c:crosses val="autoZero"/>
        <c:auto val="1"/>
        <c:lblAlgn val="ctr"/>
        <c:lblOffset val="100"/>
        <c:noMultiLvlLbl val="0"/>
      </c:catAx>
      <c:valAx>
        <c:axId val="1086861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86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Two</a:t>
            </a:r>
            <a:r>
              <a:rPr lang="en-US" baseline="0"/>
              <a:t> thread, </a:t>
            </a:r>
          </a:p>
          <a:p>
            <a:pPr>
              <a:defRPr/>
            </a:pPr>
            <a:r>
              <a:rPr lang="en-US"/>
              <a:t>MB/s</a:t>
            </a:r>
            <a:r>
              <a:rPr lang="en-US" baseline="0"/>
              <a:t> for size 128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II'!$C$21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II'!$B$22:$B$23</c:f>
              <c:strCache>
                <c:ptCount val="2"/>
                <c:pt idx="0">
                  <c:v>Locked</c:v>
                </c:pt>
                <c:pt idx="1">
                  <c:v>Atomic</c:v>
                </c:pt>
              </c:strCache>
            </c:strRef>
          </c:cat>
          <c:val>
            <c:numRef>
              <c:f>'Perf II'!$C$22:$C$23</c:f>
              <c:numCache>
                <c:formatCode>General</c:formatCode>
                <c:ptCount val="2"/>
                <c:pt idx="0">
                  <c:v>0.2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66-494F-AD7D-3B36343FA4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5490352"/>
        <c:axId val="1085486088"/>
      </c:barChart>
      <c:catAx>
        <c:axId val="108549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486088"/>
        <c:crosses val="autoZero"/>
        <c:auto val="1"/>
        <c:lblAlgn val="ctr"/>
        <c:lblOffset val="100"/>
        <c:noMultiLvlLbl val="0"/>
      </c:catAx>
      <c:valAx>
        <c:axId val="108548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49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Single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III'!$L$3</c:f>
              <c:strCache>
                <c:ptCount val="1"/>
                <c:pt idx="0">
                  <c:v>127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III'!$K$4:$K$7</c:f>
              <c:strCache>
                <c:ptCount val="4"/>
                <c:pt idx="0">
                  <c:v>Atomic</c:v>
                </c:pt>
                <c:pt idx="1">
                  <c:v>SlowMod</c:v>
                </c:pt>
                <c:pt idx="2">
                  <c:v>MidMod</c:v>
                </c:pt>
                <c:pt idx="3">
                  <c:v>FastMod</c:v>
                </c:pt>
              </c:strCache>
            </c:strRef>
          </c:cat>
          <c:val>
            <c:numRef>
              <c:f>'Perf III'!$L$4:$L$7</c:f>
              <c:numCache>
                <c:formatCode>General</c:formatCode>
                <c:ptCount val="4"/>
                <c:pt idx="0">
                  <c:v>52</c:v>
                </c:pt>
                <c:pt idx="1">
                  <c:v>52</c:v>
                </c:pt>
                <c:pt idx="2">
                  <c:v>62.1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3-471A-BB71-D5D368632990}"/>
            </c:ext>
          </c:extLst>
        </c:ser>
        <c:ser>
          <c:idx val="1"/>
          <c:order val="1"/>
          <c:tx>
            <c:strRef>
              <c:f>'Perf III'!$M$3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 III'!$K$4:$K$7</c:f>
              <c:strCache>
                <c:ptCount val="4"/>
                <c:pt idx="0">
                  <c:v>Atomic</c:v>
                </c:pt>
                <c:pt idx="1">
                  <c:v>SlowMod</c:v>
                </c:pt>
                <c:pt idx="2">
                  <c:v>MidMod</c:v>
                </c:pt>
                <c:pt idx="3">
                  <c:v>FastMod</c:v>
                </c:pt>
              </c:strCache>
            </c:strRef>
          </c:cat>
          <c:val>
            <c:numRef>
              <c:f>'Perf III'!$M$4:$M$7</c:f>
              <c:numCache>
                <c:formatCode>General</c:formatCode>
                <c:ptCount val="4"/>
                <c:pt idx="0">
                  <c:v>62.1</c:v>
                </c:pt>
                <c:pt idx="1">
                  <c:v>62.1</c:v>
                </c:pt>
                <c:pt idx="2">
                  <c:v>62.1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53-471A-BB71-D5D368632990}"/>
            </c:ext>
          </c:extLst>
        </c:ser>
        <c:ser>
          <c:idx val="2"/>
          <c:order val="2"/>
          <c:tx>
            <c:strRef>
              <c:f>'Perf III'!$N$3</c:f>
              <c:strCache>
                <c:ptCount val="1"/>
                <c:pt idx="0">
                  <c:v>129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'Perf III'!$K$4:$K$7</c:f>
              <c:strCache>
                <c:ptCount val="4"/>
                <c:pt idx="0">
                  <c:v>Atomic</c:v>
                </c:pt>
                <c:pt idx="1">
                  <c:v>SlowMod</c:v>
                </c:pt>
                <c:pt idx="2">
                  <c:v>MidMod</c:v>
                </c:pt>
                <c:pt idx="3">
                  <c:v>FastMod</c:v>
                </c:pt>
              </c:strCache>
            </c:strRef>
          </c:cat>
          <c:val>
            <c:numRef>
              <c:f>'Perf III'!$N$4:$N$7</c:f>
              <c:numCache>
                <c:formatCode>General</c:formatCode>
                <c:ptCount val="4"/>
                <c:pt idx="0">
                  <c:v>56</c:v>
                </c:pt>
                <c:pt idx="1">
                  <c:v>56</c:v>
                </c:pt>
                <c:pt idx="2">
                  <c:v>62.1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53-471A-BB71-D5D368632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6696408"/>
        <c:axId val="996698048"/>
      </c:barChart>
      <c:catAx>
        <c:axId val="996696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698048"/>
        <c:crosses val="autoZero"/>
        <c:auto val="1"/>
        <c:lblAlgn val="ctr"/>
        <c:lblOffset val="100"/>
        <c:noMultiLvlLbl val="0"/>
      </c:catAx>
      <c:valAx>
        <c:axId val="99669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696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Single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III'!$K$17</c:f>
              <c:strCache>
                <c:ptCount val="1"/>
                <c:pt idx="0">
                  <c:v>Atomic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III'!$L$16:$O$16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III'!$L$17:$O$17</c:f>
              <c:numCache>
                <c:formatCode>General</c:formatCode>
                <c:ptCount val="4"/>
                <c:pt idx="0">
                  <c:v>52</c:v>
                </c:pt>
                <c:pt idx="1">
                  <c:v>62.1</c:v>
                </c:pt>
                <c:pt idx="2">
                  <c:v>52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46-4BE5-810D-58B49EEB2D98}"/>
            </c:ext>
          </c:extLst>
        </c:ser>
        <c:ser>
          <c:idx val="1"/>
          <c:order val="1"/>
          <c:tx>
            <c:strRef>
              <c:f>'Perf III'!$K$18</c:f>
              <c:strCache>
                <c:ptCount val="1"/>
                <c:pt idx="0">
                  <c:v>FastMod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III'!$L$16:$O$16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III'!$L$18:$O$18</c:f>
              <c:numCache>
                <c:formatCode>General</c:formatCode>
                <c:ptCount val="4"/>
                <c:pt idx="0">
                  <c:v>62.1</c:v>
                </c:pt>
                <c:pt idx="1">
                  <c:v>62.1</c:v>
                </c:pt>
                <c:pt idx="2">
                  <c:v>62.1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46-4BE5-810D-58B49EEB2D98}"/>
            </c:ext>
          </c:extLst>
        </c:ser>
        <c:ser>
          <c:idx val="2"/>
          <c:order val="2"/>
          <c:tx>
            <c:strRef>
              <c:f>'Perf III'!$K$19</c:f>
              <c:strCache>
                <c:ptCount val="1"/>
                <c:pt idx="0">
                  <c:v>Relaxed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'Perf III'!$L$16:$O$16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III'!$L$19:$O$19</c:f>
              <c:numCache>
                <c:formatCode>General</c:formatCode>
                <c:ptCount val="4"/>
                <c:pt idx="0">
                  <c:v>357.6</c:v>
                </c:pt>
                <c:pt idx="1">
                  <c:v>476.8</c:v>
                </c:pt>
                <c:pt idx="2">
                  <c:v>357.6</c:v>
                </c:pt>
                <c:pt idx="3">
                  <c:v>476.8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46-4BE5-810D-58B49EEB2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8402848"/>
        <c:axId val="1088398584"/>
      </c:barChart>
      <c:catAx>
        <c:axId val="108840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398584"/>
        <c:crosses val="autoZero"/>
        <c:auto val="1"/>
        <c:lblAlgn val="ctr"/>
        <c:lblOffset val="100"/>
        <c:noMultiLvlLbl val="0"/>
      </c:catAx>
      <c:valAx>
        <c:axId val="1088398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40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Double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III'!$K$30</c:f>
              <c:strCache>
                <c:ptCount val="1"/>
                <c:pt idx="0">
                  <c:v>Atomic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III'!$L$29:$O$29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III'!$L$30:$O$30</c:f>
              <c:numCache>
                <c:formatCode>General</c:formatCode>
                <c:ptCount val="4"/>
                <c:pt idx="0">
                  <c:v>11.9</c:v>
                </c:pt>
                <c:pt idx="1">
                  <c:v>11.9</c:v>
                </c:pt>
                <c:pt idx="2">
                  <c:v>11.5</c:v>
                </c:pt>
                <c:pt idx="3">
                  <c:v>10.8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43-4DE8-BF04-6EBEE65A91B3}"/>
            </c:ext>
          </c:extLst>
        </c:ser>
        <c:ser>
          <c:idx val="1"/>
          <c:order val="1"/>
          <c:tx>
            <c:strRef>
              <c:f>'Perf III'!$K$31</c:f>
              <c:strCache>
                <c:ptCount val="1"/>
                <c:pt idx="0">
                  <c:v>FastMod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III'!$L$29:$O$29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III'!$L$31:$O$31</c:f>
              <c:numCache>
                <c:formatCode>General</c:formatCode>
                <c:ptCount val="4"/>
                <c:pt idx="0">
                  <c:v>11.5</c:v>
                </c:pt>
                <c:pt idx="1">
                  <c:v>11.9</c:v>
                </c:pt>
                <c:pt idx="2">
                  <c:v>11.9</c:v>
                </c:pt>
                <c:pt idx="3">
                  <c:v>10.8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43-4DE8-BF04-6EBEE65A91B3}"/>
            </c:ext>
          </c:extLst>
        </c:ser>
        <c:ser>
          <c:idx val="2"/>
          <c:order val="2"/>
          <c:tx>
            <c:strRef>
              <c:f>'Perf III'!$K$32</c:f>
              <c:strCache>
                <c:ptCount val="1"/>
                <c:pt idx="0">
                  <c:v>Relaxed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'Perf III'!$L$29:$O$29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III'!$L$32:$O$32</c:f>
              <c:numCache>
                <c:formatCode>General</c:formatCode>
                <c:ptCount val="4"/>
                <c:pt idx="0">
                  <c:v>19.3</c:v>
                </c:pt>
                <c:pt idx="1">
                  <c:v>19.8</c:v>
                </c:pt>
                <c:pt idx="2">
                  <c:v>19.3</c:v>
                </c:pt>
                <c:pt idx="3">
                  <c:v>19.3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43-4DE8-BF04-6EBEE65A9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0205616"/>
        <c:axId val="1090208240"/>
      </c:barChart>
      <c:catAx>
        <c:axId val="109020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208240"/>
        <c:crosses val="autoZero"/>
        <c:auto val="1"/>
        <c:lblAlgn val="ctr"/>
        <c:lblOffset val="100"/>
        <c:noMultiLvlLbl val="0"/>
      </c:catAx>
      <c:valAx>
        <c:axId val="109020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20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Single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IV'!$L$3</c:f>
              <c:strCache>
                <c:ptCount val="1"/>
                <c:pt idx="0">
                  <c:v>29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IV'!$K$4:$K$8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IV'!$L$4:$L$8</c:f>
              <c:numCache>
                <c:formatCode>General</c:formatCode>
                <c:ptCount val="5"/>
                <c:pt idx="0">
                  <c:v>363.3</c:v>
                </c:pt>
                <c:pt idx="1">
                  <c:v>317.8</c:v>
                </c:pt>
                <c:pt idx="2">
                  <c:v>317.8</c:v>
                </c:pt>
                <c:pt idx="3">
                  <c:v>317.8</c:v>
                </c:pt>
                <c:pt idx="4">
                  <c:v>317.8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A3-48E0-80A0-BA1D6EDF5819}"/>
            </c:ext>
          </c:extLst>
        </c:ser>
        <c:ser>
          <c:idx val="1"/>
          <c:order val="1"/>
          <c:tx>
            <c:strRef>
              <c:f>'Perf IV'!$M$3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 IV'!$K$4:$K$8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IV'!$M$4:$M$8</c:f>
              <c:numCache>
                <c:formatCode>General</c:formatCode>
                <c:ptCount val="5"/>
                <c:pt idx="0">
                  <c:v>476.8</c:v>
                </c:pt>
                <c:pt idx="1">
                  <c:v>448.7</c:v>
                </c:pt>
                <c:pt idx="2">
                  <c:v>448.7</c:v>
                </c:pt>
                <c:pt idx="3">
                  <c:v>448.7</c:v>
                </c:pt>
                <c:pt idx="4">
                  <c:v>448.7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A3-48E0-80A0-BA1D6EDF5819}"/>
            </c:ext>
          </c:extLst>
        </c:ser>
        <c:ser>
          <c:idx val="2"/>
          <c:order val="2"/>
          <c:tx>
            <c:strRef>
              <c:f>'Perf IV'!$N$3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'Perf IV'!$K$4:$K$8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IV'!$N$4:$N$8</c:f>
              <c:numCache>
                <c:formatCode>General</c:formatCode>
                <c:ptCount val="5"/>
                <c:pt idx="0">
                  <c:v>363.3</c:v>
                </c:pt>
                <c:pt idx="1">
                  <c:v>317.8</c:v>
                </c:pt>
                <c:pt idx="2">
                  <c:v>317.8</c:v>
                </c:pt>
                <c:pt idx="3">
                  <c:v>317.8</c:v>
                </c:pt>
                <c:pt idx="4">
                  <c:v>317.8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A3-48E0-80A0-BA1D6EDF5819}"/>
            </c:ext>
          </c:extLst>
        </c:ser>
        <c:ser>
          <c:idx val="3"/>
          <c:order val="3"/>
          <c:tx>
            <c:strRef>
              <c:f>'Perf IV'!$O$3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'Perf IV'!$K$4:$K$8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IV'!$O$4:$O$8</c:f>
              <c:numCache>
                <c:formatCode>General</c:formatCode>
                <c:ptCount val="5"/>
                <c:pt idx="0">
                  <c:v>476.8</c:v>
                </c:pt>
                <c:pt idx="1">
                  <c:v>508.6</c:v>
                </c:pt>
                <c:pt idx="2">
                  <c:v>508.6</c:v>
                </c:pt>
                <c:pt idx="3">
                  <c:v>508.6</c:v>
                </c:pt>
                <c:pt idx="4">
                  <c:v>508.6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A3-48E0-80A0-BA1D6EDF58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8402192"/>
        <c:axId val="1088405144"/>
      </c:barChart>
      <c:catAx>
        <c:axId val="108840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405144"/>
        <c:crosses val="autoZero"/>
        <c:auto val="1"/>
        <c:lblAlgn val="ctr"/>
        <c:lblOffset val="100"/>
        <c:noMultiLvlLbl val="0"/>
      </c:catAx>
      <c:valAx>
        <c:axId val="1088405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40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Two</a:t>
            </a:r>
            <a:r>
              <a:rPr lang="en-US" baseline="0"/>
              <a:t> threads MB/s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IV'!$L$24</c:f>
              <c:strCache>
                <c:ptCount val="1"/>
                <c:pt idx="0">
                  <c:v>29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IV'!$K$25:$K$29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IV'!$L$25:$L$29</c:f>
              <c:numCache>
                <c:formatCode>General</c:formatCode>
                <c:ptCount val="5"/>
                <c:pt idx="0">
                  <c:v>19.5</c:v>
                </c:pt>
                <c:pt idx="1">
                  <c:v>19.5</c:v>
                </c:pt>
                <c:pt idx="2">
                  <c:v>20</c:v>
                </c:pt>
                <c:pt idx="3">
                  <c:v>20</c:v>
                </c:pt>
                <c:pt idx="4">
                  <c:v>21.1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7D-4BAC-925E-ED80EA70DDC3}"/>
            </c:ext>
          </c:extLst>
        </c:ser>
        <c:ser>
          <c:idx val="1"/>
          <c:order val="1"/>
          <c:tx>
            <c:strRef>
              <c:f>'Perf IV'!$M$24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 IV'!$K$25:$K$29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IV'!$M$25:$M$29</c:f>
              <c:numCache>
                <c:formatCode>General</c:formatCode>
                <c:ptCount val="5"/>
                <c:pt idx="0">
                  <c:v>19</c:v>
                </c:pt>
                <c:pt idx="1">
                  <c:v>20</c:v>
                </c:pt>
                <c:pt idx="2">
                  <c:v>19.5</c:v>
                </c:pt>
                <c:pt idx="3">
                  <c:v>20</c:v>
                </c:pt>
                <c:pt idx="4">
                  <c:v>20.6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7D-4BAC-925E-ED80EA70DDC3}"/>
            </c:ext>
          </c:extLst>
        </c:ser>
        <c:ser>
          <c:idx val="2"/>
          <c:order val="2"/>
          <c:tx>
            <c:strRef>
              <c:f>'Perf IV'!$N$24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'Perf IV'!$K$25:$K$29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IV'!$N$25:$N$29</c:f>
              <c:numCache>
                <c:formatCode>General</c:formatCode>
                <c:ptCount val="5"/>
                <c:pt idx="0">
                  <c:v>19.5</c:v>
                </c:pt>
                <c:pt idx="1">
                  <c:v>20</c:v>
                </c:pt>
                <c:pt idx="2">
                  <c:v>21.1</c:v>
                </c:pt>
                <c:pt idx="3">
                  <c:v>20.6</c:v>
                </c:pt>
                <c:pt idx="4">
                  <c:v>21.1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7D-4BAC-925E-ED80EA70DDC3}"/>
            </c:ext>
          </c:extLst>
        </c:ser>
        <c:ser>
          <c:idx val="3"/>
          <c:order val="3"/>
          <c:tx>
            <c:strRef>
              <c:f>'Perf IV'!$O$24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'Perf IV'!$K$25:$K$29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IV'!$O$25:$O$29</c:f>
              <c:numCache>
                <c:formatCode>General</c:formatCode>
                <c:ptCount val="5"/>
                <c:pt idx="0">
                  <c:v>18.600000000000001</c:v>
                </c:pt>
                <c:pt idx="1">
                  <c:v>19</c:v>
                </c:pt>
                <c:pt idx="2">
                  <c:v>22.4</c:v>
                </c:pt>
                <c:pt idx="3">
                  <c:v>21.7</c:v>
                </c:pt>
                <c:pt idx="4">
                  <c:v>21.7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17D-4BAC-925E-ED80EA70DD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7664384"/>
        <c:axId val="567659464"/>
      </c:barChart>
      <c:catAx>
        <c:axId val="56766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659464"/>
        <c:crosses val="autoZero"/>
        <c:auto val="1"/>
        <c:lblAlgn val="ctr"/>
        <c:lblOffset val="100"/>
        <c:noMultiLvlLbl val="0"/>
      </c:catAx>
      <c:valAx>
        <c:axId val="567659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66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EE146-CC1B-4321-8D89-C9A011C5D52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997B5-F443-4B54-8557-95313D74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8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FIFO queue, circular queue, bounded queue, others in literature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97B5-F443-4B54-8557-95313D7497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0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 and Efficient Bounded FIFO Queues, https://www.irif.fr/~guatto/papers/sbac13.pdf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97B5-F443-4B54-8557-95313D749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8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Remark: best to find a paper, then scan papers citing it to see if improvements/corrections</a:t>
            </a:r>
          </a:p>
          <a:p>
            <a:endParaRPr lang="en-US" dirty="0"/>
          </a:p>
          <a:p>
            <a:r>
              <a:rPr lang="en-US" dirty="0"/>
              <a:t>Difference between </a:t>
            </a:r>
            <a:r>
              <a:rPr lang="en-US" dirty="0" err="1"/>
              <a:t>seq_cst</a:t>
            </a:r>
            <a:r>
              <a:rPr lang="en-US" dirty="0"/>
              <a:t> and </a:t>
            </a:r>
            <a:r>
              <a:rPr lang="en-US" dirty="0" err="1"/>
              <a:t>acq_rel</a:t>
            </a:r>
            <a:r>
              <a:rPr lang="en-US" dirty="0"/>
              <a:t> is latter is only relative to the </a:t>
            </a:r>
            <a:r>
              <a:rPr lang="en-US" dirty="0" err="1"/>
              <a:t>sinlge</a:t>
            </a:r>
            <a:r>
              <a:rPr lang="en-US" dirty="0"/>
              <a:t> atomic variable, </a:t>
            </a:r>
            <a:r>
              <a:rPr lang="en-US" dirty="0" err="1"/>
              <a:t>seq_cst</a:t>
            </a:r>
            <a:r>
              <a:rPr lang="en-US" dirty="0"/>
              <a:t> is global.</a:t>
            </a:r>
          </a:p>
          <a:p>
            <a:r>
              <a:rPr lang="en-US" dirty="0"/>
              <a:t>i.e. </a:t>
            </a:r>
            <a:r>
              <a:rPr lang="en-US" dirty="0" err="1"/>
              <a:t>Seq_cst</a:t>
            </a:r>
            <a:r>
              <a:rPr lang="en-US" dirty="0"/>
              <a:t> is  across all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97B5-F443-4B54-8557-95313D749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23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 </a:t>
            </a:r>
            <a:r>
              <a:rPr lang="en-US" dirty="0" err="1"/>
              <a:t>WeakRB</a:t>
            </a:r>
            <a:endParaRPr lang="en-US" dirty="0"/>
          </a:p>
          <a:p>
            <a:r>
              <a:rPr lang="en-US" dirty="0"/>
              <a:t>Paper shows only 1.25% of possible throughout on ARM, 0.6% on PC</a:t>
            </a:r>
          </a:p>
          <a:p>
            <a:r>
              <a:rPr lang="en-US" dirty="0" err="1"/>
              <a:t>WeakRB</a:t>
            </a:r>
            <a:endParaRPr lang="en-US" dirty="0"/>
          </a:p>
          <a:p>
            <a:pPr lvl="1"/>
            <a:r>
              <a:rPr lang="en-US" dirty="0"/>
              <a:t>Software caches to prevent multiple needs to check atomic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97B5-F443-4B54-8557-95313D749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1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9933-CFDF-45A8-9544-FE07FDBED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A8498-4062-43CC-B7A2-684A3BBFE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1B39-7C52-48D5-A170-BB607478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D1F10-CFDB-4218-8157-1E816EBC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0B2E1-9C41-4EA5-9605-80E8EFB6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480A-916B-4B12-818A-15B062FA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2A2A-6B6C-4072-AA9D-5D6D441DC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D9958-052A-491F-A540-7601DA26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3B68-176C-4E0B-950A-53226DD4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79F1-E885-4CFB-B519-A83364AA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D9496-D9A9-4282-AF43-C0822029F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D4393-1E74-45DD-9725-EF2C31012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24591-FFD8-4D2A-A784-FF2D45A2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90EA8-9878-4DD3-98D0-70E2FED6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E884-35E6-4F4D-A8C0-E7127477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3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B226-8C3A-46A1-B239-7D0A78ED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4EE9-BF70-4205-9FF3-B341BDD2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ED174-3813-42F7-A7D5-E8468246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C5BE-C565-470A-98E0-2FB3581B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76003-B2F5-4498-8022-A525DC04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7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1BDC-C39A-4454-BFFE-D91F21BA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A69E1-0355-487E-A8FF-AB8D8320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D9B9-F85D-45D3-8287-32F3DD38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634C-2D15-40CD-BE6D-12B2D420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BA86-CD89-4621-A754-EA15045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7286-D216-4AC8-8FB7-1E9B921B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9C5FC-B826-4EFD-8D95-B4949DABB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D5FFB-913B-4448-A6C7-6EB0E50ED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AEE91-2AFE-40ED-9CDF-F9103A6B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567F6-67D7-4874-8A88-7EDF785D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D7298-9787-423E-B8F0-FEF991BF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7BD4-C54E-4D95-818A-FFAAD545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188B-C5C6-46D3-81F3-2D58A010A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2804-E559-44D4-AB6B-05F87B45A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25CE8-FDA3-4433-986C-6E283CA8B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CCF08-3A67-46EC-A55A-B3ED8776C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14D0A-0001-496F-B6AD-3E99F497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F073B-A9F6-44BD-A4F3-B07AA81F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8D5DC-5A64-44DC-BE3C-9CF1F373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89EE-E5A4-4339-89FA-B9EBE860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11D04-E587-4606-AF94-2B0C4984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269EE-F196-4FE3-9AD1-DE0C3F89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C9963-07A1-4803-84BD-B5896E7D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EF11-70F9-4A5C-97E1-C34205B7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27FD4-60A2-4F09-80EA-7F830BF9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0A957-EEEE-41A8-9EAB-63406D29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3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8AE7-7EDF-45E2-8A77-0CF0E572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455D-417D-4456-AEFA-7AB5663B7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34A2C-3E6F-4C85-8E9F-921E33E30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05B73-B2B8-43E7-82AE-E32C2B55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C27A1-6430-4ED2-933D-B5590A9E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F044E-C907-41A0-AF27-C3BAFCC1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AA5C-CE99-4F13-A266-BE8D193F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CBF18-E647-439F-9C09-C2A284D01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36D28-037E-4D9F-BC87-912DD1CF8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9EA88-1945-4D35-90E8-81E2EAA7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02FDA-0B05-481C-8F95-9BA0215E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E6D7E-386E-4435-8819-5E5D79ED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79DC8-7043-4279-B466-E99159AF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FE44B-F994-46DD-BF18-26EDC69BB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E84E-908E-4555-90D3-9780DA61A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CBDB-4F92-412E-A128-B696EDED0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6DB29-823E-464A-B41D-72D03F21B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2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@lomont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clomont@Logikos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D12E-DBC7-448F-A495-46FF949BA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Ring Buffers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5B30C-002F-42D2-B9BD-8CD87E13D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(Why software is hard)</a:t>
            </a:r>
          </a:p>
          <a:p>
            <a:r>
              <a:rPr lang="en-US" dirty="0"/>
              <a:t>Chris Lomont, 2019</a:t>
            </a:r>
          </a:p>
          <a:p>
            <a:r>
              <a:rPr lang="en-US" dirty="0">
                <a:hlinkClick r:id="rId3"/>
              </a:rPr>
              <a:t>chris@lomont.org</a:t>
            </a:r>
            <a:endParaRPr lang="en-US" dirty="0"/>
          </a:p>
          <a:p>
            <a:r>
              <a:rPr lang="en-US" dirty="0">
                <a:hlinkClick r:id="rId4"/>
              </a:rPr>
              <a:t>clomont@Logikos.com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717842-9D98-4402-87F9-1724533D7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2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Templatize </a:t>
            </a:r>
            <a:r>
              <a:rPr lang="en-US" dirty="0"/>
              <a:t>items for flexibility</a:t>
            </a:r>
          </a:p>
          <a:p>
            <a:pPr lvl="1"/>
            <a:r>
              <a:rPr lang="en-US" dirty="0"/>
              <a:t>Data type – can hold packets, etc.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Size, </a:t>
            </a:r>
            <a:r>
              <a:rPr lang="en-US" b="1" i="1" dirty="0">
                <a:solidFill>
                  <a:srgbClr val="FF0000"/>
                </a:solidFill>
              </a:rPr>
              <a:t>allows compiler optimizations</a:t>
            </a:r>
            <a:r>
              <a:rPr lang="en-US" dirty="0"/>
              <a:t>, can remove storing size as variable</a:t>
            </a:r>
          </a:p>
          <a:p>
            <a:pPr lvl="2"/>
            <a:r>
              <a:rPr lang="en-US" dirty="0"/>
              <a:t>Downside – now multiple types GRB&lt;32&gt; versus GRB&lt;64&gt;, can subclass if needed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Index type – allows smaller memory – don’t always need 32 bit index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= 512,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GenericRingBuffer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535DD-76DB-4BC8-A5E3-6B491C40E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7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Locked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make </a:t>
            </a:r>
            <a:r>
              <a:rPr lang="en-US" dirty="0" err="1"/>
              <a:t>threadsafe</a:t>
            </a:r>
            <a:endParaRPr lang="en-US" dirty="0"/>
          </a:p>
          <a:p>
            <a:pPr lvl="1"/>
            <a:r>
              <a:rPr lang="en-US" dirty="0"/>
              <a:t>Use locks, C++11 to C++17 ok.</a:t>
            </a:r>
          </a:p>
          <a:p>
            <a:r>
              <a:rPr lang="en-US" dirty="0"/>
              <a:t>API now dangerous and flakey</a:t>
            </a:r>
          </a:p>
          <a:p>
            <a:pPr lvl="1"/>
            <a:r>
              <a:rPr lang="en-US" dirty="0"/>
              <a:t>For example, int </a:t>
            </a:r>
            <a:r>
              <a:rPr lang="en-US" dirty="0" err="1"/>
              <a:t>AvailableToRead</a:t>
            </a:r>
            <a:r>
              <a:rPr lang="en-US" dirty="0"/>
              <a:t> not safe under multiple readers</a:t>
            </a:r>
          </a:p>
          <a:p>
            <a:pPr lvl="1"/>
            <a:r>
              <a:rPr lang="en-US" dirty="0"/>
              <a:t>Could relabel, or could remove or rethink</a:t>
            </a:r>
          </a:p>
          <a:p>
            <a:pPr lvl="1"/>
            <a:r>
              <a:rPr lang="en-US" dirty="0"/>
              <a:t>Safer to simply kill bad named functions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331CD-2458-42CF-85A1-B084F90A4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0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Locked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Scoped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lock_guard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recursive_mutex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Scoped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guard(lock_);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buffer_[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+ 1) % N;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recursive_mutex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lock_;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857575-DAA5-4819-AF35-5DFF1C6E1EB2}"/>
              </a:ext>
            </a:extLst>
          </p:cNvPr>
          <p:cNvSpPr txBox="1">
            <a:spLocks/>
          </p:cNvSpPr>
          <p:nvPr/>
        </p:nvSpPr>
        <p:spPr>
          <a:xfrm>
            <a:off x="6162941" y="1825625"/>
            <a:ext cx="45563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Locking guidelines</a:t>
            </a:r>
          </a:p>
          <a:p>
            <a:pPr lvl="1"/>
            <a:r>
              <a:rPr lang="en-US" dirty="0"/>
              <a:t>simply using mutex hangs, use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recursive_mutex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scope guards for exceptions</a:t>
            </a:r>
          </a:p>
          <a:p>
            <a:pPr lvl="1"/>
            <a:r>
              <a:rPr lang="en-US" dirty="0"/>
              <a:t>Need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dirty="0"/>
              <a:t> lock for const members, </a:t>
            </a:r>
          </a:p>
          <a:p>
            <a:pPr lvl="1"/>
            <a:r>
              <a:rPr lang="en-US" dirty="0"/>
              <a:t>ugly, must be careful to meet const for classes how C++ expects them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BA3AF-09C7-4D80-AC9D-0E2D91BA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benchmarks: </a:t>
            </a:r>
          </a:p>
          <a:p>
            <a:pPr lvl="1"/>
            <a:r>
              <a:rPr lang="en-US" dirty="0"/>
              <a:t>One thread, ring buffer size N, write M, read M in loop</a:t>
            </a:r>
          </a:p>
          <a:p>
            <a:pPr lvl="1"/>
            <a:r>
              <a:rPr lang="en-US" dirty="0"/>
              <a:t>Two threads, same as above, in 2 threads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Cannot compare throughput between 1 and 2 easily!</a:t>
            </a:r>
          </a:p>
          <a:p>
            <a:r>
              <a:rPr lang="en-US" dirty="0"/>
              <a:t>Want about 30-50 </a:t>
            </a:r>
            <a:r>
              <a:rPr lang="en-US" dirty="0" err="1"/>
              <a:t>ms</a:t>
            </a:r>
            <a:r>
              <a:rPr lang="en-US" dirty="0"/>
              <a:t> per sample on Windows (15 </a:t>
            </a:r>
            <a:r>
              <a:rPr lang="en-US" dirty="0" err="1"/>
              <a:t>ms</a:t>
            </a:r>
            <a:r>
              <a:rPr lang="en-US" dirty="0"/>
              <a:t> thread slices)</a:t>
            </a:r>
          </a:p>
          <a:p>
            <a:pPr lvl="1"/>
            <a:r>
              <a:rPr lang="en-US" dirty="0"/>
              <a:t>Lower, hit numeric issues</a:t>
            </a:r>
          </a:p>
          <a:p>
            <a:pPr lvl="1"/>
            <a:r>
              <a:rPr lang="en-US" dirty="0"/>
              <a:t>Higher, don’t get more info, just slower to test</a:t>
            </a:r>
          </a:p>
          <a:p>
            <a:pPr lvl="1"/>
            <a:r>
              <a:rPr lang="en-US" dirty="0"/>
              <a:t>Want enough OS thread slices overall to gather good avg data</a:t>
            </a:r>
          </a:p>
          <a:p>
            <a:r>
              <a:rPr lang="en-US" dirty="0"/>
              <a:t>Intel Core i7, Visual Studio 2017 C++, x64, Release mode.</a:t>
            </a:r>
          </a:p>
          <a:p>
            <a:r>
              <a:rPr lang="en-US" dirty="0"/>
              <a:t>Atmel SAMD21, Ateml7 studio (GCC) TODO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B458F5-DACA-49EC-89E9-18C2A28A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52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sizes near power of 2 speeds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AA6A61-2CFB-4D72-8EEF-19092C2575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021479"/>
              </p:ext>
            </p:extLst>
          </p:nvPr>
        </p:nvGraphicFramePr>
        <p:xfrm>
          <a:off x="598502" y="2629693"/>
          <a:ext cx="5427002" cy="3256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A74DDE6-C47C-4C10-B925-BA035FB34A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929449"/>
              </p:ext>
            </p:extLst>
          </p:nvPr>
        </p:nvGraphicFramePr>
        <p:xfrm>
          <a:off x="6283803" y="2629694"/>
          <a:ext cx="5427000" cy="325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1BAE159-3CD9-4AFC-A621-07D895E4C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5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We have one writer (interrupt), one reader (main loop)</a:t>
            </a:r>
          </a:p>
          <a:p>
            <a:r>
              <a:rPr lang="en-US" dirty="0"/>
              <a:t>This called a Single Producer, Single Consumer (SPSC) Ring Buffer</a:t>
            </a:r>
          </a:p>
          <a:p>
            <a:r>
              <a:rPr lang="en-US" dirty="0"/>
              <a:t>Also have SPMC, MPMC, MPSC, etc.</a:t>
            </a:r>
          </a:p>
          <a:p>
            <a:r>
              <a:rPr lang="en-US" dirty="0"/>
              <a:t>Can redo API nicely: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how many items available to write in [0,Size]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if called from consumer, true size may be less since producer can be adding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if called from producer, true size may be more since consumer may be removing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undefined to call from any other thread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-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N&gt; buffer_;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5876E-C486-4470-AD4E-2D31DB1B9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72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We can replace locking with std::atomics</a:t>
            </a:r>
          </a:p>
          <a:p>
            <a:endParaRPr lang="en-US" dirty="0"/>
          </a:p>
          <a:p>
            <a:r>
              <a:rPr lang="en-US" dirty="0"/>
              <a:t>Read each at most once per function, same order safest</a:t>
            </a:r>
          </a:p>
          <a:p>
            <a:endParaRPr lang="en-US" dirty="0"/>
          </a:p>
          <a:p>
            <a:r>
              <a:rPr lang="en-US" dirty="0"/>
              <a:t>Best to read papers instead of making your own:</a:t>
            </a:r>
          </a:p>
          <a:p>
            <a:pPr lvl="1"/>
            <a:r>
              <a:rPr lang="en-US" dirty="0" err="1"/>
              <a:t>Lamport</a:t>
            </a:r>
            <a:r>
              <a:rPr lang="en-US" dirty="0"/>
              <a:t> paper 1977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7880D-464F-4C02-A84C-5742D2E74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8F39D3-EC2F-4621-9742-B1C538BEED26}"/>
              </a:ext>
            </a:extLst>
          </p:cNvPr>
          <p:cNvSpPr txBox="1">
            <a:spLocks/>
          </p:cNvSpPr>
          <p:nvPr/>
        </p:nvSpPr>
        <p:spPr>
          <a:xfrm>
            <a:off x="5984422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try to put the item in, return false if full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((w+1)%N == r)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buffer_[w]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(w + 1) % N;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02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51817E-6719-41DB-8C09-1A8AE5B8F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2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 vastly faster than locked, </a:t>
            </a:r>
            <a:br>
              <a:rPr lang="en-US" dirty="0"/>
            </a:br>
            <a:r>
              <a:rPr lang="en-US" dirty="0"/>
              <a:t>single or double threads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70BF54-4409-489D-A986-8CA2528C1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836780"/>
              </p:ext>
            </p:extLst>
          </p:nvPr>
        </p:nvGraphicFramePr>
        <p:xfrm>
          <a:off x="381000" y="2875815"/>
          <a:ext cx="5232372" cy="3139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B0B3A81-313B-47C8-A15F-647D314E9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480209"/>
              </p:ext>
            </p:extLst>
          </p:nvPr>
        </p:nvGraphicFramePr>
        <p:xfrm>
          <a:off x="6345800" y="2875814"/>
          <a:ext cx="5232372" cy="3139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768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Modulus % is computationally expensive.</a:t>
            </a:r>
          </a:p>
          <a:p>
            <a:r>
              <a:rPr lang="en-US" dirty="0"/>
              <a:t>Our values should stay in 0 to N-1</a:t>
            </a:r>
          </a:p>
          <a:p>
            <a:r>
              <a:rPr lang="en-US" dirty="0"/>
              <a:t>% for N power of 2 is very cheap: simply AND mask with N-1</a:t>
            </a:r>
          </a:p>
          <a:p>
            <a:endParaRPr lang="en-US" dirty="0"/>
          </a:p>
          <a:p>
            <a:r>
              <a:rPr lang="en-US" dirty="0"/>
              <a:t>Replace % with ‘if’</a:t>
            </a:r>
          </a:p>
          <a:p>
            <a:pPr lvl="1"/>
            <a:r>
              <a:rPr lang="en-US" dirty="0"/>
              <a:t>Trades expensive % with possibly expensive branch</a:t>
            </a:r>
          </a:p>
          <a:p>
            <a:endParaRPr lang="en-US" dirty="0"/>
          </a:p>
          <a:p>
            <a:r>
              <a:rPr lang="en-US" dirty="0"/>
              <a:t>Want template magic to select which at compile time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CAFF25-8161-4177-A614-25D0CA6EE7D2}"/>
              </a:ext>
            </a:extLst>
          </p:cNvPr>
          <p:cNvSpPr txBox="1">
            <a:spLocks/>
          </p:cNvSpPr>
          <p:nvPr/>
        </p:nvSpPr>
        <p:spPr>
          <a:xfrm>
            <a:off x="5758774" y="1825625"/>
            <a:ext cx="61186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ModulusRingBuffer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...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::Mod1N(N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template to detect if N is power of 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is_power_of_two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N &amp;&amp; ((N &amp; (N - 1)) == 0);};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pick based on power of 2 or not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FastRingMod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conditional_t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is_power_of_two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&lt;N&gt;::value,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FastRingModPowerOfTwo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&lt;N,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MidRingMod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&lt;N,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3974593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227979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MidRingMod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given integer in [0,2N-1], return mod N in [0,N-1]    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Mod1N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N)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N;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endParaRPr lang="en-US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SlowRingModPowerOfTwo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has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% N;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FastRingModPowerOfTwo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has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(N - 1);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FA4A8-E968-450A-AB2D-FC97B59F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69F4-3314-4C5C-9AD8-FBAAECF2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6F77-0CC6-4ADF-829A-589223D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talk will cover a simple data structure, </a:t>
            </a:r>
            <a:br>
              <a:rPr lang="en-US" dirty="0"/>
            </a:br>
            <a:r>
              <a:rPr lang="en-US" dirty="0"/>
              <a:t>taken from the basic concept to production</a:t>
            </a:r>
            <a:br>
              <a:rPr lang="en-US" dirty="0"/>
            </a:br>
            <a:r>
              <a:rPr lang="en-US" dirty="0"/>
              <a:t>quality</a:t>
            </a:r>
          </a:p>
          <a:p>
            <a:endParaRPr lang="en-US" dirty="0"/>
          </a:p>
          <a:p>
            <a:r>
              <a:rPr lang="en-US" dirty="0"/>
              <a:t>It will illustrate a lot of tricks, nuances, and design tradeoffs</a:t>
            </a:r>
          </a:p>
          <a:p>
            <a:endParaRPr lang="en-US" dirty="0"/>
          </a:p>
          <a:p>
            <a:r>
              <a:rPr lang="en-US" dirty="0"/>
              <a:t>It illustrates that software is hard – the simple idea of a ring buffer is</a:t>
            </a:r>
            <a:br>
              <a:rPr lang="en-US" dirty="0"/>
            </a:br>
            <a:r>
              <a:rPr lang="en-US" dirty="0"/>
              <a:t>far removed from a production quality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6FADA-9761-4462-8C99-6097B8BC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71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Relaxed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CPU, compiler, and language </a:t>
            </a:r>
            <a:r>
              <a:rPr lang="en-US" b="1" i="1" dirty="0"/>
              <a:t>memory models</a:t>
            </a:r>
            <a:r>
              <a:rPr lang="en-US" dirty="0"/>
              <a:t> allow all reordering loads and stores, especially across caches and threads.</a:t>
            </a:r>
          </a:p>
          <a:p>
            <a:r>
              <a:rPr lang="en-US" dirty="0"/>
              <a:t>C++ </a:t>
            </a:r>
            <a:r>
              <a:rPr lang="en-US" b="1" dirty="0"/>
              <a:t>atomic</a:t>
            </a:r>
            <a:r>
              <a:rPr lang="en-US" dirty="0"/>
              <a:t> forces strict </a:t>
            </a:r>
            <a:br>
              <a:rPr lang="en-US" dirty="0"/>
            </a:br>
            <a:r>
              <a:rPr lang="en-US" dirty="0"/>
              <a:t>sequential ordering </a:t>
            </a:r>
          </a:p>
          <a:p>
            <a:pPr lvl="1"/>
            <a:r>
              <a:rPr lang="en-US" dirty="0"/>
              <a:t>sequential consistency =&gt;</a:t>
            </a:r>
            <a:br>
              <a:rPr lang="en-US" dirty="0"/>
            </a:br>
            <a:r>
              <a:rPr lang="en-US" dirty="0"/>
              <a:t>1) Each thread ordered,</a:t>
            </a:r>
            <a:br>
              <a:rPr lang="en-US" dirty="0"/>
            </a:br>
            <a:r>
              <a:rPr lang="en-US" dirty="0"/>
              <a:t>2) overall order is total ordered</a:t>
            </a:r>
          </a:p>
          <a:p>
            <a:r>
              <a:rPr lang="en-US" dirty="0"/>
              <a:t>Replace default atomic </a:t>
            </a:r>
            <a:br>
              <a:rPr lang="en-US" dirty="0"/>
            </a:br>
            <a:r>
              <a:rPr lang="en-US" dirty="0"/>
              <a:t>read/write with weakest </a:t>
            </a:r>
            <a:br>
              <a:rPr lang="en-US" dirty="0"/>
            </a:br>
            <a:r>
              <a:rPr lang="en-US" dirty="0"/>
              <a:t>correct requirement</a:t>
            </a:r>
          </a:p>
          <a:p>
            <a:r>
              <a:rPr lang="en-US" dirty="0"/>
              <a:t>Hardest one to get correct!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158E20-70AC-44F9-9AF5-9C3F68AC9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17324"/>
              </p:ext>
            </p:extLst>
          </p:nvPr>
        </p:nvGraphicFramePr>
        <p:xfrm>
          <a:off x="5233481" y="2706227"/>
          <a:ext cx="6011694" cy="352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425">
                  <a:extLst>
                    <a:ext uri="{9D8B030D-6E8A-4147-A177-3AD203B41FA5}">
                      <a16:colId xmlns:a16="http://schemas.microsoft.com/office/drawing/2014/main" val="1332572188"/>
                    </a:ext>
                  </a:extLst>
                </a:gridCol>
                <a:gridCol w="4455269">
                  <a:extLst>
                    <a:ext uri="{9D8B030D-6E8A-4147-A177-3AD203B41FA5}">
                      <a16:colId xmlns:a16="http://schemas.microsoft.com/office/drawing/2014/main" val="3089596597"/>
                    </a:ext>
                  </a:extLst>
                </a:gridCol>
              </a:tblGrid>
              <a:tr h="577643">
                <a:tc>
                  <a:txBody>
                    <a:bodyPr/>
                    <a:lstStyle/>
                    <a:p>
                      <a:r>
                        <a:rPr lang="en-US" sz="1600" dirty="0"/>
                        <a:t>C++ atomics </a:t>
                      </a:r>
                      <a:r>
                        <a:rPr lang="en-US" sz="1600" dirty="0" err="1"/>
                        <a:t>memory_order</a:t>
                      </a:r>
                      <a:r>
                        <a:rPr lang="en-US" sz="1600" dirty="0"/>
                        <a:t>_...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Meaning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1705884539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acquire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 following loads not moved before any current or preceding loads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1047407968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release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 preceding stores not moved past any current or later stores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1026329244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acq_rel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Does both acquire and release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1245802033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consume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Weaker form of acquire, only does acquire on data dependent loads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273216036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relaxed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All </a:t>
                      </a:r>
                      <a:r>
                        <a:rPr lang="en-US" sz="1600" dirty="0" err="1"/>
                        <a:t>reorderings</a:t>
                      </a:r>
                      <a:r>
                        <a:rPr lang="en-US" sz="1600" dirty="0"/>
                        <a:t> ok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824182902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seq_cst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Default: sequential consistency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21249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49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Relaxed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try to put the item in, return false if full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_.load(std::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memory_order_relaxed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::Mod1N(w + 1);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_.load(std::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buffer_[w]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_.store(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buffer full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branching order changed to often better choice - most taken closest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DD759-3B74-40F9-8C4D-7144D5A1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9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3		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3DCE90-3F3E-4301-B06D-6C2DC30A6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8002241"/>
              </p:ext>
            </p:extLst>
          </p:nvPr>
        </p:nvGraphicFramePr>
        <p:xfrm>
          <a:off x="6440407" y="4097609"/>
          <a:ext cx="4354272" cy="2612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2210E61-152C-45A6-AEA8-79C9F8DD93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593528"/>
              </p:ext>
            </p:extLst>
          </p:nvPr>
        </p:nvGraphicFramePr>
        <p:xfrm>
          <a:off x="985936" y="1506854"/>
          <a:ext cx="4354274" cy="2612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991259-9A51-4014-A96C-4B6F6747F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662241"/>
              </p:ext>
            </p:extLst>
          </p:nvPr>
        </p:nvGraphicFramePr>
        <p:xfrm>
          <a:off x="985936" y="4097609"/>
          <a:ext cx="4354272" cy="2612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759C682-EC05-4A82-BD34-B43C5940A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9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Size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to use all N slots in low memory device</a:t>
            </a:r>
          </a:p>
          <a:p>
            <a:r>
              <a:rPr lang="en-US" dirty="0"/>
              <a:t>read=write cannot both mark empty and full</a:t>
            </a:r>
          </a:p>
          <a:p>
            <a:r>
              <a:rPr lang="en-US" dirty="0"/>
              <a:t>Thus need another field to track which is which</a:t>
            </a:r>
          </a:p>
          <a:p>
            <a:r>
              <a:rPr lang="en-US" dirty="0"/>
              <a:t>A separate field is tricky to get right with </a:t>
            </a:r>
            <a:r>
              <a:rPr lang="en-US" b="1" dirty="0"/>
              <a:t>atomic</a:t>
            </a:r>
            <a:r>
              <a:rPr lang="en-US" dirty="0"/>
              <a:t>s</a:t>
            </a:r>
          </a:p>
          <a:p>
            <a:endParaRPr lang="en-US" dirty="0"/>
          </a:p>
          <a:p>
            <a:r>
              <a:rPr lang="en-US" dirty="0"/>
              <a:t>Nice trick: instead of using numbers mod N, take them mod 2N</a:t>
            </a:r>
          </a:p>
          <a:p>
            <a:pPr lvl="1"/>
            <a:r>
              <a:rPr lang="en-US" dirty="0"/>
              <a:t>Gives another ‘bit’ of information to split full/empty cases</a:t>
            </a:r>
          </a:p>
          <a:p>
            <a:pPr lvl="1"/>
            <a:endParaRPr lang="en-US" dirty="0"/>
          </a:p>
          <a:p>
            <a:r>
              <a:rPr lang="en-US" dirty="0"/>
              <a:t>Downside: need an extra mod N during buffer read/write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37141-FA3C-4178-9D61-A7E21A26B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9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Size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try to write an element, fails if no space available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paper above has ability to write bigger blocks, is faster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_.load(std::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memory_order_relaxed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::Mod2N(w + 1);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_.load(std::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buffer_[</a:t>
            </a:r>
            <a:r>
              <a:rPr lang="da-DK" dirty="0">
                <a:solidFill>
                  <a:srgbClr val="2B91AF"/>
                </a:solidFill>
                <a:latin typeface="Consolas" panose="020B0609020204030204" pitchFamily="49" charset="0"/>
              </a:rPr>
              <a:t>RingMod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::Mod1N(w)] =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_.store(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buffer full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19C02-BD94-47F5-9A73-3510B162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18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False sharing cache</a:t>
            </a:r>
          </a:p>
          <a:p>
            <a:r>
              <a:rPr lang="en-US" dirty="0"/>
              <a:t>Move lines around</a:t>
            </a:r>
          </a:p>
          <a:p>
            <a:r>
              <a:rPr lang="en-US" dirty="0"/>
              <a:t>Can do better, greater cost…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N&gt; buffer_;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6EAB9-F4A7-4197-BE84-5090AA213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34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times one wants to write a block of bytes in</a:t>
            </a:r>
          </a:p>
          <a:p>
            <a:r>
              <a:rPr lang="en-US" dirty="0"/>
              <a:t>Often want to read a block out</a:t>
            </a:r>
          </a:p>
          <a:p>
            <a:r>
              <a:rPr lang="en-US" dirty="0"/>
              <a:t>Can avoid so many atomic hits by doing things in blocks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4CD82-B197-407C-91AD-7EA45CF5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05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try to write n elements, fails if no space available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_.load(std::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memory_order_relaxed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_.load(std::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(Size() - </a:t>
            </a:r>
            <a:r>
              <a:rPr lang="pt-BR" dirty="0">
                <a:solidFill>
                  <a:srgbClr val="2B91AF"/>
                </a:solidFill>
                <a:latin typeface="Consolas" panose="020B0609020204030204" pitchFamily="49" charset="0"/>
              </a:rPr>
              <a:t>RingMod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::Mod2N(2 * N + w - r) &lt;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does not fit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buffer_[</a:t>
            </a:r>
            <a:r>
              <a:rPr lang="da-DK" dirty="0">
                <a:solidFill>
                  <a:srgbClr val="2B91AF"/>
                </a:solidFill>
                <a:latin typeface="Consolas" panose="020B0609020204030204" pitchFamily="49" charset="0"/>
              </a:rPr>
              <a:t>RingMod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::Mod1N(w)] =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w = </a:t>
            </a:r>
            <a:r>
              <a:rPr lang="pl-PL" dirty="0">
                <a:solidFill>
                  <a:srgbClr val="2B91AF"/>
                </a:solidFill>
                <a:latin typeface="Consolas" panose="020B0609020204030204" pitchFamily="49" charset="0"/>
              </a:rPr>
              <a:t>RingMod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::Mod2N(w + 1);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_.store(w, std::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4CD82-B197-407C-91AD-7EA45CF5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27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Ring Buffer (final buffer)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Can avoid some atomic checks by caching a </a:t>
            </a:r>
            <a:br>
              <a:rPr lang="en-US" dirty="0"/>
            </a:br>
            <a:r>
              <a:rPr lang="en-US" dirty="0"/>
              <a:t>non-atomic value on each of </a:t>
            </a:r>
            <a:br>
              <a:rPr lang="en-US" dirty="0"/>
            </a:br>
            <a:r>
              <a:rPr lang="en-US" dirty="0"/>
              <a:t>producer/consumer side</a:t>
            </a:r>
          </a:p>
          <a:p>
            <a:r>
              <a:rPr lang="en-US" dirty="0"/>
              <a:t>Adds memory cost of two more counters</a:t>
            </a:r>
          </a:p>
          <a:p>
            <a:r>
              <a:rPr lang="en-US" dirty="0"/>
              <a:t>Improves performance on some architectures</a:t>
            </a:r>
          </a:p>
          <a:p>
            <a:endParaRPr lang="en-US" dirty="0">
              <a:solidFill>
                <a:srgbClr val="6F008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predictive read index, cache neighbors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 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buffer_[N];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predictive write index, cache neighbors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 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8B3C0-059B-454F-B547-FE0885754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06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Ring Buffer (final buffer)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// predicted available to write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 Size() -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::Mod2N(2 * N + w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_)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may not fit, check more exactly, costing an atomic read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// current available to write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(Size() -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::Mod2N(2 * N + w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_)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does not fit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8B3C0-059B-454F-B547-FE088575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2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69F4-3314-4C5C-9AD8-FBAAECF2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6F77-0CC6-4ADF-829A-589223D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needed a ring buffer for an embedded project</a:t>
            </a:r>
          </a:p>
          <a:p>
            <a:endParaRPr lang="en-US" dirty="0"/>
          </a:p>
          <a:p>
            <a:r>
              <a:rPr lang="en-US" dirty="0"/>
              <a:t>Design needs</a:t>
            </a:r>
          </a:p>
          <a:p>
            <a:pPr lvl="1"/>
            <a:r>
              <a:rPr lang="en-US" dirty="0"/>
              <a:t>An interrupt fills a ring buffer asynchronously from the main program</a:t>
            </a:r>
          </a:p>
          <a:p>
            <a:pPr lvl="1"/>
            <a:r>
              <a:rPr lang="en-US" dirty="0"/>
              <a:t>Main program consumes data when available</a:t>
            </a:r>
          </a:p>
          <a:p>
            <a:pPr lvl="1"/>
            <a:r>
              <a:rPr lang="en-US" dirty="0"/>
              <a:t>One or more physical CPUs (needed for Atmel SAMD21, </a:t>
            </a:r>
            <a:r>
              <a:rPr lang="en-US" dirty="0" err="1"/>
              <a:t>Expressif</a:t>
            </a:r>
            <a:r>
              <a:rPr lang="en-US" dirty="0"/>
              <a:t> ESP32)</a:t>
            </a:r>
          </a:p>
          <a:p>
            <a:pPr lvl="1"/>
            <a:r>
              <a:rPr lang="en-US" dirty="0"/>
              <a:t>Very RAM conscious: the SAMD21 has 4K of RAM to implement a USB host</a:t>
            </a:r>
          </a:p>
          <a:p>
            <a:pPr lvl="1"/>
            <a:r>
              <a:rPr lang="en-US" dirty="0"/>
              <a:t>High performance</a:t>
            </a:r>
          </a:p>
          <a:p>
            <a:pPr lvl="1"/>
            <a:r>
              <a:rPr lang="en-US" dirty="0"/>
              <a:t>Standalone, reusable, modern C++ design principles</a:t>
            </a:r>
          </a:p>
          <a:p>
            <a:pPr lvl="1"/>
            <a:endParaRPr lang="en-US" dirty="0"/>
          </a:p>
          <a:p>
            <a:r>
              <a:rPr lang="en-US" dirty="0"/>
              <a:t>I found nothing available, created high performance Ring Buffer</a:t>
            </a:r>
          </a:p>
          <a:p>
            <a:endParaRPr lang="en-US" dirty="0"/>
          </a:p>
          <a:p>
            <a:r>
              <a:rPr lang="en-US" dirty="0"/>
              <a:t>Design and implementation illustrative of high and low level tricks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FC64B-3DCD-4A1B-9AC8-B919DEAB8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94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58BE73-B08B-4780-AEF2-C051D3447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4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Relaxed, full buffer, large blocks, </a:t>
            </a:r>
            <a:br>
              <a:rPr lang="en-US" dirty="0"/>
            </a:br>
            <a:r>
              <a:rPr lang="en-US" dirty="0"/>
              <a:t>cache lines, predictive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3C362EC-4F87-4A72-B35B-5B233592EA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023720"/>
              </p:ext>
            </p:extLst>
          </p:nvPr>
        </p:nvGraphicFramePr>
        <p:xfrm>
          <a:off x="632691" y="26296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F41DE9D-A6F6-455F-A0E1-1BFB5D0B62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766414"/>
              </p:ext>
            </p:extLst>
          </p:nvPr>
        </p:nvGraphicFramePr>
        <p:xfrm>
          <a:off x="5830567" y="281680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58149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5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 vs predictive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321F6D0-417A-43B3-AD04-248DA7349C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558729"/>
              </p:ext>
            </p:extLst>
          </p:nvPr>
        </p:nvGraphicFramePr>
        <p:xfrm>
          <a:off x="1524000" y="25367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D29608F-A7B9-4095-9270-3DC77EE57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43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Extremely hard to </a:t>
            </a:r>
            <a:r>
              <a:rPr lang="en-US" b="1" i="1" dirty="0"/>
              <a:t>prove</a:t>
            </a:r>
            <a:r>
              <a:rPr lang="en-US" dirty="0"/>
              <a:t> correctness</a:t>
            </a:r>
          </a:p>
          <a:p>
            <a:r>
              <a:rPr lang="en-US" dirty="0"/>
              <a:t>Can stress test like crazy</a:t>
            </a:r>
          </a:p>
          <a:p>
            <a:r>
              <a:rPr lang="en-US" dirty="0" err="1"/>
              <a:t>Relacy</a:t>
            </a:r>
            <a:r>
              <a:rPr lang="en-US" dirty="0"/>
              <a:t> Race Detector is a nice header library to stress</a:t>
            </a:r>
          </a:p>
          <a:p>
            <a:pPr lvl="1"/>
            <a:r>
              <a:rPr lang="en-US" dirty="0"/>
              <a:t>Automatically does </a:t>
            </a:r>
            <a:r>
              <a:rPr lang="en-US" dirty="0" err="1"/>
              <a:t>reorderings</a:t>
            </a:r>
            <a:r>
              <a:rPr lang="en-US" dirty="0"/>
              <a:t> and tries to crash programs</a:t>
            </a:r>
          </a:p>
          <a:p>
            <a:pPr lvl="1"/>
            <a:r>
              <a:rPr lang="en-US" dirty="0"/>
              <a:t>Simply include “relacy.hpp”, replace std:: with </a:t>
            </a:r>
            <a:r>
              <a:rPr lang="en-US" dirty="0" err="1"/>
              <a:t>rl</a:t>
            </a:r>
            <a:r>
              <a:rPr lang="en-US" dirty="0"/>
              <a:t>::, and access vars of interest with suffix ($)</a:t>
            </a:r>
          </a:p>
          <a:p>
            <a:pPr lvl="1"/>
            <a:r>
              <a:rPr lang="en-US" dirty="0"/>
              <a:t>Can do with </a:t>
            </a:r>
            <a:r>
              <a:rPr lang="en-US"/>
              <a:t>macros cleanly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0463A-FC7C-4DB4-9C41-A23A7920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0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3AFCE9-53D7-4468-914E-E53F0199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6		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23D8C72-3EFA-4810-83EF-BDC13BE777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01344"/>
              </p:ext>
            </p:extLst>
          </p:nvPr>
        </p:nvGraphicFramePr>
        <p:xfrm>
          <a:off x="653473" y="2273141"/>
          <a:ext cx="5247674" cy="3148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8A6430E-7D15-483A-90C8-A3CB15BC0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0249549"/>
              </p:ext>
            </p:extLst>
          </p:nvPr>
        </p:nvGraphicFramePr>
        <p:xfrm>
          <a:off x="6290855" y="2273141"/>
          <a:ext cx="5247672" cy="3148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55659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of all improvement ideas and gain over previous: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Made parameters generic to gain compiler optimizations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Made threaded with </a:t>
            </a:r>
            <a:r>
              <a:rPr lang="en-US" b="1" dirty="0">
                <a:latin typeface="Consolas" panose="020B0609020204030204" pitchFamily="49" charset="0"/>
              </a:rPr>
              <a:t>lock</a:t>
            </a:r>
            <a:r>
              <a:rPr lang="en-US" dirty="0"/>
              <a:t>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locks with careful </a:t>
            </a:r>
            <a:r>
              <a:rPr lang="en-US" b="1" dirty="0">
                <a:latin typeface="Consolas" panose="020B0609020204030204" pitchFamily="49" charset="0"/>
              </a:rPr>
              <a:t>atomic</a:t>
            </a:r>
            <a:r>
              <a:rPr lang="en-US" dirty="0"/>
              <a:t>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modulus with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 and bitmask and template tricks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</a:t>
            </a:r>
            <a:r>
              <a:rPr lang="en-US" b="1" dirty="0" err="1">
                <a:latin typeface="Consolas" panose="020B0609020204030204" pitchFamily="49" charset="0"/>
              </a:rPr>
              <a:t>seq_cst</a:t>
            </a:r>
            <a:r>
              <a:rPr lang="en-US" dirty="0"/>
              <a:t> atomics with careful load/store semantics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N-1 buffer with full N buffer via mod 2N math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Tried to arrange data for better cache and non-false sharing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Changed API to handle blocks instead of single put/get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Removed some cache sharing via predictive size buffering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483C1-6B8F-477B-AEFB-6F7E112A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09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 – want code sizes (lines of code, compiled size)</a:t>
            </a:r>
          </a:p>
          <a:p>
            <a:r>
              <a:rPr lang="en-US" dirty="0"/>
              <a:t>TODO – </a:t>
            </a:r>
            <a:r>
              <a:rPr lang="en-US" dirty="0" err="1"/>
              <a:t>godbolt</a:t>
            </a:r>
            <a:r>
              <a:rPr lang="en-US" dirty="0"/>
              <a:t> things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829A0-2543-4333-8EDA-43300CD8B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69F4-3314-4C5C-9AD8-FBAAECF2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6F77-0CC6-4ADF-829A-589223D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simple design and implementation</a:t>
            </a:r>
          </a:p>
          <a:p>
            <a:endParaRPr lang="en-US" dirty="0"/>
          </a:p>
          <a:p>
            <a:r>
              <a:rPr lang="en-US" dirty="0"/>
              <a:t>Test to catch bugs</a:t>
            </a:r>
          </a:p>
          <a:p>
            <a:endParaRPr lang="en-US" dirty="0"/>
          </a:p>
          <a:p>
            <a:r>
              <a:rPr lang="en-US" dirty="0"/>
              <a:t>Make changes a little at a time to improve</a:t>
            </a:r>
          </a:p>
          <a:p>
            <a:endParaRPr lang="en-US" dirty="0"/>
          </a:p>
          <a:p>
            <a:r>
              <a:rPr lang="en-US" dirty="0"/>
              <a:t>10 different ring buffers, each better than the previous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40354-3AE5-4C6B-8ACA-AC38E95FB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69" y="183495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State:</a:t>
            </a:r>
          </a:p>
          <a:p>
            <a:pPr lvl="1"/>
            <a:r>
              <a:rPr lang="en-US" dirty="0"/>
              <a:t>Simple </a:t>
            </a:r>
            <a:r>
              <a:rPr lang="en-US" b="1" dirty="0">
                <a:latin typeface="Consolas" panose="020B0609020204030204" pitchFamily="49" charset="0"/>
              </a:rPr>
              <a:t>array</a:t>
            </a:r>
            <a:r>
              <a:rPr lang="en-US" dirty="0"/>
              <a:t> size N to store data</a:t>
            </a:r>
          </a:p>
          <a:p>
            <a:pPr lvl="1"/>
            <a:r>
              <a:rPr lang="en-US" dirty="0"/>
              <a:t>Next place to read is </a:t>
            </a:r>
            <a:r>
              <a:rPr lang="en-US" b="1" dirty="0" err="1">
                <a:latin typeface="Consolas" panose="020B0609020204030204" pitchFamily="49" charset="0"/>
              </a:rPr>
              <a:t>readIndex</a:t>
            </a:r>
            <a:endParaRPr lang="en-US" b="1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Next place to write is </a:t>
            </a:r>
            <a:r>
              <a:rPr lang="en-US" b="1" dirty="0" err="1">
                <a:latin typeface="Consolas" panose="020B0609020204030204" pitchFamily="49" charset="0"/>
              </a:rPr>
              <a:t>writeIndex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API roughly (actually, this is not the first I tried, but they evolved to this)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IsEmpty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endParaRPr lang="en-US" dirty="0"/>
          </a:p>
          <a:p>
            <a:pPr lvl="1"/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endParaRPr lang="en-US" dirty="0"/>
          </a:p>
          <a:p>
            <a:pPr lvl="1"/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AvailableToWrite</a:t>
            </a:r>
            <a:endParaRPr lang="en-US" dirty="0"/>
          </a:p>
          <a:p>
            <a:pPr lvl="1"/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18171-AEBC-4999-8E1E-4AFD80BA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9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B618F5-C14D-4369-B38A-FD2170172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219" y="1461640"/>
            <a:ext cx="533178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buffer_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+ 1) %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buffer_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+ 1) %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FE9D9E-10A4-453B-A541-0C461A968396}"/>
              </a:ext>
            </a:extLst>
          </p:cNvPr>
          <p:cNvSpPr txBox="1">
            <a:spLocks/>
          </p:cNvSpPr>
          <p:nvPr/>
        </p:nvSpPr>
        <p:spPr>
          <a:xfrm>
            <a:off x="603683" y="1461640"/>
            <a:ext cx="64689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buffer_;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size_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== 0;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== size_; 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0020" cy="4351338"/>
          </a:xfrm>
        </p:spPr>
        <p:txBody>
          <a:bodyPr>
            <a:normAutofit/>
          </a:bodyPr>
          <a:lstStyle/>
          <a:p>
            <a:r>
              <a:rPr lang="en-US" dirty="0"/>
              <a:t>Previous has multiple bugs: can you find them?</a:t>
            </a:r>
          </a:p>
          <a:p>
            <a:endParaRPr lang="en-US" dirty="0"/>
          </a:p>
          <a:p>
            <a:r>
              <a:rPr lang="en-US" dirty="0"/>
              <a:t>Can it really hold N items? </a:t>
            </a:r>
          </a:p>
          <a:p>
            <a:pPr lvl="1"/>
            <a:r>
              <a:rPr lang="en-US" dirty="0"/>
              <a:t>Nope, it holds N-1. What to fix?</a:t>
            </a:r>
          </a:p>
          <a:p>
            <a:pPr lvl="1"/>
            <a:r>
              <a:rPr lang="en-US" dirty="0"/>
              <a:t>Fix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AvailableToWrite</a:t>
            </a:r>
            <a:r>
              <a:rPr lang="en-US" dirty="0"/>
              <a:t>,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endParaRPr lang="en-US" sz="1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Second much harder: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3A66B-F5B9-4FE8-A10D-240217B94FAA}"/>
              </a:ext>
            </a:extLst>
          </p:cNvPr>
          <p:cNvSpPr txBox="1"/>
          <p:nvPr/>
        </p:nvSpPr>
        <p:spPr>
          <a:xfrm>
            <a:off x="4793186" y="4184551"/>
            <a:ext cx="68964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1EBA4F-3DDD-4978-A7AF-CF03A02E7A86}"/>
              </a:ext>
            </a:extLst>
          </p:cNvPr>
          <p:cNvGrpSpPr/>
          <p:nvPr/>
        </p:nvGrpSpPr>
        <p:grpSpPr>
          <a:xfrm>
            <a:off x="9246647" y="167814"/>
            <a:ext cx="2442979" cy="4819710"/>
            <a:chOff x="8740809" y="158087"/>
            <a:chExt cx="2442979" cy="4819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CD97B7-C2EB-420C-96D0-B54DB539A807}"/>
                </a:ext>
              </a:extLst>
            </p:cNvPr>
            <p:cNvGrpSpPr/>
            <p:nvPr/>
          </p:nvGrpSpPr>
          <p:grpSpPr>
            <a:xfrm>
              <a:off x="8740809" y="2431169"/>
              <a:ext cx="2442979" cy="2546628"/>
              <a:chOff x="5378059" y="-433793"/>
              <a:chExt cx="3010161" cy="313787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08C16A5-2DE7-47CB-8710-AB35648B8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78059" y="-433793"/>
                <a:ext cx="3010161" cy="278154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9D1C2C-B033-4CD4-ACF5-7EA625AC7C18}"/>
                  </a:ext>
                </a:extLst>
              </p:cNvPr>
              <p:cNvSpPr txBox="1"/>
              <p:nvPr/>
            </p:nvSpPr>
            <p:spPr>
              <a:xfrm>
                <a:off x="6096000" y="2334749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Full W=R-1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653CD3-9CDA-4C8D-AA47-36C792D4981A}"/>
                </a:ext>
              </a:extLst>
            </p:cNvPr>
            <p:cNvGrpSpPr/>
            <p:nvPr/>
          </p:nvGrpSpPr>
          <p:grpSpPr>
            <a:xfrm>
              <a:off x="8740809" y="158087"/>
              <a:ext cx="2442979" cy="2356957"/>
              <a:chOff x="6678711" y="-737069"/>
              <a:chExt cx="2979678" cy="287475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3A7AC3B-CC99-448D-9351-267433AD8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8711" y="-737069"/>
                <a:ext cx="2979678" cy="269009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0D33BF-0498-46B5-901F-B8B0615D2930}"/>
                  </a:ext>
                </a:extLst>
              </p:cNvPr>
              <p:cNvSpPr txBox="1"/>
              <p:nvPr/>
            </p:nvSpPr>
            <p:spPr>
              <a:xfrm>
                <a:off x="7313378" y="1768358"/>
                <a:ext cx="12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Empty W=R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633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Hint: this fixes: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(size_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_) % size_;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Also this: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static_cast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_)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  <a:endParaRPr lang="en-US" dirty="0"/>
          </a:p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is basically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uint64_t</a:t>
            </a:r>
            <a:endParaRPr lang="en-US" dirty="0"/>
          </a:p>
          <a:p>
            <a:r>
              <a:rPr lang="en-US" dirty="0"/>
              <a:t>Order and promotion rules subtle.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72B5C-50F8-47B8-8E79-71EB2CFA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7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C/C++ does not define over/underflow of signed integers</a:t>
            </a:r>
          </a:p>
          <a:p>
            <a:pPr lvl="1"/>
            <a:r>
              <a:rPr lang="en-US" dirty="0"/>
              <a:t>So I designed using unsigned types</a:t>
            </a:r>
          </a:p>
          <a:p>
            <a:r>
              <a:rPr lang="en-US" dirty="0"/>
              <a:t>In this case: I encountered a wraparound of a size 513 buffer: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read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512</a:t>
            </a:r>
            <a:r>
              <a:rPr lang="en-US" dirty="0"/>
              <a:t>, math should then be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read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513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mod 513 should be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Instead: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read</a:t>
            </a:r>
            <a:r>
              <a:rPr lang="en-US" dirty="0">
                <a:latin typeface="Consolas" panose="020B0609020204030204" pitchFamily="49" charset="0"/>
              </a:rPr>
              <a:t>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-481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0xFFFF’FE1F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as 32 bit hex, </a:t>
            </a:r>
          </a:p>
          <a:p>
            <a:pPr lvl="1"/>
            <a:r>
              <a:rPr lang="en-US" dirty="0"/>
              <a:t>Add 32 bit unsigned to 64 bit unsigned size 513: </a:t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0xFFFF’FE1F</a:t>
            </a:r>
            <a:r>
              <a:rPr lang="en-US" dirty="0"/>
              <a:t> expanded to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0x0000’0000’FFFF’FE1F</a:t>
            </a:r>
            <a:r>
              <a:rPr lang="en-US" dirty="0"/>
              <a:t>, not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0xFFFF’FFFF’FFFF’FE1F</a:t>
            </a:r>
          </a:p>
          <a:p>
            <a:pPr lvl="1"/>
            <a:r>
              <a:rPr lang="en-US" dirty="0"/>
              <a:t>Add to 513 = 0x0000’0000’0000’0201 as 64 bit hex, </a:t>
            </a:r>
          </a:p>
          <a:p>
            <a:pPr lvl="1"/>
            <a:r>
              <a:rPr lang="en-US" dirty="0"/>
              <a:t>Obtain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0x0000’000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’0000’0020</a:t>
            </a:r>
            <a:r>
              <a:rPr lang="en-US" dirty="0"/>
              <a:t> as 64 bit hex. Note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way out there</a:t>
            </a:r>
          </a:p>
          <a:p>
            <a:pPr lvl="1"/>
            <a:r>
              <a:rPr lang="en-US" dirty="0"/>
              <a:t>Now taking mod 513 returns 0, not 32!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2B5D2-6B3F-49E4-8F71-7A383C3FB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8101</TotalTime>
  <Words>2694</Words>
  <Application>Microsoft Office PowerPoint</Application>
  <PresentationFormat>Widescreen</PresentationFormat>
  <Paragraphs>414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Ring Buffers</vt:lpstr>
      <vt:lpstr>Intro</vt:lpstr>
      <vt:lpstr>Design purpose</vt:lpstr>
      <vt:lpstr>Outline</vt:lpstr>
      <vt:lpstr>Simple Ring Buffer</vt:lpstr>
      <vt:lpstr>Simple Ring Buffer</vt:lpstr>
      <vt:lpstr>Simple Ring Buffer</vt:lpstr>
      <vt:lpstr>Simple Ring Buffer</vt:lpstr>
      <vt:lpstr>Simple Ring Buffer</vt:lpstr>
      <vt:lpstr>Generic Ring Buffer</vt:lpstr>
      <vt:lpstr>Locked Ring Buffer</vt:lpstr>
      <vt:lpstr>Locked Ring Buffer</vt:lpstr>
      <vt:lpstr>Benchmarking </vt:lpstr>
      <vt:lpstr>Performance I  </vt:lpstr>
      <vt:lpstr>Atomics Ring Buffer</vt:lpstr>
      <vt:lpstr>Atomics Ring Buffer</vt:lpstr>
      <vt:lpstr>Performance 2  </vt:lpstr>
      <vt:lpstr>Modulus Ring Buffer</vt:lpstr>
      <vt:lpstr>Modulus Ring Buffer</vt:lpstr>
      <vt:lpstr>Relaxed Ring Buffer</vt:lpstr>
      <vt:lpstr>Relaxed Ring Buffer</vt:lpstr>
      <vt:lpstr>Performance 3  </vt:lpstr>
      <vt:lpstr>Full Size Buffer</vt:lpstr>
      <vt:lpstr>Full Size Buffer</vt:lpstr>
      <vt:lpstr>Cache Ring Buffer</vt:lpstr>
      <vt:lpstr>Blocks Ring Buffer</vt:lpstr>
      <vt:lpstr>Blocks Ring Buffer</vt:lpstr>
      <vt:lpstr>Predictive Ring Buffer (final buffer)</vt:lpstr>
      <vt:lpstr>Predictive Ring Buffer (final buffer)</vt:lpstr>
      <vt:lpstr>Performance 4  </vt:lpstr>
      <vt:lpstr>Performance 5  </vt:lpstr>
      <vt:lpstr>Correctness?</vt:lpstr>
      <vt:lpstr>Performance 6  </vt:lpstr>
      <vt:lpstr>Conclusion</vt:lpstr>
      <vt:lpstr>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Lomont</dc:creator>
  <cp:lastModifiedBy>Chris Lomont</cp:lastModifiedBy>
  <cp:revision>368</cp:revision>
  <cp:lastPrinted>2019-03-16T06:23:21Z</cp:lastPrinted>
  <dcterms:created xsi:type="dcterms:W3CDTF">2019-03-16T01:30:27Z</dcterms:created>
  <dcterms:modified xsi:type="dcterms:W3CDTF">2019-03-25T23:03:46Z</dcterms:modified>
</cp:coreProperties>
</file>