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2" r:id="rId4"/>
    <p:sldId id="263" r:id="rId5"/>
    <p:sldId id="259" r:id="rId6"/>
    <p:sldId id="285" r:id="rId7"/>
    <p:sldId id="286" r:id="rId8"/>
    <p:sldId id="287" r:id="rId9"/>
    <p:sldId id="288" r:id="rId10"/>
    <p:sldId id="280" r:id="rId11"/>
    <p:sldId id="260" r:id="rId12"/>
    <p:sldId id="289" r:id="rId13"/>
    <p:sldId id="284" r:id="rId14"/>
    <p:sldId id="265" r:id="rId15"/>
    <p:sldId id="261" r:id="rId16"/>
    <p:sldId id="266" r:id="rId17"/>
    <p:sldId id="270" r:id="rId18"/>
    <p:sldId id="267" r:id="rId19"/>
    <p:sldId id="271" r:id="rId20"/>
    <p:sldId id="264" r:id="rId21"/>
    <p:sldId id="272" r:id="rId22"/>
    <p:sldId id="283" r:id="rId23"/>
    <p:sldId id="275" r:id="rId24"/>
    <p:sldId id="276" r:id="rId25"/>
    <p:sldId id="282" r:id="rId26"/>
    <p:sldId id="281" r:id="rId27"/>
    <p:sldId id="277" r:id="rId28"/>
    <p:sldId id="257" r:id="rId29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EE146-CC1B-4321-8D89-C9A011C5D52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97B5-F443-4B54-8557-95313D74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https://blog.grijjy.com/2017/01/12/expand-your-collections-collection-part-2-a-generic-ring-buffer/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9933-CFDF-45A8-9544-FE07FDBE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A8498-4062-43CC-B7A2-684A3BBF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1B39-7C52-48D5-A170-BB60747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1F10-CFDB-4218-8157-1E816EBC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B2E1-9C41-4EA5-9605-80E8EFB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480A-916B-4B12-818A-15B062F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A2A-6B6C-4072-AA9D-5D6D441D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9958-052A-491F-A540-7601DA26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3B68-176C-4E0B-950A-53226DD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79F1-E885-4CFB-B519-A83364A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D9496-D9A9-4282-AF43-C0822029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4393-1E74-45DD-9725-EF2C3101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4591-FFD8-4D2A-A784-FF2D45A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0EA8-9878-4DD3-98D0-70E2FED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E884-35E6-4F4D-A8C0-E712747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B226-8C3A-46A1-B239-7D0A78ED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4EE9-BF70-4205-9FF3-B341BDD2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D174-3813-42F7-A7D5-E846824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C5BE-C565-470A-98E0-2FB3581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6003-B2F5-4498-8022-A525DC0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BDC-C39A-4454-BFFE-D91F21BA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69E1-0355-487E-A8FF-AB8D8320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9B9-F85D-45D3-8287-32F3DD38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634C-2D15-40CD-BE6D-12B2D420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BA86-CD89-4621-A754-EA15045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286-D216-4AC8-8FB7-1E9B921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C5FC-B826-4EFD-8D95-B4949DAB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D5FFB-913B-4448-A6C7-6EB0E50E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EE91-2AFE-40ED-9CDF-F9103A6B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67F6-67D7-4874-8A88-7EDF785D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7298-9787-423E-B8F0-FEF991B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7BD4-C54E-4D95-818A-FFAAD545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188B-C5C6-46D3-81F3-2D58A010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2804-E559-44D4-AB6B-05F87B45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5CE8-FDA3-4433-986C-6E283CA8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CF08-3A67-46EC-A55A-B3ED8776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14D0A-0001-496F-B6AD-3E99F497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073B-A9F6-44BD-A4F3-B07AA81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D5DC-5A64-44DC-BE3C-9CF1F373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89EE-E5A4-4339-89FA-B9EBE86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1D04-E587-4606-AF94-2B0C498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69EE-F196-4FE3-9AD1-DE0C3F89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9963-07A1-4803-84BD-B5896E7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EF11-70F9-4A5C-97E1-C34205B7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27FD4-60A2-4F09-80EA-7F830BF9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A957-EEEE-41A8-9EAB-63406D29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AE7-7EDF-45E2-8A77-0CF0E572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455D-417D-4456-AEFA-7AB5663B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4A2C-3E6F-4C85-8E9F-921E33E3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05B73-B2B8-43E7-82AE-E32C2B5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27A1-6430-4ED2-933D-B5590A9E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044E-C907-41A0-AF27-C3BAFCC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A5C-CE99-4F13-A266-BE8D193F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CBF18-E647-439F-9C09-C2A284D0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36D28-037E-4D9F-BC87-912DD1CF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EA88-1945-4D35-90E8-81E2EAA7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2FDA-0B05-481C-8F95-9BA0215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6D7E-386E-4435-8819-5E5D79E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9DC8-7043-4279-B466-E99159AF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E44B-F994-46DD-BF18-26EDC69B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84E-908E-4555-90D3-9780DA61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CBDB-4F92-412E-A128-B696EDED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DB29-823E-464A-B41D-72D03F21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lomon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clomont@Logiko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12E-DBC7-448F-A495-46FF949B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Ring Buffers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5B30C-002F-42D2-B9BD-8CD87E13D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(Why software is hard)</a:t>
            </a:r>
          </a:p>
          <a:p>
            <a:r>
              <a:rPr lang="en-US" dirty="0"/>
              <a:t>Chris Lomont, 2019</a:t>
            </a:r>
          </a:p>
          <a:p>
            <a:r>
              <a:rPr lang="en-US" dirty="0">
                <a:hlinkClick r:id="rId3"/>
              </a:rPr>
              <a:t>chris@lomont.org</a:t>
            </a:r>
            <a:endParaRPr lang="en-US" dirty="0"/>
          </a:p>
          <a:p>
            <a:r>
              <a:rPr lang="en-US" dirty="0">
                <a:hlinkClick r:id="rId4"/>
              </a:rPr>
              <a:t>clomont@Logikos.com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8A0F9-07F6-42D8-85F1-7F4FA76AF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Templatize items for flexibility</a:t>
            </a:r>
          </a:p>
          <a:p>
            <a:pPr lvl="1"/>
            <a:r>
              <a:rPr lang="en-US" dirty="0"/>
              <a:t>Data type – can hold packets, etc.</a:t>
            </a:r>
          </a:p>
          <a:p>
            <a:pPr lvl="1"/>
            <a:r>
              <a:rPr lang="en-US" dirty="0"/>
              <a:t>Size, allows compiler optimizations, can remove storing size as variable</a:t>
            </a:r>
          </a:p>
          <a:p>
            <a:pPr lvl="2"/>
            <a:r>
              <a:rPr lang="en-US" dirty="0"/>
              <a:t>Downside – now multiple types RB&lt;32&gt; versus RB&lt;64&gt;, can subclass if needed</a:t>
            </a:r>
          </a:p>
          <a:p>
            <a:pPr lvl="1"/>
            <a:r>
              <a:rPr lang="en-US" dirty="0"/>
              <a:t>Index type – allows smaller memory – don’t always need 32 bit index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512,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GenericRingBuffer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36B0F-428B-4031-B2B5-EC726705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make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Use locks, C++11 to C++17 ok.</a:t>
            </a:r>
          </a:p>
          <a:p>
            <a:r>
              <a:rPr lang="en-US" dirty="0"/>
              <a:t>API now dangerous and flakey</a:t>
            </a:r>
          </a:p>
          <a:p>
            <a:pPr lvl="1"/>
            <a:r>
              <a:rPr lang="en-US" dirty="0"/>
              <a:t>For example, int </a:t>
            </a:r>
            <a:r>
              <a:rPr lang="en-US" dirty="0" err="1"/>
              <a:t>AvailateToRead</a:t>
            </a:r>
            <a:r>
              <a:rPr lang="en-US" dirty="0"/>
              <a:t> not safe under multiple readers</a:t>
            </a:r>
          </a:p>
          <a:p>
            <a:pPr lvl="1"/>
            <a:r>
              <a:rPr lang="en-US" dirty="0"/>
              <a:t>Could relabel, or could remove or rethink</a:t>
            </a:r>
          </a:p>
          <a:p>
            <a:pPr lvl="1"/>
            <a:r>
              <a:rPr lang="en-US" dirty="0"/>
              <a:t>Safer to simply kill bad named functions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1823E-1736-4EC9-989D-977EDC4E2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guard(lock_);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1823E-1736-4EC9-989D-977EDC4E2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57575-DAA5-4819-AF35-5DFF1C6E1EB2}"/>
              </a:ext>
            </a:extLst>
          </p:cNvPr>
          <p:cNvSpPr txBox="1">
            <a:spLocks/>
          </p:cNvSpPr>
          <p:nvPr/>
        </p:nvSpPr>
        <p:spPr>
          <a:xfrm>
            <a:off x="6162941" y="1825625"/>
            <a:ext cx="4556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Locking guidelines</a:t>
            </a:r>
          </a:p>
          <a:p>
            <a:pPr lvl="1"/>
            <a:r>
              <a:rPr lang="en-US" dirty="0"/>
              <a:t>simply using mutex hangs, use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scope guards for exceptions</a:t>
            </a:r>
          </a:p>
          <a:p>
            <a:pPr lvl="1"/>
            <a:r>
              <a:rPr lang="en-US" dirty="0"/>
              <a:t>Need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/>
              <a:t> lock for const members, </a:t>
            </a:r>
          </a:p>
          <a:p>
            <a:pPr lvl="1"/>
            <a:r>
              <a:rPr lang="en-US" dirty="0"/>
              <a:t>ugly, must be careful to meet const for classes how C++ expects them</a:t>
            </a:r>
          </a:p>
        </p:txBody>
      </p:sp>
    </p:spTree>
    <p:extLst>
      <p:ext uri="{BB962C8B-B14F-4D97-AF65-F5344CB8AC3E}">
        <p14:creationId xmlns:p14="http://schemas.microsoft.com/office/powerpoint/2010/main" val="2633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benchmarks: </a:t>
            </a:r>
          </a:p>
          <a:p>
            <a:pPr lvl="1"/>
            <a:r>
              <a:rPr lang="en-US" dirty="0"/>
              <a:t>Single thread, ring buffer size N, write M, read M in loop</a:t>
            </a:r>
          </a:p>
          <a:p>
            <a:r>
              <a:rPr lang="en-US" dirty="0"/>
              <a:t>Want about 30-50 </a:t>
            </a:r>
            <a:r>
              <a:rPr lang="en-US" dirty="0" err="1"/>
              <a:t>ms</a:t>
            </a:r>
            <a:r>
              <a:rPr lang="en-US" dirty="0"/>
              <a:t> per sample on Windows (15 </a:t>
            </a:r>
            <a:r>
              <a:rPr lang="en-US" dirty="0" err="1"/>
              <a:t>ms</a:t>
            </a:r>
            <a:r>
              <a:rPr lang="en-US" dirty="0"/>
              <a:t> thread slices)</a:t>
            </a:r>
          </a:p>
          <a:p>
            <a:pPr lvl="1"/>
            <a:r>
              <a:rPr lang="en-US" dirty="0"/>
              <a:t>Lower, hit numeric issues</a:t>
            </a:r>
          </a:p>
          <a:p>
            <a:pPr lvl="1"/>
            <a:r>
              <a:rPr lang="en-US" dirty="0"/>
              <a:t>Higher, don’t get more info, just slower to test</a:t>
            </a:r>
          </a:p>
          <a:p>
            <a:pPr lvl="1"/>
            <a:r>
              <a:rPr lang="en-US" dirty="0"/>
              <a:t>Want enough OS thread slices overall to gather good avg data</a:t>
            </a:r>
          </a:p>
          <a:p>
            <a:r>
              <a:rPr lang="en-US" dirty="0"/>
              <a:t>Intel Core i7</a:t>
            </a:r>
          </a:p>
          <a:p>
            <a:r>
              <a:rPr lang="en-US" dirty="0"/>
              <a:t>Visual Studio 2017 C++, Release mode.</a:t>
            </a:r>
          </a:p>
          <a:p>
            <a:r>
              <a:rPr lang="en-US" dirty="0"/>
              <a:t>Atmel SAMD21, </a:t>
            </a:r>
            <a:r>
              <a:rPr lang="en-US"/>
              <a:t>Ateml7 studio (GCC) TODO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687D5-4DD6-45C9-8180-6FF2F0EC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vs generic vs locked</a:t>
            </a:r>
          </a:p>
          <a:p>
            <a:r>
              <a:rPr lang="en-US" dirty="0"/>
              <a:t>Note sizes near power of 2 speeds</a:t>
            </a:r>
          </a:p>
          <a:p>
            <a:r>
              <a:rPr lang="en-US" dirty="0"/>
              <a:t>// bytes/sec sizes 7,8,9; 15, 16, 17; </a:t>
            </a:r>
          </a:p>
          <a:p>
            <a:r>
              <a:rPr lang="en-US" dirty="0"/>
              <a:t>One and two threads</a:t>
            </a:r>
          </a:p>
          <a:p>
            <a:r>
              <a:rPr lang="en-US" dirty="0"/>
              <a:t>Various </a:t>
            </a:r>
            <a:r>
              <a:rPr lang="en-US" dirty="0" err="1"/>
              <a:t>sizings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21192-CAC9-493C-9362-41A63D2A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Producer, Single Consumer Ring Buffer</a:t>
            </a:r>
          </a:p>
          <a:p>
            <a:r>
              <a:rPr lang="en-US" dirty="0"/>
              <a:t>SPSC Ring Buffer</a:t>
            </a:r>
          </a:p>
          <a:p>
            <a:r>
              <a:rPr lang="en-US" dirty="0"/>
              <a:t>Atomics (standard sequential)</a:t>
            </a:r>
          </a:p>
          <a:p>
            <a:r>
              <a:rPr lang="en-US" dirty="0"/>
              <a:t>Can redo API more nicely – comments ok</a:t>
            </a:r>
          </a:p>
          <a:p>
            <a:r>
              <a:rPr lang="en-US" dirty="0"/>
              <a:t>Read each at most once per function, same order safest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B1BBD-5468-454E-85CA-C4A662FB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vs locked vs SPSC atomics</a:t>
            </a:r>
          </a:p>
          <a:p>
            <a:r>
              <a:rPr lang="en-US" dirty="0"/>
              <a:t>One and two threads for SPSC and atomics</a:t>
            </a:r>
          </a:p>
          <a:p>
            <a:r>
              <a:rPr lang="en-US" dirty="0"/>
              <a:t>Various </a:t>
            </a:r>
            <a:r>
              <a:rPr lang="en-US" dirty="0" err="1"/>
              <a:t>sizings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C90A0-5433-4DA9-86B4-2BA810BD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Modulus choices and template wizardry</a:t>
            </a:r>
          </a:p>
          <a:p>
            <a:pPr lvl="1"/>
            <a:r>
              <a:rPr lang="en-US" dirty="0"/>
              <a:t>Normal, if, if and power of 2</a:t>
            </a:r>
          </a:p>
          <a:p>
            <a:r>
              <a:rPr lang="en-US" dirty="0"/>
              <a:t>Power of two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7A621-0485-47EF-A55B-B1634891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9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SPSC Ring Buffer – relaxed memory model</a:t>
            </a:r>
          </a:p>
          <a:p>
            <a:r>
              <a:rPr lang="en-US" dirty="0"/>
              <a:t>Atomics (correct orderings)</a:t>
            </a:r>
          </a:p>
          <a:p>
            <a:r>
              <a:rPr lang="en-US" dirty="0"/>
              <a:t>Hardest one to do</a:t>
            </a:r>
          </a:p>
          <a:p>
            <a:r>
              <a:rPr lang="en-US" dirty="0"/>
              <a:t>(branching – most taken closest)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2E87F-3157-4C69-97E1-29D2AE74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9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3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SPSC 1 vs SPSC modulus vs </a:t>
            </a:r>
            <a:r>
              <a:rPr lang="en-US" dirty="0" err="1"/>
              <a:t>spsc</a:t>
            </a:r>
            <a:r>
              <a:rPr lang="en-US" dirty="0"/>
              <a:t> relaxed</a:t>
            </a:r>
          </a:p>
          <a:p>
            <a:r>
              <a:rPr lang="en-US" dirty="0"/>
              <a:t>One and two threads</a:t>
            </a:r>
          </a:p>
          <a:p>
            <a:r>
              <a:rPr lang="en-US" dirty="0"/>
              <a:t>Various </a:t>
            </a:r>
            <a:r>
              <a:rPr lang="en-US" dirty="0" err="1"/>
              <a:t>sizings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Noted size bug:  multithreaded </a:t>
            </a:r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AvailableToRead</a:t>
            </a:r>
            <a:r>
              <a:rPr lang="en-US" dirty="0"/>
              <a:t>() const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Scoped guard(lock_); </a:t>
            </a:r>
          </a:p>
          <a:p>
            <a:r>
              <a:rPr lang="en-US" dirty="0"/>
              <a:t>// see comment in simple on why this cast is needed</a:t>
            </a:r>
          </a:p>
          <a:p>
            <a:r>
              <a:rPr lang="en-US" dirty="0"/>
              <a:t>return (</a:t>
            </a:r>
            <a:r>
              <a:rPr lang="en-US" dirty="0" err="1"/>
              <a:t>static_cast</a:t>
            </a:r>
            <a:r>
              <a:rPr lang="en-US" dirty="0"/>
              <a:t>&lt;</a:t>
            </a:r>
            <a:r>
              <a:rPr lang="en-US" dirty="0" err="1"/>
              <a:t>size_t</a:t>
            </a:r>
            <a:r>
              <a:rPr lang="en-US" dirty="0"/>
              <a:t>&gt;(</a:t>
            </a:r>
            <a:r>
              <a:rPr lang="en-US" dirty="0" err="1"/>
              <a:t>writeIndex</a:t>
            </a:r>
            <a:r>
              <a:rPr lang="en-US" dirty="0"/>
              <a:t>_) - </a:t>
            </a:r>
            <a:r>
              <a:rPr lang="en-US" dirty="0" err="1"/>
              <a:t>readIndex</a:t>
            </a:r>
            <a:r>
              <a:rPr lang="en-US" dirty="0"/>
              <a:t>_ + N) % 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 - fail on size! (only hold N-1)</a:t>
            </a:r>
          </a:p>
          <a:p>
            <a:r>
              <a:rPr lang="en-US" dirty="0"/>
              <a:t>Needed Size() - ….</a:t>
            </a:r>
          </a:p>
          <a:p>
            <a:r>
              <a:rPr lang="en-US" dirty="0"/>
              <a:t>// how many items available to write in [0,N]</a:t>
            </a:r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AvailableToWrite</a:t>
            </a:r>
            <a:r>
              <a:rPr lang="en-US" dirty="0"/>
              <a:t>() const { Scoped guard(lock_); return N - </a:t>
            </a:r>
            <a:r>
              <a:rPr lang="en-US" dirty="0" err="1"/>
              <a:t>AvailableToRead</a:t>
            </a:r>
            <a:r>
              <a:rPr lang="en-US" dirty="0"/>
              <a:t>(); 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AC52B-F4E9-43FA-A80B-60034EF4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 will cover a simple data structure, </a:t>
            </a:r>
            <a:br>
              <a:rPr lang="en-US" dirty="0"/>
            </a:br>
            <a:r>
              <a:rPr lang="en-US" dirty="0"/>
              <a:t>taken from the basic concept to production</a:t>
            </a:r>
            <a:br>
              <a:rPr lang="en-US" dirty="0"/>
            </a:br>
            <a:r>
              <a:rPr lang="en-US" dirty="0"/>
              <a:t>quality</a:t>
            </a:r>
          </a:p>
          <a:p>
            <a:endParaRPr lang="en-US" dirty="0"/>
          </a:p>
          <a:p>
            <a:r>
              <a:rPr lang="en-US" dirty="0"/>
              <a:t>It will illustrate a lot of tricks, nuances, and design tradeoffs</a:t>
            </a:r>
          </a:p>
          <a:p>
            <a:endParaRPr lang="en-US" dirty="0"/>
          </a:p>
          <a:p>
            <a:r>
              <a:rPr lang="en-US" dirty="0"/>
              <a:t>It illustrates that software is hard – the simple idea of a ring buffer is</a:t>
            </a:r>
            <a:br>
              <a:rPr lang="en-US" dirty="0"/>
            </a:br>
            <a:r>
              <a:rPr lang="en-US" dirty="0"/>
              <a:t>far removed from a production quality 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BBE65-687F-4614-A241-4DFB8333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all items </a:t>
            </a:r>
          </a:p>
          <a:p>
            <a:r>
              <a:rPr lang="en-US" dirty="0"/>
              <a:t>Naïve – add field, tricky to get right under atomic ops</a:t>
            </a:r>
          </a:p>
          <a:p>
            <a:r>
              <a:rPr lang="en-US" dirty="0"/>
              <a:t>Check better at small buffer – less wraps?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E01A7-8152-4121-8FFE-03106E179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sharing cache</a:t>
            </a:r>
          </a:p>
          <a:p>
            <a:r>
              <a:rPr lang="en-US" dirty="0"/>
              <a:t>Move lines around</a:t>
            </a:r>
          </a:p>
          <a:p>
            <a:r>
              <a:rPr lang="en-US" dirty="0"/>
              <a:t>Can do better, greater cost…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8491B-A2AE-484C-9830-B86DAD0D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A7BB2-B161-44ED-BC5F-28E04AE0D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7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relacy</a:t>
            </a:r>
            <a:endParaRPr lang="en-US" dirty="0"/>
          </a:p>
          <a:p>
            <a:r>
              <a:rPr lang="en-US" dirty="0"/>
              <a:t>Paper </a:t>
            </a:r>
            <a:r>
              <a:rPr lang="en-US" dirty="0" err="1"/>
              <a:t>WeakRB</a:t>
            </a:r>
            <a:endParaRPr lang="en-US" dirty="0"/>
          </a:p>
          <a:p>
            <a:r>
              <a:rPr lang="en-US" dirty="0"/>
              <a:t>Paper shows only 1.25% of possible throughout on ARM, 0.6% on PC</a:t>
            </a:r>
          </a:p>
          <a:p>
            <a:r>
              <a:rPr lang="en-US" dirty="0" err="1"/>
              <a:t>WeakRB</a:t>
            </a:r>
            <a:endParaRPr lang="en-US" dirty="0"/>
          </a:p>
          <a:p>
            <a:pPr lvl="1"/>
            <a:r>
              <a:rPr lang="en-US" dirty="0" err="1"/>
              <a:t>Softare</a:t>
            </a:r>
            <a:r>
              <a:rPr lang="en-US" dirty="0"/>
              <a:t> caches to prevent multiple needs to check atomic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34381-138D-484E-B003-12799F49C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4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Relaxed, full buffer, large blocks, cache lines</a:t>
            </a:r>
          </a:p>
          <a:p>
            <a:r>
              <a:rPr lang="en-US" dirty="0"/>
              <a:t>One and two threads</a:t>
            </a:r>
          </a:p>
          <a:p>
            <a:r>
              <a:rPr lang="en-US" dirty="0"/>
              <a:t>Various </a:t>
            </a:r>
            <a:r>
              <a:rPr lang="en-US" dirty="0" err="1"/>
              <a:t>sizings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7A93-B5CC-4F97-9987-0B1AE801F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5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overview of speeds</a:t>
            </a:r>
          </a:p>
          <a:p>
            <a:r>
              <a:rPr lang="en-US" dirty="0"/>
              <a:t>Naïve, to blocks, for single</a:t>
            </a:r>
          </a:p>
          <a:p>
            <a:r>
              <a:rPr lang="en-US" dirty="0"/>
              <a:t>Initial atomics versus blocked/cached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BE687-B999-40DE-B5B8-931D110DC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5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– hard core testing part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Relacy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B38C4-FAB7-4903-81BD-76468EDF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0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to last timing info</a:t>
            </a:r>
          </a:p>
          <a:p>
            <a:endParaRPr lang="en-US" dirty="0"/>
          </a:p>
          <a:p>
            <a:r>
              <a:rPr lang="en-US" dirty="0"/>
              <a:t>TODO – want code sizes (lines of code, compiled size)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CF097-D258-4637-8A9F-95F4EC3A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9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C763-0D86-4062-B9E7-7A40094C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93BA-17EE-4F1D-877F-2845FF7F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06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structure rough idea</a:t>
            </a:r>
          </a:p>
          <a:p>
            <a:r>
              <a:rPr lang="en-US" dirty="0"/>
              <a:t>Existing implementation: Folly, etc.</a:t>
            </a:r>
          </a:p>
          <a:p>
            <a:r>
              <a:rPr lang="en-US" dirty="0"/>
              <a:t>Cover desired behavior</a:t>
            </a:r>
          </a:p>
          <a:p>
            <a:r>
              <a:rPr lang="en-US" dirty="0"/>
              <a:t>First pass API</a:t>
            </a:r>
          </a:p>
          <a:p>
            <a:r>
              <a:rPr lang="en-US" dirty="0" err="1"/>
              <a:t>Threadsafe</a:t>
            </a:r>
            <a:endParaRPr lang="en-US" dirty="0"/>
          </a:p>
          <a:p>
            <a:r>
              <a:rPr lang="en-US" dirty="0"/>
              <a:t>Use all elements - tricky</a:t>
            </a:r>
          </a:p>
          <a:p>
            <a:r>
              <a:rPr lang="en-US" dirty="0"/>
              <a:t>SPSC – makes easier, faster?</a:t>
            </a:r>
          </a:p>
          <a:p>
            <a:r>
              <a:rPr lang="en-US" dirty="0"/>
              <a:t>C++ memory orderings - measure</a:t>
            </a:r>
          </a:p>
          <a:p>
            <a:r>
              <a:rPr lang="en-US" dirty="0"/>
              <a:t>Later API choices</a:t>
            </a:r>
          </a:p>
          <a:p>
            <a:r>
              <a:rPr lang="en-US" dirty="0"/>
              <a:t>C++ template tricks</a:t>
            </a:r>
          </a:p>
          <a:p>
            <a:r>
              <a:rPr lang="en-US" dirty="0"/>
              <a:t>Cache layout – test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269D84-53AF-4499-9997-9A72FFDCB359}"/>
              </a:ext>
            </a:extLst>
          </p:cNvPr>
          <p:cNvSpPr txBox="1">
            <a:spLocks/>
          </p:cNvSpPr>
          <p:nvPr/>
        </p:nvSpPr>
        <p:spPr>
          <a:xfrm>
            <a:off x="5962096" y="1825625"/>
            <a:ext cx="50210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Timings:</a:t>
            </a:r>
          </a:p>
          <a:p>
            <a:pPr lvl="1"/>
            <a:r>
              <a:rPr lang="en-US" dirty="0"/>
              <a:t>Simple (no threads, blocks, mod)</a:t>
            </a:r>
          </a:p>
          <a:p>
            <a:pPr lvl="1"/>
            <a:r>
              <a:rPr lang="en-US" dirty="0"/>
              <a:t>Locked</a:t>
            </a:r>
          </a:p>
          <a:p>
            <a:pPr lvl="1"/>
            <a:r>
              <a:rPr lang="en-US" dirty="0"/>
              <a:t>Atomics</a:t>
            </a:r>
          </a:p>
          <a:p>
            <a:pPr lvl="1"/>
            <a:r>
              <a:rPr lang="en-US" dirty="0"/>
              <a:t>Single thread, double thread </a:t>
            </a:r>
            <a:r>
              <a:rPr lang="en-US" dirty="0" err="1"/>
              <a:t>thoughout</a:t>
            </a:r>
            <a:endParaRPr lang="en-US" dirty="0"/>
          </a:p>
          <a:p>
            <a:pPr lvl="1"/>
            <a:r>
              <a:rPr lang="en-US" dirty="0"/>
              <a:t>Sizes of buffer, packet size stats (</a:t>
            </a:r>
            <a:r>
              <a:rPr lang="en-US" dirty="0" err="1"/>
              <a:t>fixed,rand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Full (no leftover item)</a:t>
            </a:r>
          </a:p>
          <a:p>
            <a:pPr lvl="1"/>
            <a:r>
              <a:rPr lang="en-US" dirty="0" err="1"/>
              <a:t>Release,acquire,etc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Cache lines</a:t>
            </a:r>
          </a:p>
          <a:p>
            <a:pPr lvl="1"/>
            <a:r>
              <a:rPr lang="en-US" dirty="0"/>
              <a:t>Modulus styles</a:t>
            </a:r>
          </a:p>
          <a:p>
            <a:pPr lvl="1"/>
            <a:r>
              <a:rPr lang="en-US" dirty="0"/>
              <a:t>Single versus blocks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888FF-333C-40AC-92C0-C0D2BF70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7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needed a ring buffer for an embedded project</a:t>
            </a:r>
          </a:p>
          <a:p>
            <a:endParaRPr lang="en-US" dirty="0"/>
          </a:p>
          <a:p>
            <a:r>
              <a:rPr lang="en-US" dirty="0"/>
              <a:t>Design needs</a:t>
            </a:r>
          </a:p>
          <a:p>
            <a:pPr lvl="1"/>
            <a:r>
              <a:rPr lang="en-US" dirty="0"/>
              <a:t>An interrupt fills a ring buffer asynchronously from the main program</a:t>
            </a:r>
          </a:p>
          <a:p>
            <a:pPr lvl="1"/>
            <a:r>
              <a:rPr lang="en-US" dirty="0"/>
              <a:t>Main program consumes data when available</a:t>
            </a:r>
          </a:p>
          <a:p>
            <a:pPr lvl="1"/>
            <a:r>
              <a:rPr lang="en-US" dirty="0"/>
              <a:t>One or more physical CPUs (needed for Atmel SAMD21, </a:t>
            </a:r>
            <a:r>
              <a:rPr lang="en-US" dirty="0" err="1"/>
              <a:t>Expressif</a:t>
            </a:r>
            <a:r>
              <a:rPr lang="en-US" dirty="0"/>
              <a:t> ESP32)</a:t>
            </a:r>
          </a:p>
          <a:p>
            <a:pPr lvl="1"/>
            <a:r>
              <a:rPr lang="en-US" dirty="0"/>
              <a:t>Very RAM conscious: the SAMD21 has 4K of RAM to implement a USB host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Standalone, reusable, modern C++ design principles</a:t>
            </a:r>
          </a:p>
          <a:p>
            <a:pPr lvl="1"/>
            <a:endParaRPr lang="en-US" dirty="0"/>
          </a:p>
          <a:p>
            <a:r>
              <a:rPr lang="en-US" dirty="0"/>
              <a:t>I found nothing available, created high performance </a:t>
            </a:r>
            <a:r>
              <a:rPr lang="en-US" dirty="0" err="1"/>
              <a:t>RingBuffer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and implementation illustrative of high and low level tricks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294-385D-4FCA-9D08-2D7EE6F7A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simple design and implementation</a:t>
            </a:r>
          </a:p>
          <a:p>
            <a:endParaRPr lang="en-US" dirty="0"/>
          </a:p>
          <a:p>
            <a:r>
              <a:rPr lang="en-US" dirty="0"/>
              <a:t>Test to catch bugs</a:t>
            </a:r>
          </a:p>
          <a:p>
            <a:endParaRPr lang="en-US" dirty="0"/>
          </a:p>
          <a:p>
            <a:r>
              <a:rPr lang="en-US" dirty="0"/>
              <a:t>Make changes a little at a time to improve</a:t>
            </a:r>
          </a:p>
          <a:p>
            <a:endParaRPr lang="en-US" dirty="0"/>
          </a:p>
          <a:p>
            <a:r>
              <a:rPr lang="en-US" dirty="0"/>
              <a:t>10 different ring buffers, each better than the previous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DC4B1-B26F-4D51-B6CA-2FEA0DFA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State:</a:t>
            </a:r>
          </a:p>
          <a:p>
            <a:pPr lvl="1"/>
            <a:r>
              <a:rPr lang="en-US" dirty="0"/>
              <a:t>Simple array size N to store data</a:t>
            </a:r>
          </a:p>
          <a:p>
            <a:pPr lvl="1"/>
            <a:r>
              <a:rPr lang="en-US" dirty="0"/>
              <a:t>Next place to read is </a:t>
            </a:r>
            <a:r>
              <a:rPr lang="en-US" dirty="0" err="1"/>
              <a:t>readIndex</a:t>
            </a:r>
            <a:endParaRPr lang="en-US" dirty="0"/>
          </a:p>
          <a:p>
            <a:pPr lvl="1"/>
            <a:r>
              <a:rPr lang="en-US" dirty="0"/>
              <a:t>Next place to write is </a:t>
            </a:r>
            <a:r>
              <a:rPr lang="en-US" dirty="0" err="1"/>
              <a:t>writeIndex</a:t>
            </a:r>
            <a:endParaRPr lang="en-US" dirty="0"/>
          </a:p>
          <a:p>
            <a:r>
              <a:rPr lang="en-US" dirty="0"/>
              <a:t>API roughly (actually, this is not the first, but they evolved to this)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/>
              <a:t>bool </a:t>
            </a:r>
            <a:r>
              <a:rPr lang="en-US" dirty="0" err="1"/>
              <a:t>IsFull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AvailableToRead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AvailableToWrite</a:t>
            </a:r>
            <a:endParaRPr lang="en-US" dirty="0"/>
          </a:p>
          <a:p>
            <a:pPr lvl="1"/>
            <a:r>
              <a:rPr lang="en-US" dirty="0"/>
              <a:t>int Size</a:t>
            </a:r>
          </a:p>
          <a:p>
            <a:pPr lvl="1"/>
            <a:r>
              <a:rPr lang="en-US" dirty="0"/>
              <a:t>bool Put(datum)</a:t>
            </a:r>
          </a:p>
          <a:p>
            <a:pPr lvl="1"/>
            <a:r>
              <a:rPr lang="en-US" dirty="0"/>
              <a:t>bool Get(&amp;datum)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D1415-EE17-40E8-9BFE-62724EB1E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72F594-EE32-4977-956B-705331DAA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19" y="1461640"/>
            <a:ext cx="53317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E9D9E-10A4-453B-A541-0C461A968396}"/>
              </a:ext>
            </a:extLst>
          </p:cNvPr>
          <p:cNvSpPr txBox="1">
            <a:spLocks/>
          </p:cNvSpPr>
          <p:nvPr/>
        </p:nvSpPr>
        <p:spPr>
          <a:xfrm>
            <a:off x="603683" y="1461640"/>
            <a:ext cx="64689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buffer_;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size_;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020" cy="4351338"/>
          </a:xfrm>
        </p:spPr>
        <p:txBody>
          <a:bodyPr>
            <a:normAutofit/>
          </a:bodyPr>
          <a:lstStyle/>
          <a:p>
            <a:r>
              <a:rPr lang="en-US" dirty="0"/>
              <a:t>Previous has multiple bugs: can you find them?</a:t>
            </a:r>
          </a:p>
          <a:p>
            <a:endParaRPr lang="en-US" dirty="0"/>
          </a:p>
          <a:p>
            <a:r>
              <a:rPr lang="en-US" dirty="0"/>
              <a:t>Can it really hold N items? </a:t>
            </a:r>
          </a:p>
          <a:p>
            <a:pPr lvl="1"/>
            <a:r>
              <a:rPr lang="en-US" dirty="0"/>
              <a:t>Nope, it holds N-1. What to fix?</a:t>
            </a:r>
          </a:p>
          <a:p>
            <a:pPr lvl="1"/>
            <a:r>
              <a:rPr lang="en-US" dirty="0"/>
              <a:t>Fix Size, </a:t>
            </a:r>
            <a:r>
              <a:rPr lang="en-US" dirty="0" err="1"/>
              <a:t>AvailableToWrite</a:t>
            </a:r>
            <a:r>
              <a:rPr lang="en-US" dirty="0"/>
              <a:t>, </a:t>
            </a:r>
            <a:r>
              <a:rPr lang="en-US" dirty="0" err="1"/>
              <a:t>IsFull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Second much harder: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9A8E5-F415-42CA-836D-684C77C8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3A66B-F5B9-4FE8-A10D-240217B94FAA}"/>
              </a:ext>
            </a:extLst>
          </p:cNvPr>
          <p:cNvSpPr txBox="1"/>
          <p:nvPr/>
        </p:nvSpPr>
        <p:spPr>
          <a:xfrm>
            <a:off x="4382391" y="4184551"/>
            <a:ext cx="6896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Hint: this fixes: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(size_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% size_;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Also this: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  <a:endParaRPr lang="en-US" dirty="0"/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basically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uint64_t</a:t>
            </a:r>
            <a:endParaRPr lang="en-US" dirty="0"/>
          </a:p>
          <a:p>
            <a:r>
              <a:rPr lang="en-US" dirty="0"/>
              <a:t>Order and promotion rules subtle.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9A8E5-F415-42CA-836D-684C77C8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C/C++ does not define over/underflow of signed integers</a:t>
            </a:r>
          </a:p>
          <a:p>
            <a:r>
              <a:rPr lang="en-US" dirty="0"/>
              <a:t>So I designed using unsigned types</a:t>
            </a:r>
          </a:p>
          <a:p>
            <a:r>
              <a:rPr lang="en-US" dirty="0"/>
              <a:t>In this case: I encountered a wraparound of a size 513 buffer:</a:t>
            </a:r>
          </a:p>
          <a:p>
            <a:pPr lvl="1"/>
            <a:r>
              <a:rPr lang="en-US" dirty="0"/>
              <a:t>Write = 31, read = 512, math should then be</a:t>
            </a:r>
            <a:br>
              <a:rPr lang="en-US" dirty="0"/>
            </a:br>
            <a:r>
              <a:rPr lang="en-US" dirty="0"/>
              <a:t>write-read+513 = 32, mod 513 should be 32.</a:t>
            </a:r>
          </a:p>
          <a:p>
            <a:pPr lvl="1"/>
            <a:r>
              <a:rPr lang="en-US" dirty="0"/>
              <a:t>Instead:</a:t>
            </a:r>
          </a:p>
          <a:p>
            <a:pPr lvl="1"/>
            <a:r>
              <a:rPr lang="en-US" dirty="0"/>
              <a:t>Write-read is -481 = 0xFFFF’FE1F as 32 bit hex, </a:t>
            </a:r>
          </a:p>
          <a:p>
            <a:pPr lvl="1"/>
            <a:r>
              <a:rPr lang="en-US" dirty="0"/>
              <a:t>Add to 513 = 0x0000’0000’0000’0201 as 64 bit hex, </a:t>
            </a:r>
          </a:p>
          <a:p>
            <a:pPr lvl="1"/>
            <a:r>
              <a:rPr lang="en-US" dirty="0"/>
              <a:t>Obtain 0x0000’0001’0000’0020 as 64 bit hex. Note 1 way out there</a:t>
            </a:r>
          </a:p>
          <a:p>
            <a:pPr lvl="1"/>
            <a:r>
              <a:rPr lang="en-US" dirty="0"/>
              <a:t>Now taking mod 513 returns 0, not 32!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9A8E5-F415-42CA-836D-684C77C8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6872</TotalTime>
  <Words>1444</Words>
  <Application>Microsoft Office PowerPoint</Application>
  <PresentationFormat>Widescreen</PresentationFormat>
  <Paragraphs>258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Ring Buffers</vt:lpstr>
      <vt:lpstr>Intro</vt:lpstr>
      <vt:lpstr>Design purpose</vt:lpstr>
      <vt:lpstr>Outline</vt:lpstr>
      <vt:lpstr>Simple Ring Buffer</vt:lpstr>
      <vt:lpstr>Simple Ring Buffer</vt:lpstr>
      <vt:lpstr>Simple Ring Buffer</vt:lpstr>
      <vt:lpstr>Simple Ring Buffer</vt:lpstr>
      <vt:lpstr>Simple Ring Buffer</vt:lpstr>
      <vt:lpstr>Generic Ring Buffer</vt:lpstr>
      <vt:lpstr>Locked Ring Buffer</vt:lpstr>
      <vt:lpstr>Locked Ring Buffer</vt:lpstr>
      <vt:lpstr>Benchmarking </vt:lpstr>
      <vt:lpstr>Performance I  </vt:lpstr>
      <vt:lpstr>Atomics Ring Buffer</vt:lpstr>
      <vt:lpstr>Performance 2  </vt:lpstr>
      <vt:lpstr>Modulus Ring Buffer</vt:lpstr>
      <vt:lpstr>Relaxed Ring Buffer</vt:lpstr>
      <vt:lpstr>Performance 3  </vt:lpstr>
      <vt:lpstr>Full Size Buffer</vt:lpstr>
      <vt:lpstr>Cache Ring Buffer</vt:lpstr>
      <vt:lpstr>Blocks Ring Buffer</vt:lpstr>
      <vt:lpstr>Predictive Ring Buffer (final buffer)</vt:lpstr>
      <vt:lpstr>Performance 4  </vt:lpstr>
      <vt:lpstr>Performance 5  </vt:lpstr>
      <vt:lpstr>Correctness – hard core testing part I </vt:lpstr>
      <vt:lpstr>Conclusion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Lomont</dc:creator>
  <cp:lastModifiedBy>Chris Lomont</cp:lastModifiedBy>
  <cp:revision>200</cp:revision>
  <cp:lastPrinted>2019-03-16T06:23:21Z</cp:lastPrinted>
  <dcterms:created xsi:type="dcterms:W3CDTF">2019-03-16T01:30:27Z</dcterms:created>
  <dcterms:modified xsi:type="dcterms:W3CDTF">2019-03-24T17:01:01Z</dcterms:modified>
</cp:coreProperties>
</file>