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99" r:id="rId16"/>
    <p:sldId id="261" r:id="rId17"/>
    <p:sldId id="290" r:id="rId18"/>
    <p:sldId id="266" r:id="rId19"/>
    <p:sldId id="270" r:id="rId20"/>
    <p:sldId id="292" r:id="rId21"/>
    <p:sldId id="267" r:id="rId22"/>
    <p:sldId id="293" r:id="rId23"/>
    <p:sldId id="271" r:id="rId24"/>
    <p:sldId id="264" r:id="rId25"/>
    <p:sldId id="295" r:id="rId26"/>
    <p:sldId id="272" r:id="rId27"/>
    <p:sldId id="296" r:id="rId28"/>
    <p:sldId id="283" r:id="rId29"/>
    <p:sldId id="275" r:id="rId30"/>
    <p:sldId id="297" r:id="rId31"/>
    <p:sldId id="276" r:id="rId32"/>
    <p:sldId id="291" r:id="rId33"/>
    <p:sldId id="281" r:id="rId34"/>
    <p:sldId id="298" r:id="rId35"/>
    <p:sldId id="282" r:id="rId36"/>
    <p:sldId id="300" r:id="rId37"/>
    <p:sldId id="294" r:id="rId38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omont" userId="1a7054fce7274690" providerId="LiveId" clId="{CCA1B98E-1AF6-44D6-8BDE-633EA42B1DFF}"/>
    <pc:docChg chg="modSld">
      <pc:chgData name="Chris Lomont" userId="1a7054fce7274690" providerId="LiveId" clId="{CCA1B98E-1AF6-44D6-8BDE-633EA42B1DFF}" dt="2020-02-20T01:21:34.496" v="0" actId="6549"/>
      <pc:docMkLst>
        <pc:docMk/>
      </pc:docMkLst>
      <pc:sldChg chg="modSp">
        <pc:chgData name="Chris Lomont" userId="1a7054fce7274690" providerId="LiveId" clId="{CCA1B98E-1AF6-44D6-8BDE-633EA42B1DFF}" dt="2020-02-20T01:21:34.496" v="0" actId="6549"/>
        <pc:sldMkLst>
          <pc:docMk/>
          <pc:sldMk cId="839429038" sldId="256"/>
        </pc:sldMkLst>
        <pc:spChg chg="mod">
          <ac:chgData name="Chris Lomont" userId="1a7054fce7274690" providerId="LiveId" clId="{CCA1B98E-1AF6-44D6-8BDE-633EA42B1DFF}" dt="2020-02-20T01:21:34.496" v="0" actId="6549"/>
          <ac:spMkLst>
            <pc:docMk/>
            <pc:sldMk cId="839429038" sldId="256"/>
            <ac:spMk id="3" creationId="{BE35B30C-002F-42D2-B9BD-8CD87E13DC3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thread, MB/s,</a:t>
            </a:r>
            <a:r>
              <a:rPr lang="en-US" baseline="0" dirty="0"/>
              <a:t> </a:t>
            </a:r>
            <a:r>
              <a:rPr lang="en-US" dirty="0"/>
              <a:t>buffer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I'!$P$12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I'!$Q$12:$T$12</c:f>
              <c:numCache>
                <c:formatCode>General</c:formatCode>
                <c:ptCount val="4"/>
                <c:pt idx="0">
                  <c:v>95.3</c:v>
                </c:pt>
                <c:pt idx="1">
                  <c:v>130</c:v>
                </c:pt>
                <c:pt idx="2">
                  <c:v>95.3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4-4C92-A967-382315EF323D}"/>
            </c:ext>
          </c:extLst>
        </c:ser>
        <c:ser>
          <c:idx val="1"/>
          <c:order val="1"/>
          <c:tx>
            <c:strRef>
              <c:f>'Perf I'!$P$13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I'!$Q$13:$T$13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4-4C92-A967-382315EF323D}"/>
            </c:ext>
          </c:extLst>
        </c:ser>
        <c:ser>
          <c:idx val="2"/>
          <c:order val="2"/>
          <c:tx>
            <c:strRef>
              <c:f>'Perf I'!$P$14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I'!$Q$14:$T$14</c:f>
              <c:numCache>
                <c:formatCode>General</c:formatCode>
                <c:ptCount val="4"/>
                <c:pt idx="0">
                  <c:v>13.9</c:v>
                </c:pt>
                <c:pt idx="1">
                  <c:v>12.7</c:v>
                </c:pt>
                <c:pt idx="2">
                  <c:v>13.6</c:v>
                </c:pt>
                <c:pt idx="3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4-4C92-A967-382315EF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7520"/>
        <c:axId val="988941288"/>
      </c:barChart>
      <c:catAx>
        <c:axId val="988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288"/>
        <c:crosses val="autoZero"/>
        <c:auto val="1"/>
        <c:lblAlgn val="ctr"/>
        <c:lblOffset val="100"/>
        <c:noMultiLvlLbl val="0"/>
      </c:catAx>
      <c:valAx>
        <c:axId val="9889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throughput, one and two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V'!$L$4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V'!$M$4:$P$4</c:f>
              <c:numCache>
                <c:formatCode>General</c:formatCode>
                <c:ptCount val="4"/>
                <c:pt idx="0">
                  <c:v>497.5</c:v>
                </c:pt>
                <c:pt idx="1">
                  <c:v>1226.0999999999999</c:v>
                </c:pt>
                <c:pt idx="2">
                  <c:v>19.2</c:v>
                </c:pt>
                <c:pt idx="3">
                  <c:v>246.1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E-4ACF-9F77-B178BFE2128B}"/>
            </c:ext>
          </c:extLst>
        </c:ser>
        <c:ser>
          <c:idx val="1"/>
          <c:order val="1"/>
          <c:tx>
            <c:strRef>
              <c:f>'Perf V'!$L$5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V'!$M$5:$P$5</c:f>
              <c:numCache>
                <c:formatCode>General</c:formatCode>
                <c:ptCount val="4"/>
                <c:pt idx="0">
                  <c:v>497.5</c:v>
                </c:pt>
                <c:pt idx="1">
                  <c:v>1492.7</c:v>
                </c:pt>
                <c:pt idx="2">
                  <c:v>21.1</c:v>
                </c:pt>
                <c:pt idx="3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E-4ACF-9F77-B178BFE21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1616"/>
        <c:axId val="988941944"/>
      </c:barChart>
      <c:catAx>
        <c:axId val="9889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944"/>
        <c:crosses val="autoZero"/>
        <c:auto val="1"/>
        <c:lblAlgn val="ctr"/>
        <c:lblOffset val="100"/>
        <c:noMultiLvlLbl val="0"/>
      </c:catAx>
      <c:valAx>
        <c:axId val="98894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VI'!$M$3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D-4D60-B336-DC110178B7C3}"/>
            </c:ext>
          </c:extLst>
        </c:ser>
        <c:ser>
          <c:idx val="1"/>
          <c:order val="1"/>
          <c:tx>
            <c:strRef>
              <c:f>'Perf VI'!$L$4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VI'!$M$4</c:f>
              <c:numCache>
                <c:formatCode>General</c:formatCode>
                <c:ptCount val="1"/>
                <c:pt idx="0">
                  <c:v>560.9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D-4D60-B336-DC110178B7C3}"/>
            </c:ext>
          </c:extLst>
        </c:ser>
        <c:ser>
          <c:idx val="2"/>
          <c:order val="2"/>
          <c:tx>
            <c:strRef>
              <c:f>'Perf VI'!$L$5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VI'!$M$5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D-4D60-B336-DC110178B7C3}"/>
            </c:ext>
          </c:extLst>
        </c:ser>
        <c:ser>
          <c:idx val="3"/>
          <c:order val="3"/>
          <c:tx>
            <c:strRef>
              <c:f>'Perf VI'!$L$6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VI'!$M$6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FD-4D60-B336-DC110178B7C3}"/>
            </c:ext>
          </c:extLst>
        </c:ser>
        <c:ser>
          <c:idx val="4"/>
          <c:order val="4"/>
          <c:tx>
            <c:strRef>
              <c:f>'Perf VI'!$L$7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VI'!$M$7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FD-4D60-B336-DC110178B7C3}"/>
            </c:ext>
          </c:extLst>
        </c:ser>
        <c:ser>
          <c:idx val="5"/>
          <c:order val="5"/>
          <c:tx>
            <c:strRef>
              <c:f>'Perf VI'!$L$8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VI'!$M$8</c:f>
              <c:numCache>
                <c:formatCode>General</c:formatCode>
                <c:ptCount val="1"/>
                <c:pt idx="0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FD-4D60-B336-DC110178B7C3}"/>
            </c:ext>
          </c:extLst>
        </c:ser>
        <c:ser>
          <c:idx val="6"/>
          <c:order val="6"/>
          <c:tx>
            <c:strRef>
              <c:f>'Perf VI'!$L$9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VI'!$M$9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FD-4D60-B336-DC110178B7C3}"/>
            </c:ext>
          </c:extLst>
        </c:ser>
        <c:ser>
          <c:idx val="7"/>
          <c:order val="7"/>
          <c:tx>
            <c:strRef>
              <c:f>'Perf VI'!$L$10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VI'!$M$10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FD-4D60-B336-DC110178B7C3}"/>
            </c:ext>
          </c:extLst>
        </c:ser>
        <c:ser>
          <c:idx val="8"/>
          <c:order val="8"/>
          <c:tx>
            <c:strRef>
              <c:f>'Perf VI'!$L$11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VI'!$M$11</c:f>
              <c:numCache>
                <c:formatCode>General</c:formatCode>
                <c:ptCount val="1"/>
                <c:pt idx="0">
                  <c:v>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FD-4D60-B336-DC110178B7C3}"/>
            </c:ext>
          </c:extLst>
        </c:ser>
        <c:ser>
          <c:idx val="9"/>
          <c:order val="9"/>
          <c:tx>
            <c:strRef>
              <c:f>'Perf VI'!$L$12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VI'!$M$12</c:f>
              <c:numCache>
                <c:formatCode>General</c:formatCode>
                <c:ptCount val="1"/>
                <c:pt idx="0">
                  <c:v>1467.1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FD-4D60-B336-DC110178B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4941792"/>
        <c:axId val="1085491664"/>
      </c:barChart>
      <c:catAx>
        <c:axId val="108494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5491664"/>
        <c:crosses val="autoZero"/>
        <c:auto val="1"/>
        <c:lblAlgn val="ctr"/>
        <c:lblOffset val="100"/>
        <c:noMultiLvlLbl val="0"/>
      </c:catAx>
      <c:valAx>
        <c:axId val="10854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VI'!$L$14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'Perf VI'!$M$14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2-467E-9342-DFCA27BFB4CD}"/>
            </c:ext>
          </c:extLst>
        </c:ser>
        <c:ser>
          <c:idx val="1"/>
          <c:order val="1"/>
          <c:tx>
            <c:strRef>
              <c:f>'Perf VI'!$L$15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VI'!$M$15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2-467E-9342-DFCA27BFB4CD}"/>
            </c:ext>
          </c:extLst>
        </c:ser>
        <c:ser>
          <c:idx val="2"/>
          <c:order val="2"/>
          <c:tx>
            <c:strRef>
              <c:f>'Perf VI'!$L$16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VI'!$M$16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2-467E-9342-DFCA27BFB4CD}"/>
            </c:ext>
          </c:extLst>
        </c:ser>
        <c:ser>
          <c:idx val="3"/>
          <c:order val="3"/>
          <c:tx>
            <c:strRef>
              <c:f>'Perf VI'!$L$17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VI'!$M$17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2-467E-9342-DFCA27BFB4CD}"/>
            </c:ext>
          </c:extLst>
        </c:ser>
        <c:ser>
          <c:idx val="4"/>
          <c:order val="4"/>
          <c:tx>
            <c:strRef>
              <c:f>'Perf VI'!$L$18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VI'!$M$18</c:f>
              <c:numCache>
                <c:formatCode>General</c:formatCode>
                <c:ptCount val="1"/>
                <c:pt idx="0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B2-467E-9342-DFCA27BFB4CD}"/>
            </c:ext>
          </c:extLst>
        </c:ser>
        <c:ser>
          <c:idx val="5"/>
          <c:order val="5"/>
          <c:tx>
            <c:strRef>
              <c:f>'Perf VI'!$L$19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VI'!$M$19</c:f>
              <c:numCache>
                <c:formatCode>General</c:formatCode>
                <c:ptCount val="1"/>
                <c:pt idx="0">
                  <c:v>22.4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B2-467E-9342-DFCA27BFB4CD}"/>
            </c:ext>
          </c:extLst>
        </c:ser>
        <c:ser>
          <c:idx val="6"/>
          <c:order val="6"/>
          <c:tx>
            <c:strRef>
              <c:f>'Perf VI'!$L$20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VI'!$M$20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B2-467E-9342-DFCA27BFB4CD}"/>
            </c:ext>
          </c:extLst>
        </c:ser>
        <c:ser>
          <c:idx val="7"/>
          <c:order val="7"/>
          <c:tx>
            <c:strRef>
              <c:f>'Perf VI'!$L$21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VI'!$M$21</c:f>
              <c:numCache>
                <c:formatCode>General</c:formatCode>
                <c:ptCount val="1"/>
                <c:pt idx="0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B2-467E-9342-DFCA27B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837840"/>
        <c:axId val="996841776"/>
      </c:barChart>
      <c:catAx>
        <c:axId val="99683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841776"/>
        <c:crosses val="autoZero"/>
        <c:auto val="1"/>
        <c:lblAlgn val="ctr"/>
        <c:lblOffset val="100"/>
        <c:noMultiLvlLbl val="0"/>
      </c:catAx>
      <c:valAx>
        <c:axId val="996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Atmel SAMD21, Single test</a:t>
            </a:r>
          </a:p>
          <a:p>
            <a:pPr>
              <a:defRPr/>
            </a:pPr>
            <a:r>
              <a:rPr lang="en-US" dirty="0"/>
              <a:t>Byte and block methods</a:t>
            </a:r>
            <a:br>
              <a:rPr lang="en-US" dirty="0"/>
            </a:br>
            <a:r>
              <a:rPr lang="en-US" dirty="0"/>
              <a:t>kB/s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Atmel!$I$3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Atmel!$J$3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4-4674-BC3D-2A585F67AD63}"/>
            </c:ext>
          </c:extLst>
        </c:ser>
        <c:ser>
          <c:idx val="1"/>
          <c:order val="1"/>
          <c:tx>
            <c:strRef>
              <c:f>Atmel!$I$4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Atmel!$J$4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54-4674-BC3D-2A585F67AD63}"/>
            </c:ext>
          </c:extLst>
        </c:ser>
        <c:ser>
          <c:idx val="2"/>
          <c:order val="2"/>
          <c:tx>
            <c:strRef>
              <c:f>Atmel!$I$5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Atmel!$J$5</c:f>
              <c:numCache>
                <c:formatCode>0</c:formatCode>
                <c:ptCount val="1"/>
                <c:pt idx="0">
                  <c:v>1713.2675438596491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54-4674-BC3D-2A585F67AD63}"/>
            </c:ext>
          </c:extLst>
        </c:ser>
        <c:ser>
          <c:idx val="3"/>
          <c:order val="3"/>
          <c:tx>
            <c:strRef>
              <c:f>Atmel!$I$6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Atmel!$J$6</c:f>
              <c:numCache>
                <c:formatCode>0</c:formatCode>
                <c:ptCount val="1"/>
                <c:pt idx="0">
                  <c:v>561.24281609195407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54-4674-BC3D-2A585F67AD63}"/>
            </c:ext>
          </c:extLst>
        </c:ser>
        <c:ser>
          <c:idx val="4"/>
          <c:order val="4"/>
          <c:tx>
            <c:strRef>
              <c:f>Atmel!$I$7</c:f>
              <c:strCache>
                <c:ptCount val="1"/>
                <c:pt idx="0">
                  <c:v>Mod Slow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Atmel!$J$7</c:f>
              <c:numCache>
                <c:formatCode>0</c:formatCode>
                <c:ptCount val="1"/>
                <c:pt idx="0">
                  <c:v>542.53472222222229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4-4674-BC3D-2A585F67AD63}"/>
            </c:ext>
          </c:extLst>
        </c:ser>
        <c:ser>
          <c:idx val="5"/>
          <c:order val="5"/>
          <c:tx>
            <c:strRef>
              <c:f>Atmel!$I$8</c:f>
              <c:strCache>
                <c:ptCount val="1"/>
                <c:pt idx="0">
                  <c:v>Mod Mid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Atmel!$J$8</c:f>
              <c:numCache>
                <c:formatCode>0</c:formatCode>
                <c:ptCount val="1"/>
                <c:pt idx="0">
                  <c:v>551.73022598870057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54-4674-BC3D-2A585F67AD63}"/>
            </c:ext>
          </c:extLst>
        </c:ser>
        <c:ser>
          <c:idx val="6"/>
          <c:order val="6"/>
          <c:tx>
            <c:strRef>
              <c:f>Atmel!$I$9</c:f>
              <c:strCache>
                <c:ptCount val="1"/>
                <c:pt idx="0">
                  <c:v>Mod Fast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Atmel!$J$9</c:f>
              <c:numCache>
                <c:formatCode>0</c:formatCode>
                <c:ptCount val="1"/>
                <c:pt idx="0">
                  <c:v>536.57280219780216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54-4674-BC3D-2A585F67AD63}"/>
            </c:ext>
          </c:extLst>
        </c:ser>
        <c:ser>
          <c:idx val="7"/>
          <c:order val="7"/>
          <c:tx>
            <c:strRef>
              <c:f>Atmel!$I$10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Atmel!$J$10</c:f>
              <c:numCache>
                <c:formatCode>0</c:formatCode>
                <c:ptCount val="1"/>
                <c:pt idx="0">
                  <c:v>1302.0833333333335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54-4674-BC3D-2A585F67AD63}"/>
            </c:ext>
          </c:extLst>
        </c:ser>
        <c:ser>
          <c:idx val="8"/>
          <c:order val="8"/>
          <c:tx>
            <c:strRef>
              <c:f>Atmel!$I$11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Atmel!$J$11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54-4674-BC3D-2A585F67AD63}"/>
            </c:ext>
          </c:extLst>
        </c:ser>
        <c:ser>
          <c:idx val="9"/>
          <c:order val="9"/>
          <c:tx>
            <c:strRef>
              <c:f>Atmel!$I$12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Atmel!$J$12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A54-4674-BC3D-2A585F67AD63}"/>
            </c:ext>
          </c:extLst>
        </c:ser>
        <c:ser>
          <c:idx val="10"/>
          <c:order val="10"/>
          <c:tx>
            <c:strRef>
              <c:f>Atmel!$I$13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Atmel!$J$13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54-4674-BC3D-2A585F67AD63}"/>
            </c:ext>
          </c:extLst>
        </c:ser>
        <c:ser>
          <c:idx val="11"/>
          <c:order val="11"/>
          <c:tx>
            <c:strRef>
              <c:f>Atmel!$I$14</c:f>
              <c:strCache>
                <c:ptCount val="1"/>
                <c:pt idx="0">
                  <c:v>Pred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Atmel!$J$14</c:f>
              <c:numCache>
                <c:formatCode>0</c:formatCode>
                <c:ptCount val="1"/>
                <c:pt idx="0">
                  <c:v>1236.1550632911392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A54-4674-BC3D-2A585F67AD63}"/>
            </c:ext>
          </c:extLst>
        </c:ser>
        <c:ser>
          <c:idx val="12"/>
          <c:order val="12"/>
          <c:tx>
            <c:strRef>
              <c:f>Atmel!$I$15</c:f>
              <c:strCache>
                <c:ptCount val="1"/>
                <c:pt idx="0">
                  <c:v>Blocked Blocks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Atmel!$J$15</c:f>
              <c:numCache>
                <c:formatCode>0</c:formatCode>
                <c:ptCount val="1"/>
                <c:pt idx="0">
                  <c:v>2790.1785714285711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54-4674-BC3D-2A585F67AD63}"/>
            </c:ext>
          </c:extLst>
        </c:ser>
        <c:ser>
          <c:idx val="13"/>
          <c:order val="13"/>
          <c:tx>
            <c:strRef>
              <c:f>Atmel!$I$16</c:f>
              <c:strCache>
                <c:ptCount val="1"/>
                <c:pt idx="0">
                  <c:v>Blocks Pred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Atmel!$J$16</c:f>
              <c:numCache>
                <c:formatCode>0</c:formatCode>
                <c:ptCount val="1"/>
                <c:pt idx="0">
                  <c:v>2639.3581081081084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A54-4674-BC3D-2A585F67A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9021912"/>
        <c:axId val="669020928"/>
      </c:barChart>
      <c:catAx>
        <c:axId val="669021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020928"/>
        <c:crosses val="autoZero"/>
        <c:auto val="1"/>
        <c:lblAlgn val="ctr"/>
        <c:lblOffset val="100"/>
        <c:noMultiLvlLbl val="0"/>
      </c:catAx>
      <c:valAx>
        <c:axId val="66902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2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Near power of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I'!$B$30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I'!$C$30:$G$30</c:f>
              <c:numCache>
                <c:formatCode>General</c:formatCode>
                <c:ptCount val="5"/>
                <c:pt idx="0">
                  <c:v>95.3</c:v>
                </c:pt>
                <c:pt idx="1">
                  <c:v>95.3</c:v>
                </c:pt>
                <c:pt idx="2">
                  <c:v>124.3</c:v>
                </c:pt>
                <c:pt idx="3">
                  <c:v>105.9</c:v>
                </c:pt>
                <c:pt idx="4">
                  <c:v>105.9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1DD-9EF4-6C7AA529FCF5}"/>
            </c:ext>
          </c:extLst>
        </c:ser>
        <c:ser>
          <c:idx val="1"/>
          <c:order val="1"/>
          <c:tx>
            <c:strRef>
              <c:f>'Perf I'!$B$31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I'!$C$31:$G$31</c:f>
              <c:numCache>
                <c:formatCode>General</c:formatCode>
                <c:ptCount val="5"/>
                <c:pt idx="0">
                  <c:v>150.5</c:v>
                </c:pt>
                <c:pt idx="1">
                  <c:v>150.5</c:v>
                </c:pt>
                <c:pt idx="2">
                  <c:v>572.20000000000005</c:v>
                </c:pt>
                <c:pt idx="3">
                  <c:v>204.3</c:v>
                </c:pt>
                <c:pt idx="4">
                  <c:v>204.3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1DD-9EF4-6C7AA529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1992"/>
        <c:axId val="1085488384"/>
      </c:barChart>
      <c:catAx>
        <c:axId val="10854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8384"/>
        <c:crosses val="autoZero"/>
        <c:auto val="1"/>
        <c:lblAlgn val="ctr"/>
        <c:lblOffset val="100"/>
        <c:noMultiLvlLbl val="0"/>
      </c:catAx>
      <c:valAx>
        <c:axId val="10854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 MB/s</a:t>
            </a:r>
            <a:r>
              <a:rPr lang="en-US" baseline="0" dirty="0"/>
              <a:t> by ring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II'!$M$4:$P$4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0F5-8F7A-FE185CAEB340}"/>
            </c:ext>
          </c:extLst>
        </c:ser>
        <c:ser>
          <c:idx val="1"/>
          <c:order val="1"/>
          <c:tx>
            <c:strRef>
              <c:f>'Perf II'!$L$5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II'!$M$5:$P$5</c:f>
              <c:numCache>
                <c:formatCode>General</c:formatCode>
                <c:ptCount val="4"/>
                <c:pt idx="0">
                  <c:v>13.9</c:v>
                </c:pt>
                <c:pt idx="1">
                  <c:v>13.9</c:v>
                </c:pt>
                <c:pt idx="2">
                  <c:v>14.3</c:v>
                </c:pt>
                <c:pt idx="3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0F5-8F7A-FE185CAEB340}"/>
            </c:ext>
          </c:extLst>
        </c:ser>
        <c:ser>
          <c:idx val="2"/>
          <c:order val="2"/>
          <c:tx>
            <c:strRef>
              <c:f>'Perf II'!$L$6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II'!$M$6:$P$6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0F5-8F7A-FE185CA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66704"/>
        <c:axId val="1086861784"/>
      </c:barChart>
      <c:catAx>
        <c:axId val="1086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84"/>
        <c:crosses val="autoZero"/>
        <c:auto val="1"/>
        <c:lblAlgn val="ctr"/>
        <c:lblOffset val="100"/>
        <c:noMultiLvlLbl val="0"/>
      </c:catAx>
      <c:valAx>
        <c:axId val="108686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thread, </a:t>
            </a:r>
          </a:p>
          <a:p>
            <a:pPr>
              <a:defRPr/>
            </a:pPr>
            <a:r>
              <a:rPr lang="en-US"/>
              <a:t>MB/s</a:t>
            </a:r>
            <a:r>
              <a:rPr lang="en-US" baseline="0"/>
              <a:t> for size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II'!$C$21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II'!$B$22:$B$23</c:f>
              <c:strCache>
                <c:ptCount val="2"/>
                <c:pt idx="0">
                  <c:v>Locked</c:v>
                </c:pt>
                <c:pt idx="1">
                  <c:v>Atomic</c:v>
                </c:pt>
              </c:strCache>
            </c:strRef>
          </c:cat>
          <c:val>
            <c:numRef>
              <c:f>'Perf II'!$C$22:$C$23</c:f>
              <c:numCache>
                <c:formatCode>General</c:formatCode>
                <c:ptCount val="2"/>
                <c:pt idx="0">
                  <c:v>0.2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6-494F-AD7D-3B36343F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0352"/>
        <c:axId val="1085486088"/>
      </c:barChart>
      <c:catAx>
        <c:axId val="10854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6088"/>
        <c:crosses val="autoZero"/>
        <c:auto val="1"/>
        <c:lblAlgn val="ctr"/>
        <c:lblOffset val="100"/>
        <c:noMultiLvlLbl val="0"/>
      </c:catAx>
      <c:valAx>
        <c:axId val="1085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III'!$L$3</c:f>
              <c:strCache>
                <c:ptCount val="1"/>
                <c:pt idx="0">
                  <c:v>127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III'!$L$4:$L$7</c:f>
              <c:numCache>
                <c:formatCode>General</c:formatCode>
                <c:ptCount val="4"/>
                <c:pt idx="0">
                  <c:v>52</c:v>
                </c:pt>
                <c:pt idx="1">
                  <c:v>52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71A-BB71-D5D368632990}"/>
            </c:ext>
          </c:extLst>
        </c:ser>
        <c:ser>
          <c:idx val="1"/>
          <c:order val="1"/>
          <c:tx>
            <c:strRef>
              <c:f>'Perf III'!$M$3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III'!$M$4:$M$7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53-471A-BB71-D5D368632990}"/>
            </c:ext>
          </c:extLst>
        </c:ser>
        <c:ser>
          <c:idx val="2"/>
          <c:order val="2"/>
          <c:tx>
            <c:strRef>
              <c:f>'Perf III'!$N$3</c:f>
              <c:strCache>
                <c:ptCount val="1"/>
                <c:pt idx="0">
                  <c:v>129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III'!$N$4:$N$7</c:f>
              <c:numCache>
                <c:formatCode>General</c:formatCode>
                <c:ptCount val="4"/>
                <c:pt idx="0">
                  <c:v>56</c:v>
                </c:pt>
                <c:pt idx="1">
                  <c:v>56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53-471A-BB71-D5D368632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696408"/>
        <c:axId val="996698048"/>
      </c:barChart>
      <c:catAx>
        <c:axId val="9966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8048"/>
        <c:crosses val="autoZero"/>
        <c:auto val="1"/>
        <c:lblAlgn val="ctr"/>
        <c:lblOffset val="100"/>
        <c:noMultiLvlLbl val="0"/>
      </c:catAx>
      <c:valAx>
        <c:axId val="99669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III'!$K$17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III'!$L$17:$O$17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6-4BE5-810D-58B49EEB2D98}"/>
            </c:ext>
          </c:extLst>
        </c:ser>
        <c:ser>
          <c:idx val="1"/>
          <c:order val="1"/>
          <c:tx>
            <c:strRef>
              <c:f>'Perf III'!$K$18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III'!$L$18:$O$18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6-4BE5-810D-58B49EEB2D98}"/>
            </c:ext>
          </c:extLst>
        </c:ser>
        <c:ser>
          <c:idx val="2"/>
          <c:order val="2"/>
          <c:tx>
            <c:strRef>
              <c:f>'Perf III'!$K$19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III'!$L$19:$O$19</c:f>
              <c:numCache>
                <c:formatCode>General</c:formatCode>
                <c:ptCount val="4"/>
                <c:pt idx="0">
                  <c:v>357.6</c:v>
                </c:pt>
                <c:pt idx="1">
                  <c:v>476.8</c:v>
                </c:pt>
                <c:pt idx="2">
                  <c:v>357.6</c:v>
                </c:pt>
                <c:pt idx="3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6-4BE5-810D-58B49EEB2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848"/>
        <c:axId val="1088398584"/>
      </c:barChart>
      <c:catAx>
        <c:axId val="10884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98584"/>
        <c:crosses val="autoZero"/>
        <c:auto val="1"/>
        <c:lblAlgn val="ctr"/>
        <c:lblOffset val="100"/>
        <c:noMultiLvlLbl val="0"/>
      </c:catAx>
      <c:valAx>
        <c:axId val="10883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Double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III'!$K$30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III'!$L$30:$O$30</c:f>
              <c:numCache>
                <c:formatCode>General</c:formatCode>
                <c:ptCount val="4"/>
                <c:pt idx="0">
                  <c:v>11.9</c:v>
                </c:pt>
                <c:pt idx="1">
                  <c:v>11.9</c:v>
                </c:pt>
                <c:pt idx="2">
                  <c:v>11.5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E8-BF04-6EBEE65A91B3}"/>
            </c:ext>
          </c:extLst>
        </c:ser>
        <c:ser>
          <c:idx val="1"/>
          <c:order val="1"/>
          <c:tx>
            <c:strRef>
              <c:f>'Perf III'!$K$31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III'!$L$31:$O$31</c:f>
              <c:numCache>
                <c:formatCode>General</c:formatCode>
                <c:ptCount val="4"/>
                <c:pt idx="0">
                  <c:v>11.5</c:v>
                </c:pt>
                <c:pt idx="1">
                  <c:v>11.9</c:v>
                </c:pt>
                <c:pt idx="2">
                  <c:v>11.9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E8-BF04-6EBEE65A91B3}"/>
            </c:ext>
          </c:extLst>
        </c:ser>
        <c:ser>
          <c:idx val="2"/>
          <c:order val="2"/>
          <c:tx>
            <c:strRef>
              <c:f>'Perf III'!$K$32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III'!$L$32:$O$32</c:f>
              <c:numCache>
                <c:formatCode>General</c:formatCode>
                <c:ptCount val="4"/>
                <c:pt idx="0">
                  <c:v>19.3</c:v>
                </c:pt>
                <c:pt idx="1">
                  <c:v>19.8</c:v>
                </c:pt>
                <c:pt idx="2">
                  <c:v>19.3</c:v>
                </c:pt>
                <c:pt idx="3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E8-BF04-6EBEE65A9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05616"/>
        <c:axId val="1090208240"/>
      </c:barChart>
      <c:catAx>
        <c:axId val="10902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8240"/>
        <c:crosses val="autoZero"/>
        <c:auto val="1"/>
        <c:lblAlgn val="ctr"/>
        <c:lblOffset val="100"/>
        <c:noMultiLvlLbl val="0"/>
      </c:catAx>
      <c:valAx>
        <c:axId val="10902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IV'!$L$3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IV'!$L$4:$L$8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F-4B82-AA1C-825FEB863FF1}"/>
            </c:ext>
          </c:extLst>
        </c:ser>
        <c:ser>
          <c:idx val="1"/>
          <c:order val="1"/>
          <c:tx>
            <c:strRef>
              <c:f>'Perf IV'!$M$3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IV'!$M$4:$M$8</c:f>
              <c:numCache>
                <c:formatCode>General</c:formatCode>
                <c:ptCount val="5"/>
                <c:pt idx="0">
                  <c:v>476.8</c:v>
                </c:pt>
                <c:pt idx="1">
                  <c:v>448.7</c:v>
                </c:pt>
                <c:pt idx="2">
                  <c:v>448.7</c:v>
                </c:pt>
                <c:pt idx="3">
                  <c:v>448.7</c:v>
                </c:pt>
                <c:pt idx="4">
                  <c:v>448.7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F-4B82-AA1C-825FEB863FF1}"/>
            </c:ext>
          </c:extLst>
        </c:ser>
        <c:ser>
          <c:idx val="2"/>
          <c:order val="2"/>
          <c:tx>
            <c:strRef>
              <c:f>'Perf IV'!$N$3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IV'!$N$4:$N$8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331.7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F-4B82-AA1C-825FEB863FF1}"/>
            </c:ext>
          </c:extLst>
        </c:ser>
        <c:ser>
          <c:idx val="3"/>
          <c:order val="3"/>
          <c:tx>
            <c:strRef>
              <c:f>'Perf IV'!$O$3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IV'!$O$4:$O$8</c:f>
              <c:numCache>
                <c:formatCode>General</c:formatCode>
                <c:ptCount val="5"/>
                <c:pt idx="0">
                  <c:v>476.8</c:v>
                </c:pt>
                <c:pt idx="1">
                  <c:v>508.6</c:v>
                </c:pt>
                <c:pt idx="2">
                  <c:v>508.6</c:v>
                </c:pt>
                <c:pt idx="3">
                  <c:v>508.6</c:v>
                </c:pt>
                <c:pt idx="4">
                  <c:v>508.6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2F-4B82-AA1C-825FEB863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192"/>
        <c:axId val="1088405144"/>
      </c:barChart>
      <c:catAx>
        <c:axId val="1088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5144"/>
        <c:crosses val="autoZero"/>
        <c:auto val="1"/>
        <c:lblAlgn val="ctr"/>
        <c:lblOffset val="100"/>
        <c:noMultiLvlLbl val="0"/>
      </c:catAx>
      <c:valAx>
        <c:axId val="108840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threads MB/s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IV'!$L$24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IV'!$L$25:$L$29</c:f>
              <c:numCache>
                <c:formatCode>General</c:formatCode>
                <c:ptCount val="5"/>
                <c:pt idx="0">
                  <c:v>20</c:v>
                </c:pt>
                <c:pt idx="1">
                  <c:v>19.5</c:v>
                </c:pt>
                <c:pt idx="2">
                  <c:v>19.5</c:v>
                </c:pt>
                <c:pt idx="3">
                  <c:v>19.5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6-4F57-AF70-5D4EFF4AC7BA}"/>
            </c:ext>
          </c:extLst>
        </c:ser>
        <c:ser>
          <c:idx val="1"/>
          <c:order val="1"/>
          <c:tx>
            <c:strRef>
              <c:f>'Perf IV'!$M$24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IV'!$M$25:$M$29</c:f>
              <c:numCache>
                <c:formatCode>General</c:formatCode>
                <c:ptCount val="5"/>
                <c:pt idx="0">
                  <c:v>19.5</c:v>
                </c:pt>
                <c:pt idx="1">
                  <c:v>19.5</c:v>
                </c:pt>
                <c:pt idx="2">
                  <c:v>20</c:v>
                </c:pt>
                <c:pt idx="3">
                  <c:v>20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6-4F57-AF70-5D4EFF4AC7BA}"/>
            </c:ext>
          </c:extLst>
        </c:ser>
        <c:ser>
          <c:idx val="2"/>
          <c:order val="2"/>
          <c:tx>
            <c:strRef>
              <c:f>'Perf IV'!$N$24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IV'!$N$25:$N$29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19.5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6-4F57-AF70-5D4EFF4AC7BA}"/>
            </c:ext>
          </c:extLst>
        </c:ser>
        <c:ser>
          <c:idx val="3"/>
          <c:order val="3"/>
          <c:tx>
            <c:strRef>
              <c:f>'Perf IV'!$O$24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IV'!$O$25:$O$29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96-4F57-AF70-5D4EFF4AC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64384"/>
        <c:axId val="567659464"/>
      </c:barChart>
      <c:catAx>
        <c:axId val="567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59464"/>
        <c:crosses val="autoZero"/>
        <c:auto val="1"/>
        <c:lblAlgn val="ctr"/>
        <c:lblOffset val="100"/>
        <c:noMultiLvlLbl val="0"/>
      </c:catAx>
      <c:valAx>
        <c:axId val="56765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FIFO queue, circular queue, bounded queue, others in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and Efficient Bounded FIFO Queues, https://www.irif.fr/~guatto/papers/sbac13.pdf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best to find a paper, then scan papers citing it to see if improvements/corrections</a:t>
            </a:r>
          </a:p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seq_cst</a:t>
            </a:r>
            <a:r>
              <a:rPr lang="en-US" dirty="0"/>
              <a:t> and </a:t>
            </a:r>
            <a:r>
              <a:rPr lang="en-US" dirty="0" err="1"/>
              <a:t>acq_rel</a:t>
            </a:r>
            <a:r>
              <a:rPr lang="en-US" dirty="0"/>
              <a:t> is latter is only relative to the </a:t>
            </a:r>
            <a:r>
              <a:rPr lang="en-US" dirty="0" err="1"/>
              <a:t>sinlge</a:t>
            </a:r>
            <a:r>
              <a:rPr lang="en-US" dirty="0"/>
              <a:t> atomic variable, </a:t>
            </a:r>
            <a:r>
              <a:rPr lang="en-US" dirty="0" err="1"/>
              <a:t>seq_cst</a:t>
            </a:r>
            <a:r>
              <a:rPr lang="en-US" dirty="0"/>
              <a:t> is global.</a:t>
            </a:r>
          </a:p>
          <a:p>
            <a:r>
              <a:rPr lang="en-US" dirty="0"/>
              <a:t>i.e. </a:t>
            </a:r>
            <a:r>
              <a:rPr lang="en-US" dirty="0" err="1"/>
              <a:t>Seq_cst</a:t>
            </a:r>
            <a:r>
              <a:rPr lang="en-US" dirty="0"/>
              <a:t> is  across all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– can possibly change to not use 2 mod per loop – mod in array </a:t>
            </a:r>
            <a:r>
              <a:rPr lang="en-US" dirty="0" err="1"/>
              <a:t>w+i</a:t>
            </a:r>
            <a:r>
              <a:rPr lang="en-US" dirty="0"/>
              <a:t>, then out of loop mod2n final </a:t>
            </a:r>
            <a:r>
              <a:rPr lang="en-US" dirty="0" err="1"/>
              <a:t>w+n</a:t>
            </a:r>
            <a:r>
              <a:rPr lang="en-US" dirty="0"/>
              <a:t> – errors – why?</a:t>
            </a:r>
            <a:br>
              <a:rPr lang="en-US" dirty="0"/>
            </a:br>
            <a:r>
              <a:rPr lang="en-US" dirty="0"/>
              <a:t>Possibly can split into values that stay in bounds, and do those – remove all per loop mod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/>
              <a:t>Software caches to prevent multiple needs to check 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842-9D98-4402-87F9-1724533D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Templatize 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Size, </a:t>
            </a:r>
            <a:r>
              <a:rPr lang="en-US" b="1" i="1" dirty="0">
                <a:solidFill>
                  <a:srgbClr val="FF0000"/>
                </a:solidFill>
              </a:rPr>
              <a:t>allows compiler optimizations</a:t>
            </a:r>
            <a:r>
              <a:rPr lang="en-US" dirty="0"/>
              <a:t>, can remove storing size as variable</a:t>
            </a:r>
          </a:p>
          <a:p>
            <a:pPr lvl="2"/>
            <a:r>
              <a:rPr lang="en-US" dirty="0"/>
              <a:t>Downside – now multiple types GRB&lt;32&gt; versus GRB&lt;64&gt;, can subclass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535DD-76DB-4BC8-A5E3-6B491C40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AvailableToRead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331CD-2458-42CF-85A1-B084F90A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BA3AF-09C7-4D80-AC9D-0E2D91BA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One thread, ring buffer size N, write M, read M in loop</a:t>
            </a:r>
          </a:p>
          <a:p>
            <a:pPr lvl="1"/>
            <a:r>
              <a:rPr lang="en-US" dirty="0"/>
              <a:t>Two threads, same as above, in 2 threads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Cannot compare throughput between 1 and 2 easily!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i7, Visual Studio 2017 C++, x64, Release mode.</a:t>
            </a:r>
          </a:p>
          <a:p>
            <a:r>
              <a:rPr lang="en-US" dirty="0"/>
              <a:t>TODO - Atmel SAMD21, GCC Atmel7 studio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458F5-DACA-49EC-89E9-18C2A28A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sizes near power of 2 speeds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AA6A61-2CFB-4D72-8EEF-19092C257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21479"/>
              </p:ext>
            </p:extLst>
          </p:nvPr>
        </p:nvGraphicFramePr>
        <p:xfrm>
          <a:off x="598502" y="2629693"/>
          <a:ext cx="5427002" cy="325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74DDE6-C47C-4C10-B925-BA035FB34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29449"/>
              </p:ext>
            </p:extLst>
          </p:nvPr>
        </p:nvGraphicFramePr>
        <p:xfrm>
          <a:off x="6283803" y="2629694"/>
          <a:ext cx="5427000" cy="32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394CC-8DB5-4CA1-B663-1C11672E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4" y="1690688"/>
            <a:ext cx="11176986" cy="435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2C314-9668-4D4C-8CEB-C528F5E6E915}"/>
              </a:ext>
            </a:extLst>
          </p:cNvPr>
          <p:cNvSpPr txBox="1"/>
          <p:nvPr/>
        </p:nvSpPr>
        <p:spPr>
          <a:xfrm>
            <a:off x="6755907" y="515792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10 * (2^31) / 123 = 174592166.504</a:t>
            </a:r>
          </a:p>
        </p:txBody>
      </p:sp>
    </p:spTree>
    <p:extLst>
      <p:ext uri="{BB962C8B-B14F-4D97-AF65-F5344CB8AC3E}">
        <p14:creationId xmlns:p14="http://schemas.microsoft.com/office/powerpoint/2010/main" val="38068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one writer (interrupt), one reader (main loop)</a:t>
            </a:r>
          </a:p>
          <a:p>
            <a:r>
              <a:rPr lang="en-US" dirty="0"/>
              <a:t>This called a </a:t>
            </a:r>
            <a:r>
              <a:rPr lang="en-US" b="1" dirty="0"/>
              <a:t>Single Producer, Single Consumer</a:t>
            </a:r>
            <a:r>
              <a:rPr lang="en-US" dirty="0"/>
              <a:t> (</a:t>
            </a:r>
            <a:r>
              <a:rPr lang="en-US" b="1" dirty="0"/>
              <a:t>SPSC</a:t>
            </a:r>
            <a:r>
              <a:rPr lang="en-US" dirty="0"/>
              <a:t>) Ring Buffer</a:t>
            </a:r>
          </a:p>
          <a:p>
            <a:r>
              <a:rPr lang="en-US" dirty="0"/>
              <a:t>Also have </a:t>
            </a:r>
            <a:r>
              <a:rPr lang="en-US" b="1" dirty="0"/>
              <a:t>SPMC</a:t>
            </a:r>
            <a:r>
              <a:rPr lang="en-US" dirty="0"/>
              <a:t>, </a:t>
            </a:r>
            <a:r>
              <a:rPr lang="en-US" b="1" dirty="0"/>
              <a:t>MPMC</a:t>
            </a:r>
            <a:r>
              <a:rPr lang="en-US" dirty="0"/>
              <a:t>, </a:t>
            </a:r>
            <a:r>
              <a:rPr lang="en-US" b="1" dirty="0"/>
              <a:t>MPSC</a:t>
            </a:r>
            <a:r>
              <a:rPr lang="en-US" dirty="0"/>
              <a:t>, etc.</a:t>
            </a:r>
          </a:p>
          <a:p>
            <a:r>
              <a:rPr lang="en-US" dirty="0"/>
              <a:t>Can redo API nicely: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how many items available to write in [0,Size]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consumer, true size may be less since producer can be adding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producer, true size may be more since consumer may be removing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 to call from any other 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876E-C486-4470-AD4E-2D31DB1B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We can replace locking with std::atomics</a:t>
            </a:r>
          </a:p>
          <a:p>
            <a:endParaRPr lang="en-US" dirty="0"/>
          </a:p>
          <a:p>
            <a:r>
              <a:rPr lang="en-US" dirty="0"/>
              <a:t>Read each at most once per function, same order safest</a:t>
            </a:r>
          </a:p>
          <a:p>
            <a:endParaRPr lang="en-US" dirty="0"/>
          </a:p>
          <a:p>
            <a:r>
              <a:rPr lang="en-US" dirty="0"/>
              <a:t>Best to read papers instead of making your own:</a:t>
            </a:r>
          </a:p>
          <a:p>
            <a:pPr lvl="1"/>
            <a:r>
              <a:rPr lang="en-US" dirty="0" err="1"/>
              <a:t>Lamport</a:t>
            </a:r>
            <a:r>
              <a:rPr lang="en-US" dirty="0"/>
              <a:t> paper 1977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880D-464F-4C02-A84C-5742D2E7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8F39D3-EC2F-4621-9742-B1C538BEED26}"/>
              </a:ext>
            </a:extLst>
          </p:cNvPr>
          <p:cNvSpPr txBox="1">
            <a:spLocks/>
          </p:cNvSpPr>
          <p:nvPr/>
        </p:nvSpPr>
        <p:spPr>
          <a:xfrm>
            <a:off x="598442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((w+1)%N == r)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(w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51817E-6719-41DB-8C09-1A8AE5B8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vastly faster than locked, </a:t>
            </a:r>
            <a:br>
              <a:rPr lang="en-US" dirty="0"/>
            </a:br>
            <a:r>
              <a:rPr lang="en-US" dirty="0"/>
              <a:t>single or double threads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0BF54-4409-489D-A986-8CA2528C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36780"/>
              </p:ext>
            </p:extLst>
          </p:nvPr>
        </p:nvGraphicFramePr>
        <p:xfrm>
          <a:off x="381000" y="2875815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0B3A81-313B-47C8-A15F-647D314E9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480209"/>
              </p:ext>
            </p:extLst>
          </p:nvPr>
        </p:nvGraphicFramePr>
        <p:xfrm>
          <a:off x="6345800" y="2875814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Modulus % is computationally expensive.</a:t>
            </a:r>
          </a:p>
          <a:p>
            <a:r>
              <a:rPr lang="en-US" dirty="0"/>
              <a:t>Our values should stay in 0 to N-1</a:t>
            </a:r>
          </a:p>
          <a:p>
            <a:r>
              <a:rPr lang="en-US" dirty="0"/>
              <a:t>% for N power of 2 is very cheap: simply AND mask with N-1</a:t>
            </a:r>
          </a:p>
          <a:p>
            <a:endParaRPr lang="en-US" dirty="0"/>
          </a:p>
          <a:p>
            <a:r>
              <a:rPr lang="en-US" dirty="0"/>
              <a:t>Replace % with ‘if’</a:t>
            </a:r>
          </a:p>
          <a:p>
            <a:pPr lvl="1"/>
            <a:r>
              <a:rPr lang="en-US" dirty="0"/>
              <a:t>Trades expensive % with possibly expensive branch</a:t>
            </a:r>
          </a:p>
          <a:p>
            <a:endParaRPr lang="en-US" dirty="0"/>
          </a:p>
          <a:p>
            <a:r>
              <a:rPr lang="en-US" dirty="0"/>
              <a:t>Want template magic to select which at compile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AFF25-8161-4177-A614-25D0CA6EE7D2}"/>
              </a:ext>
            </a:extLst>
          </p:cNvPr>
          <p:cNvSpPr txBox="1">
            <a:spLocks/>
          </p:cNvSpPr>
          <p:nvPr/>
        </p:nvSpPr>
        <p:spPr>
          <a:xfrm>
            <a:off x="5758774" y="1825625"/>
            <a:ext cx="611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ModulusRingBuffer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template to detect if N is power of 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N &amp;&amp; ((N &amp; (N - 1)) == 0);};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pick based on power of 2 or not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&lt;N&gt;::value,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6FADA-9761-4462-8C99-6097B8BC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2797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[0,2N-1], return mod N in [0,N-1]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SlowRingMod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(N - 1);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FA4A8-E968-450A-AB2D-FC97B59F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846D6-9832-4F0C-B07D-AF4BF812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CPU, compiler, and language </a:t>
            </a:r>
            <a:r>
              <a:rPr lang="en-US" b="1" i="1" dirty="0"/>
              <a:t>memory models</a:t>
            </a:r>
            <a:r>
              <a:rPr lang="en-US" dirty="0"/>
              <a:t> allow</a:t>
            </a:r>
            <a:br>
              <a:rPr lang="en-US" dirty="0"/>
            </a:br>
            <a:r>
              <a:rPr lang="en-US" dirty="0"/>
              <a:t>reordering loads and stores across threads and caches.</a:t>
            </a:r>
          </a:p>
          <a:p>
            <a:r>
              <a:rPr lang="en-US" dirty="0"/>
              <a:t>C++ </a:t>
            </a:r>
            <a:r>
              <a:rPr lang="en-US" b="1" dirty="0"/>
              <a:t>atomic</a:t>
            </a:r>
            <a:r>
              <a:rPr lang="en-US" dirty="0"/>
              <a:t> forces strict </a:t>
            </a:r>
            <a:br>
              <a:rPr lang="en-US" dirty="0"/>
            </a:br>
            <a:r>
              <a:rPr lang="en-US" dirty="0"/>
              <a:t>sequential ordering </a:t>
            </a:r>
          </a:p>
          <a:p>
            <a:pPr lvl="1"/>
            <a:r>
              <a:rPr lang="en-US" dirty="0"/>
              <a:t>sequential consistency =&gt;</a:t>
            </a:r>
            <a:br>
              <a:rPr lang="en-US" dirty="0"/>
            </a:br>
            <a:r>
              <a:rPr lang="en-US" dirty="0"/>
              <a:t>1) Each thread ordered,</a:t>
            </a:r>
            <a:br>
              <a:rPr lang="en-US" dirty="0"/>
            </a:br>
            <a:r>
              <a:rPr lang="en-US" dirty="0"/>
              <a:t>2) overall order is total ordered</a:t>
            </a:r>
          </a:p>
          <a:p>
            <a:r>
              <a:rPr lang="en-US" dirty="0"/>
              <a:t>Relax =&gt; Replace default </a:t>
            </a:r>
            <a:br>
              <a:rPr lang="en-US" dirty="0"/>
            </a:br>
            <a:r>
              <a:rPr lang="en-US" dirty="0"/>
              <a:t>atomic read/write with </a:t>
            </a:r>
            <a:br>
              <a:rPr lang="en-US" dirty="0"/>
            </a:br>
            <a:r>
              <a:rPr lang="en-US" dirty="0"/>
              <a:t>weakest correct requirement</a:t>
            </a:r>
          </a:p>
          <a:p>
            <a:endParaRPr lang="en-US" dirty="0"/>
          </a:p>
          <a:p>
            <a:r>
              <a:rPr lang="en-US" dirty="0"/>
              <a:t>VERY hard to get correct!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58E20-70AC-44F9-9AF5-9C3F68AC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17324"/>
              </p:ext>
            </p:extLst>
          </p:nvPr>
        </p:nvGraphicFramePr>
        <p:xfrm>
          <a:off x="5233481" y="2706227"/>
          <a:ext cx="6011694" cy="35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25">
                  <a:extLst>
                    <a:ext uri="{9D8B030D-6E8A-4147-A177-3AD203B41FA5}">
                      <a16:colId xmlns:a16="http://schemas.microsoft.com/office/drawing/2014/main" val="1332572188"/>
                    </a:ext>
                  </a:extLst>
                </a:gridCol>
                <a:gridCol w="4455269">
                  <a:extLst>
                    <a:ext uri="{9D8B030D-6E8A-4147-A177-3AD203B41FA5}">
                      <a16:colId xmlns:a16="http://schemas.microsoft.com/office/drawing/2014/main" val="3089596597"/>
                    </a:ext>
                  </a:extLst>
                </a:gridCol>
              </a:tblGrid>
              <a:tr h="577643">
                <a:tc>
                  <a:txBody>
                    <a:bodyPr/>
                    <a:lstStyle/>
                    <a:p>
                      <a:r>
                        <a:rPr lang="en-US" sz="1600" dirty="0"/>
                        <a:t>C++ atomics </a:t>
                      </a:r>
                      <a:r>
                        <a:rPr lang="en-US" sz="1600" dirty="0" err="1"/>
                        <a:t>memory_order</a:t>
                      </a:r>
                      <a:r>
                        <a:rPr lang="en-US" sz="1600" dirty="0"/>
                        <a:t>_...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705884539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acquire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following loads not moved before any current or preceding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47407968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release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preceding stores not moved past any current or later stores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26329244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acq_rel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both acquire and release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245802033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consume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Weaker form of acquire, only does acquire on data dependent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73216036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relaxed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</a:t>
                      </a:r>
                      <a:r>
                        <a:rPr lang="en-US" sz="1600" dirty="0" err="1"/>
                        <a:t>reorderings</a:t>
                      </a:r>
                      <a:r>
                        <a:rPr lang="en-US" sz="1600" dirty="0"/>
                        <a:t> ok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824182902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seq_cst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Default: sequential consistency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124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branching order changed to often better choice - most taken closest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D759-3B74-40F9-8C4D-7144D5A1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3DCE90-3F3E-4301-B06D-6C2DC30A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02241"/>
              </p:ext>
            </p:extLst>
          </p:nvPr>
        </p:nvGraphicFramePr>
        <p:xfrm>
          <a:off x="6440407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10E61-152C-45A6-AEA8-79C9F8DD9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93528"/>
              </p:ext>
            </p:extLst>
          </p:nvPr>
        </p:nvGraphicFramePr>
        <p:xfrm>
          <a:off x="985936" y="1506854"/>
          <a:ext cx="4354274" cy="261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91259-9A51-4014-A96C-4B6F6747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62241"/>
              </p:ext>
            </p:extLst>
          </p:nvPr>
        </p:nvGraphicFramePr>
        <p:xfrm>
          <a:off x="985936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59C682-EC05-4A82-BD34-B43C5940A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use all N slots in low memory device</a:t>
            </a:r>
          </a:p>
          <a:p>
            <a:r>
              <a:rPr lang="en-US" dirty="0"/>
              <a:t>read=write cannot both mark empty and full</a:t>
            </a:r>
          </a:p>
          <a:p>
            <a:r>
              <a:rPr lang="en-US" dirty="0"/>
              <a:t>Thus need another field to track which is which</a:t>
            </a:r>
          </a:p>
          <a:p>
            <a:r>
              <a:rPr lang="en-US" dirty="0"/>
              <a:t>A separate field is tricky to get right with </a:t>
            </a:r>
            <a:r>
              <a:rPr lang="en-US" b="1" dirty="0"/>
              <a:t>atomic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Nice trick: instead of using numbers mod N, take them mod 2N</a:t>
            </a:r>
          </a:p>
          <a:p>
            <a:pPr lvl="1"/>
            <a:r>
              <a:rPr lang="en-US" dirty="0"/>
              <a:t>Gives another ‘bit’ of information to split full/empty cases</a:t>
            </a:r>
          </a:p>
          <a:p>
            <a:pPr lvl="1"/>
            <a:endParaRPr lang="en-US" dirty="0"/>
          </a:p>
          <a:p>
            <a:r>
              <a:rPr lang="en-US" dirty="0"/>
              <a:t>Downside: need an extra mod N during buffer read/write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7141-FA3C-4178-9D61-A7E21A26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an element,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paper above has ability to write bigger blocks, is faster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Mod2N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b="1" dirty="0">
                <a:solidFill>
                  <a:srgbClr val="FF0000"/>
                </a:solidFill>
                <a:latin typeface="Consolas" panose="020B0609020204030204" pitchFamily="49" charset="0"/>
              </a:rPr>
              <a:t>RingMod::Mod1N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(w)]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9C02-BD94-47F5-9A73-3510B162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False sharing </a:t>
            </a:r>
          </a:p>
          <a:p>
            <a:pPr lvl="1"/>
            <a:r>
              <a:rPr lang="en-US" dirty="0"/>
              <a:t>Things close in memory but used by different threads</a:t>
            </a:r>
          </a:p>
          <a:p>
            <a:pPr lvl="1"/>
            <a:r>
              <a:rPr lang="en-US" dirty="0"/>
              <a:t>Either thread reads cache line, must read both items</a:t>
            </a:r>
          </a:p>
          <a:p>
            <a:pPr lvl="1"/>
            <a:r>
              <a:rPr lang="en-US" dirty="0"/>
              <a:t>Thrashes</a:t>
            </a:r>
          </a:p>
          <a:p>
            <a:r>
              <a:rPr lang="en-US" dirty="0"/>
              <a:t>Move lines around to put space between things for different threads</a:t>
            </a:r>
          </a:p>
          <a:p>
            <a:r>
              <a:rPr lang="en-US" dirty="0"/>
              <a:t>Can do better, greater cost…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EAB9-F4A7-4197-BE84-5090AA2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times one wants to write a block of bytes in</a:t>
            </a:r>
          </a:p>
          <a:p>
            <a:endParaRPr lang="en-US" dirty="0"/>
          </a:p>
          <a:p>
            <a:r>
              <a:rPr lang="en-US" dirty="0"/>
              <a:t>Often want to read a block out</a:t>
            </a:r>
          </a:p>
          <a:p>
            <a:endParaRPr lang="en-US" dirty="0"/>
          </a:p>
          <a:p>
            <a:r>
              <a:rPr lang="en-US" dirty="0"/>
              <a:t>Can avoid so many atomic hits by doing things in blocks</a:t>
            </a:r>
          </a:p>
          <a:p>
            <a:endParaRPr lang="en-US" dirty="0"/>
          </a:p>
          <a:p>
            <a:r>
              <a:rPr lang="en-US" dirty="0"/>
              <a:t>Add new APIs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n elements,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r) &lt;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::Mod1N(w);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::Mod1N(t+i)]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::Mod2N(w +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_.store(w,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avoid some atomic checks by caching a </a:t>
            </a:r>
            <a:br>
              <a:rPr lang="en-US" dirty="0"/>
            </a:br>
            <a:r>
              <a:rPr lang="en-US" dirty="0"/>
              <a:t>non-atomic value on each of </a:t>
            </a:r>
            <a:br>
              <a:rPr lang="en-US" dirty="0"/>
            </a:br>
            <a:r>
              <a:rPr lang="en-US" dirty="0"/>
              <a:t>producer/consumer side</a:t>
            </a:r>
          </a:p>
          <a:p>
            <a:r>
              <a:rPr lang="en-US" dirty="0"/>
              <a:t>Adds memory cost of two more counters</a:t>
            </a:r>
          </a:p>
          <a:p>
            <a:r>
              <a:rPr lang="en-US" dirty="0"/>
              <a:t>Improves performance on some architectures</a:t>
            </a:r>
          </a:p>
          <a:p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read index, cache neighbors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buffer_[N];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write index, cache neighbors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Ring Buffer</a:t>
            </a:r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FC64B-3DCD-4A1B-9AC8-B919DEAB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predicted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may not fit, check more exactly, costing an atomic 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current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58BE73-B08B-4780-AEF2-C051D344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</a:t>
            </a:r>
            <a:br>
              <a:rPr lang="en-US" dirty="0"/>
            </a:br>
            <a:r>
              <a:rPr lang="en-US" dirty="0"/>
              <a:t>cache lines, predictive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C362EC-4F87-4A72-B35B-5B233592E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3038"/>
              </p:ext>
            </p:extLst>
          </p:nvPr>
        </p:nvGraphicFramePr>
        <p:xfrm>
          <a:off x="838200" y="2954044"/>
          <a:ext cx="5226728" cy="313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F41DE9D-A6F6-455F-A0E1-1BFB5D0B6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523550"/>
              </p:ext>
            </p:extLst>
          </p:nvPr>
        </p:nvGraphicFramePr>
        <p:xfrm>
          <a:off x="6064927" y="2954044"/>
          <a:ext cx="5226727" cy="313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vs predictive </a:t>
            </a:r>
          </a:p>
          <a:p>
            <a:pPr lvl="1"/>
            <a:r>
              <a:rPr lang="en-US" dirty="0"/>
              <a:t>note: carefully rewriting inner loop lifted values from </a:t>
            </a:r>
            <a:br>
              <a:rPr lang="en-US" dirty="0"/>
            </a:br>
            <a:r>
              <a:rPr lang="en-US" dirty="0"/>
              <a:t>1100 to 1500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9608F-A7B9-4095-9270-3DC77EE5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321F6D0-417A-43B3-AD04-248DA734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3549"/>
              </p:ext>
            </p:extLst>
          </p:nvPr>
        </p:nvGraphicFramePr>
        <p:xfrm>
          <a:off x="3144174" y="3021644"/>
          <a:ext cx="5483760" cy="329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664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hard to </a:t>
            </a:r>
            <a:r>
              <a:rPr lang="en-US" b="1" i="1" dirty="0"/>
              <a:t>prove</a:t>
            </a:r>
            <a:r>
              <a:rPr lang="en-US" dirty="0"/>
              <a:t> correctness</a:t>
            </a:r>
          </a:p>
          <a:p>
            <a:r>
              <a:rPr lang="en-US" dirty="0"/>
              <a:t>Can stress test like crazy</a:t>
            </a:r>
          </a:p>
          <a:p>
            <a:r>
              <a:rPr lang="en-US" dirty="0" err="1"/>
              <a:t>Relacy</a:t>
            </a:r>
            <a:r>
              <a:rPr lang="en-US" dirty="0"/>
              <a:t> Race Detector - header library to stress</a:t>
            </a:r>
          </a:p>
          <a:p>
            <a:pPr lvl="1"/>
            <a:r>
              <a:rPr lang="en-US" dirty="0"/>
              <a:t>Automatically does </a:t>
            </a:r>
            <a:r>
              <a:rPr lang="en-US" dirty="0" err="1"/>
              <a:t>reorderings</a:t>
            </a:r>
            <a:r>
              <a:rPr lang="en-US" dirty="0"/>
              <a:t> and tries to </a:t>
            </a:r>
            <a:br>
              <a:rPr lang="en-US" dirty="0"/>
            </a:br>
            <a:r>
              <a:rPr lang="en-US" dirty="0"/>
              <a:t>crash programs</a:t>
            </a:r>
          </a:p>
          <a:p>
            <a:pPr lvl="1"/>
            <a:r>
              <a:rPr lang="en-US" dirty="0"/>
              <a:t>Simply include “relacy.hpp”, replace </a:t>
            </a:r>
            <a:r>
              <a:rPr lang="en-US" b="1" dirty="0">
                <a:latin typeface="Consolas" panose="020B0609020204030204" pitchFamily="49" charset="0"/>
              </a:rPr>
              <a:t>std::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 err="1">
                <a:latin typeface="Consolas" panose="020B0609020204030204" pitchFamily="49" charset="0"/>
              </a:rPr>
              <a:t>rl</a:t>
            </a:r>
            <a:r>
              <a:rPr lang="en-US" b="1" dirty="0">
                <a:latin typeface="Consolas" panose="020B0609020204030204" pitchFamily="49" charset="0"/>
              </a:rPr>
              <a:t>::</a:t>
            </a:r>
            <a:r>
              <a:rPr lang="en-US" dirty="0"/>
              <a:t>, and access vars of interest with suffix </a:t>
            </a:r>
            <a:r>
              <a:rPr lang="en-US" b="1" dirty="0">
                <a:latin typeface="Consolas" panose="020B0609020204030204" pitchFamily="49" charset="0"/>
              </a:rPr>
              <a:t>($)</a:t>
            </a:r>
          </a:p>
          <a:p>
            <a:pPr lvl="1"/>
            <a:r>
              <a:rPr lang="en-US" dirty="0"/>
              <a:t>Can do with macros cleanly</a:t>
            </a:r>
          </a:p>
          <a:p>
            <a:pPr lvl="1"/>
            <a:endParaRPr lang="en-US" dirty="0"/>
          </a:p>
          <a:p>
            <a:r>
              <a:rPr lang="en-US" dirty="0"/>
              <a:t>Ran significant tests on final 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463A-FC7C-4DB4-9C41-A23A792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94F4-5DB7-4C3F-A1E1-554223BA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273" y="2507369"/>
            <a:ext cx="3202592" cy="38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generated assembly – very compact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E81CED-EEB7-4D56-BBD0-CEFB8632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67C9A-9B27-4D59-82D1-BB4F7D99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2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6		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3D8C72-3EFA-4810-83EF-BDC13BE77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87575"/>
              </p:ext>
            </p:extLst>
          </p:nvPr>
        </p:nvGraphicFramePr>
        <p:xfrm>
          <a:off x="520847" y="2456609"/>
          <a:ext cx="4941894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A6430E-7D15-483A-90C8-A3CB15BC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34840"/>
              </p:ext>
            </p:extLst>
          </p:nvPr>
        </p:nvGraphicFramePr>
        <p:xfrm>
          <a:off x="5462741" y="2456609"/>
          <a:ext cx="4941892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7		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C8F388-70DC-4396-94CD-05E2B5394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3057"/>
              </p:ext>
            </p:extLst>
          </p:nvPr>
        </p:nvGraphicFramePr>
        <p:xfrm>
          <a:off x="838199" y="1788318"/>
          <a:ext cx="9149179" cy="405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9385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improvement ideas and gain over previous: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parameters generic to gain compiler optimizations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threaded with </a:t>
            </a:r>
            <a:r>
              <a:rPr lang="en-US" b="1" dirty="0">
                <a:latin typeface="Consolas" panose="020B0609020204030204" pitchFamily="49" charset="0"/>
              </a:rPr>
              <a:t>lock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locks with careful </a:t>
            </a:r>
            <a:r>
              <a:rPr lang="en-US" b="1" dirty="0">
                <a:latin typeface="Consolas" panose="020B0609020204030204" pitchFamily="49" charset="0"/>
              </a:rPr>
              <a:t>atomic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modulus with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and bitmask and template tricks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</a:t>
            </a:r>
            <a:r>
              <a:rPr lang="en-US" b="1" dirty="0" err="1">
                <a:latin typeface="Consolas" panose="020B0609020204030204" pitchFamily="49" charset="0"/>
              </a:rPr>
              <a:t>seq_cst</a:t>
            </a:r>
            <a:r>
              <a:rPr lang="en-US" dirty="0"/>
              <a:t> atomics with careful load/store 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N-1 buffer with full N buffer via mod 2N math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Tried to arrange data for better cache and non-false sharing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Changed API to handle blocks instead of single put/get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some cache sharing via predictive size buffering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83C1-6B8F-477B-AEFB-6F7E112A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40354-3AE5-4C6B-8ACA-AC38E95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b="1" dirty="0" err="1">
                <a:latin typeface="Consolas" panose="020B0609020204030204" pitchFamily="49" charset="0"/>
              </a:rPr>
              <a:t>readIndex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Next place to write is </a:t>
            </a:r>
            <a:r>
              <a:rPr lang="en-US" b="1" dirty="0" err="1">
                <a:latin typeface="Consolas" panose="020B0609020204030204" pitchFamily="49" charset="0"/>
              </a:rPr>
              <a:t>writeIndex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API roughly (actually, this is not the first I tried, but they evolved to this)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8171-AEBC-4999-8E1E-4AFD80B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B618F5-C14D-4369-B38A-FD217017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793186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EBA4F-3DDD-4978-A7AF-CF03A02E7A86}"/>
              </a:ext>
            </a:extLst>
          </p:cNvPr>
          <p:cNvGrpSpPr/>
          <p:nvPr/>
        </p:nvGrpSpPr>
        <p:grpSpPr>
          <a:xfrm>
            <a:off x="9246647" y="167814"/>
            <a:ext cx="2442979" cy="4819710"/>
            <a:chOff x="8740809" y="158087"/>
            <a:chExt cx="2442979" cy="4819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CD97B7-C2EB-420C-96D0-B54DB539A807}"/>
                </a:ext>
              </a:extLst>
            </p:cNvPr>
            <p:cNvGrpSpPr/>
            <p:nvPr/>
          </p:nvGrpSpPr>
          <p:grpSpPr>
            <a:xfrm>
              <a:off x="8740809" y="2431169"/>
              <a:ext cx="2442979" cy="2546628"/>
              <a:chOff x="5378059" y="-433793"/>
              <a:chExt cx="3010161" cy="31378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8C16A5-2DE7-47CB-8710-AB35648B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059" y="-433793"/>
                <a:ext cx="3010161" cy="27815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9D1C2C-B033-4CD4-ACF5-7EA625AC7C18}"/>
                  </a:ext>
                </a:extLst>
              </p:cNvPr>
              <p:cNvSpPr txBox="1"/>
              <p:nvPr/>
            </p:nvSpPr>
            <p:spPr>
              <a:xfrm>
                <a:off x="6096000" y="233474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Full W=R-1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653CD3-9CDA-4C8D-AA47-36C792D4981A}"/>
                </a:ext>
              </a:extLst>
            </p:cNvPr>
            <p:cNvGrpSpPr/>
            <p:nvPr/>
          </p:nvGrpSpPr>
          <p:grpSpPr>
            <a:xfrm>
              <a:off x="8740809" y="158087"/>
              <a:ext cx="2442979" cy="2356957"/>
              <a:chOff x="6678711" y="-737069"/>
              <a:chExt cx="2979678" cy="2874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3A7AC3B-CC99-448D-9351-267433AD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711" y="-737069"/>
                <a:ext cx="2979678" cy="26900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D33BF-0498-46B5-901F-B8B0615D2930}"/>
                  </a:ext>
                </a:extLst>
              </p:cNvPr>
              <p:cNvSpPr txBox="1"/>
              <p:nvPr/>
            </p:nvSpPr>
            <p:spPr>
              <a:xfrm>
                <a:off x="7313378" y="1768358"/>
                <a:ext cx="12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Empty W=R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2B5C-50F8-47B8-8E79-71EB2CFA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pPr lvl="1"/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512</a:t>
            </a:r>
            <a:r>
              <a:rPr lang="en-US" dirty="0"/>
              <a:t>, math should then be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513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mod 513 should be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Instead: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-481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as 32 bit hex, </a:t>
            </a:r>
          </a:p>
          <a:p>
            <a:pPr lvl="1"/>
            <a:r>
              <a:rPr lang="en-US" dirty="0"/>
              <a:t>Add 32 bit unsigned to 64 bit unsigned size 513: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/>
              <a:t> expanded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0x0000’0000’FFFF’FE1F</a:t>
            </a:r>
            <a:r>
              <a:rPr lang="en-US" dirty="0"/>
              <a:t>,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0xFFFF’FFFF’FFFF’FE1F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0x0000’000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’0000’0020</a:t>
            </a:r>
            <a:r>
              <a:rPr lang="en-US" dirty="0"/>
              <a:t> as 64 bit hex. Note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way out there</a:t>
            </a:r>
          </a:p>
          <a:p>
            <a:pPr lvl="1"/>
            <a:r>
              <a:rPr lang="en-US" dirty="0"/>
              <a:t>Now taking mod 513 returns 0, not 32!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2B5D2-6B3F-49E4-8F71-7A383C3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</TotalTime>
  <Words>3032</Words>
  <Application>Microsoft Office PowerPoint</Application>
  <PresentationFormat>Widescreen</PresentationFormat>
  <Paragraphs>431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Performance I </vt:lpstr>
      <vt:lpstr>Atomics Ring Buffer</vt:lpstr>
      <vt:lpstr>Atomics Ring Buffer</vt:lpstr>
      <vt:lpstr>Performance 2  </vt:lpstr>
      <vt:lpstr>Modulus Ring Buffer</vt:lpstr>
      <vt:lpstr>Modulus Ring Buffer</vt:lpstr>
      <vt:lpstr>Relaxed Ring Buffer</vt:lpstr>
      <vt:lpstr>Relaxed Ring Buffer</vt:lpstr>
      <vt:lpstr>Performance 3  </vt:lpstr>
      <vt:lpstr>Full Size Buffer</vt:lpstr>
      <vt:lpstr>Full Size Buffer</vt:lpstr>
      <vt:lpstr>Cache Ring Buffer</vt:lpstr>
      <vt:lpstr>Blocks Ring Buffer</vt:lpstr>
      <vt:lpstr>Blocks Ring Buffer</vt:lpstr>
      <vt:lpstr>Predictive Ring Buffer (final buffer)</vt:lpstr>
      <vt:lpstr>Predictive Ring Buffer (final buffer)</vt:lpstr>
      <vt:lpstr>Performance 4  </vt:lpstr>
      <vt:lpstr>Performance 5  </vt:lpstr>
      <vt:lpstr>Correctness?</vt:lpstr>
      <vt:lpstr>Looking at generated assembly – very compact</vt:lpstr>
      <vt:lpstr>Performance 6  </vt:lpstr>
      <vt:lpstr>Performance 7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408</cp:revision>
  <cp:lastPrinted>2019-03-16T06:23:21Z</cp:lastPrinted>
  <dcterms:created xsi:type="dcterms:W3CDTF">2019-03-16T01:30:27Z</dcterms:created>
  <dcterms:modified xsi:type="dcterms:W3CDTF">2020-02-20T01:21:37Z</dcterms:modified>
</cp:coreProperties>
</file>