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3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8" r:id="rId3"/>
    <p:sldId id="262" r:id="rId4"/>
    <p:sldId id="263" r:id="rId5"/>
    <p:sldId id="259" r:id="rId6"/>
    <p:sldId id="285" r:id="rId7"/>
    <p:sldId id="286" r:id="rId8"/>
    <p:sldId id="287" r:id="rId9"/>
    <p:sldId id="288" r:id="rId10"/>
    <p:sldId id="280" r:id="rId11"/>
    <p:sldId id="260" r:id="rId12"/>
    <p:sldId id="289" r:id="rId13"/>
    <p:sldId id="284" r:id="rId14"/>
    <p:sldId id="265" r:id="rId15"/>
    <p:sldId id="299" r:id="rId16"/>
    <p:sldId id="261" r:id="rId17"/>
    <p:sldId id="290" r:id="rId18"/>
    <p:sldId id="266" r:id="rId19"/>
    <p:sldId id="270" r:id="rId20"/>
    <p:sldId id="292" r:id="rId21"/>
    <p:sldId id="267" r:id="rId22"/>
    <p:sldId id="293" r:id="rId23"/>
    <p:sldId id="271" r:id="rId24"/>
    <p:sldId id="264" r:id="rId25"/>
    <p:sldId id="295" r:id="rId26"/>
    <p:sldId id="272" r:id="rId27"/>
    <p:sldId id="296" r:id="rId28"/>
    <p:sldId id="283" r:id="rId29"/>
    <p:sldId id="275" r:id="rId30"/>
    <p:sldId id="297" r:id="rId31"/>
    <p:sldId id="276" r:id="rId32"/>
    <p:sldId id="291" r:id="rId33"/>
    <p:sldId id="281" r:id="rId34"/>
    <p:sldId id="298" r:id="rId35"/>
    <p:sldId id="282" r:id="rId36"/>
    <p:sldId id="294" r:id="rId37"/>
  </p:sldIdLst>
  <p:sldSz cx="12192000" cy="6858000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ris\Desktop\RingBuffer\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ris\Desktop\RingBuffer\Data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ris\Desktop\RingBuffer\Data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ris\Desktop\RingBuffer\Data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ris\Desktop\RingBuffer\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ris\Desktop\RingBuffer\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ris\Desktop\RingBuffer\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ris\Desktop\RingBuffer\Dat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ris\Desktop\RingBuffer\Data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ris\Desktop\RingBuffer\Data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ris\Desktop\RingBuffer\Data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ris\Desktop\RingBuffer\Data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One thread, MB/s,</a:t>
            </a:r>
            <a:r>
              <a:rPr lang="en-US" baseline="0" dirty="0"/>
              <a:t> </a:t>
            </a:r>
            <a:r>
              <a:rPr lang="en-US" dirty="0"/>
              <a:t>buffer size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'Perf I'!$P$12</c:f>
              <c:strCache>
                <c:ptCount val="1"/>
                <c:pt idx="0">
                  <c:v>Simple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'Perf I'!$Q$11:$T$11</c:f>
              <c:numCache>
                <c:formatCode>General</c:formatCode>
                <c:ptCount val="4"/>
                <c:pt idx="0">
                  <c:v>29</c:v>
                </c:pt>
                <c:pt idx="1">
                  <c:v>32</c:v>
                </c:pt>
                <c:pt idx="2">
                  <c:v>50</c:v>
                </c:pt>
                <c:pt idx="3">
                  <c:v>128</c:v>
                </c:pt>
              </c:numCache>
            </c:numRef>
          </c:cat>
          <c:val>
            <c:numRef>
              <c:f>'Perf I'!$Q$12:$T$12</c:f>
              <c:numCache>
                <c:formatCode>General</c:formatCode>
                <c:ptCount val="4"/>
                <c:pt idx="0">
                  <c:v>95.3</c:v>
                </c:pt>
                <c:pt idx="1">
                  <c:v>130</c:v>
                </c:pt>
                <c:pt idx="2">
                  <c:v>95.3</c:v>
                </c:pt>
                <c:pt idx="3">
                  <c:v>130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84-4C92-A967-382315EF323D}"/>
            </c:ext>
          </c:extLst>
        </c:ser>
        <c:ser>
          <c:idx val="1"/>
          <c:order val="1"/>
          <c:tx>
            <c:strRef>
              <c:f>'Perf I'!$P$13</c:f>
              <c:strCache>
                <c:ptCount val="1"/>
                <c:pt idx="0">
                  <c:v>Generic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'Perf I'!$Q$11:$T$11</c:f>
              <c:numCache>
                <c:formatCode>General</c:formatCode>
                <c:ptCount val="4"/>
                <c:pt idx="0">
                  <c:v>29</c:v>
                </c:pt>
                <c:pt idx="1">
                  <c:v>32</c:v>
                </c:pt>
                <c:pt idx="2">
                  <c:v>50</c:v>
                </c:pt>
                <c:pt idx="3">
                  <c:v>128</c:v>
                </c:pt>
              </c:numCache>
            </c:numRef>
          </c:cat>
          <c:val>
            <c:numRef>
              <c:f>'Perf I'!$Q$13:$T$13</c:f>
              <c:numCache>
                <c:formatCode>General</c:formatCode>
                <c:ptCount val="4"/>
                <c:pt idx="0">
                  <c:v>150.5</c:v>
                </c:pt>
                <c:pt idx="1">
                  <c:v>572.20000000000005</c:v>
                </c:pt>
                <c:pt idx="2">
                  <c:v>150.5</c:v>
                </c:pt>
                <c:pt idx="3">
                  <c:v>572.20000000000005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A84-4C92-A967-382315EF323D}"/>
            </c:ext>
          </c:extLst>
        </c:ser>
        <c:ser>
          <c:idx val="2"/>
          <c:order val="2"/>
          <c:tx>
            <c:strRef>
              <c:f>'Perf I'!$P$14</c:f>
              <c:strCache>
                <c:ptCount val="1"/>
                <c:pt idx="0">
                  <c:v>Locked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'Perf I'!$Q$11:$T$11</c:f>
              <c:numCache>
                <c:formatCode>General</c:formatCode>
                <c:ptCount val="4"/>
                <c:pt idx="0">
                  <c:v>29</c:v>
                </c:pt>
                <c:pt idx="1">
                  <c:v>32</c:v>
                </c:pt>
                <c:pt idx="2">
                  <c:v>50</c:v>
                </c:pt>
                <c:pt idx="3">
                  <c:v>128</c:v>
                </c:pt>
              </c:numCache>
            </c:numRef>
          </c:cat>
          <c:val>
            <c:numRef>
              <c:f>'Perf I'!$Q$14:$T$14</c:f>
              <c:numCache>
                <c:formatCode>General</c:formatCode>
                <c:ptCount val="4"/>
                <c:pt idx="0">
                  <c:v>13.9</c:v>
                </c:pt>
                <c:pt idx="1">
                  <c:v>12.7</c:v>
                </c:pt>
                <c:pt idx="2">
                  <c:v>13.6</c:v>
                </c:pt>
                <c:pt idx="3">
                  <c:v>13.9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A84-4C92-A967-382315EF32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88947520"/>
        <c:axId val="988941288"/>
      </c:barChart>
      <c:catAx>
        <c:axId val="988947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8941288"/>
        <c:crosses val="autoZero"/>
        <c:auto val="1"/>
        <c:lblAlgn val="ctr"/>
        <c:lblOffset val="100"/>
        <c:noMultiLvlLbl val="0"/>
      </c:catAx>
      <c:valAx>
        <c:axId val="988941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8947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Block throughput, one and two threads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'Perf V'!$L$4</c:f>
              <c:strCache>
                <c:ptCount val="1"/>
                <c:pt idx="0">
                  <c:v>Blocks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'Perf V'!$M$3:$P$3</c:f>
              <c:strCache>
                <c:ptCount val="4"/>
                <c:pt idx="0">
                  <c:v>Single</c:v>
                </c:pt>
                <c:pt idx="1">
                  <c:v>Single block</c:v>
                </c:pt>
                <c:pt idx="2">
                  <c:v>Double</c:v>
                </c:pt>
                <c:pt idx="3">
                  <c:v>Double block</c:v>
                </c:pt>
              </c:strCache>
            </c:strRef>
          </c:cat>
          <c:val>
            <c:numRef>
              <c:f>'Perf V'!$M$4:$P$4</c:f>
              <c:numCache>
                <c:formatCode>General</c:formatCode>
                <c:ptCount val="4"/>
                <c:pt idx="0">
                  <c:v>497.5</c:v>
                </c:pt>
                <c:pt idx="1">
                  <c:v>1226.0999999999999</c:v>
                </c:pt>
                <c:pt idx="2">
                  <c:v>19.2</c:v>
                </c:pt>
                <c:pt idx="3">
                  <c:v>246.1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FE-4ACF-9F77-B178BFE2128B}"/>
            </c:ext>
          </c:extLst>
        </c:ser>
        <c:ser>
          <c:idx val="1"/>
          <c:order val="1"/>
          <c:tx>
            <c:strRef>
              <c:f>'Perf V'!$L$5</c:f>
              <c:strCache>
                <c:ptCount val="1"/>
                <c:pt idx="0">
                  <c:v>Predictive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'Perf V'!$M$3:$P$3</c:f>
              <c:strCache>
                <c:ptCount val="4"/>
                <c:pt idx="0">
                  <c:v>Single</c:v>
                </c:pt>
                <c:pt idx="1">
                  <c:v>Single block</c:v>
                </c:pt>
                <c:pt idx="2">
                  <c:v>Double</c:v>
                </c:pt>
                <c:pt idx="3">
                  <c:v>Double block</c:v>
                </c:pt>
              </c:strCache>
            </c:strRef>
          </c:cat>
          <c:val>
            <c:numRef>
              <c:f>'Perf V'!$M$5:$P$5</c:f>
              <c:numCache>
                <c:formatCode>General</c:formatCode>
                <c:ptCount val="4"/>
                <c:pt idx="0">
                  <c:v>497.5</c:v>
                </c:pt>
                <c:pt idx="1">
                  <c:v>1492.7</c:v>
                </c:pt>
                <c:pt idx="2">
                  <c:v>21.1</c:v>
                </c:pt>
                <c:pt idx="3">
                  <c:v>254.3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FE-4ACF-9F77-B178BFE212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88941616"/>
        <c:axId val="988941944"/>
      </c:barChart>
      <c:catAx>
        <c:axId val="988941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8941944"/>
        <c:crosses val="autoZero"/>
        <c:auto val="1"/>
        <c:lblAlgn val="ctr"/>
        <c:lblOffset val="100"/>
        <c:noMultiLvlLbl val="0"/>
      </c:catAx>
      <c:valAx>
        <c:axId val="988941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8941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One thread MB/s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'Perf VI'!$L$3</c:f>
              <c:strCache>
                <c:ptCount val="1"/>
                <c:pt idx="0">
                  <c:v>Simple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'Perf VI'!$M$3</c:f>
              <c:numCache>
                <c:formatCode>General</c:formatCode>
                <c:ptCount val="1"/>
                <c:pt idx="0">
                  <c:v>130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FD-4D60-B336-DC110178B7C3}"/>
            </c:ext>
          </c:extLst>
        </c:ser>
        <c:ser>
          <c:idx val="1"/>
          <c:order val="1"/>
          <c:tx>
            <c:strRef>
              <c:f>'Perf VI'!$L$4</c:f>
              <c:strCache>
                <c:ptCount val="1"/>
                <c:pt idx="0">
                  <c:v>Generic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'Perf VI'!$M$4</c:f>
              <c:numCache>
                <c:formatCode>General</c:formatCode>
                <c:ptCount val="1"/>
                <c:pt idx="0">
                  <c:v>560.9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FD-4D60-B336-DC110178B7C3}"/>
            </c:ext>
          </c:extLst>
        </c:ser>
        <c:ser>
          <c:idx val="2"/>
          <c:order val="2"/>
          <c:tx>
            <c:strRef>
              <c:f>'Perf VI'!$L$5</c:f>
              <c:strCache>
                <c:ptCount val="1"/>
                <c:pt idx="0">
                  <c:v>Locks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'Perf VI'!$M$5</c:f>
              <c:numCache>
                <c:formatCode>General</c:formatCode>
                <c:ptCount val="1"/>
                <c:pt idx="0">
                  <c:v>13.6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BFD-4D60-B336-DC110178B7C3}"/>
            </c:ext>
          </c:extLst>
        </c:ser>
        <c:ser>
          <c:idx val="3"/>
          <c:order val="3"/>
          <c:tx>
            <c:strRef>
              <c:f>'Perf VI'!$L$6</c:f>
              <c:strCache>
                <c:ptCount val="1"/>
                <c:pt idx="0">
                  <c:v>Atomics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'Perf VI'!$M$6</c:f>
              <c:numCache>
                <c:formatCode>General</c:formatCode>
                <c:ptCount val="1"/>
                <c:pt idx="0">
                  <c:v>63.5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BFD-4D60-B336-DC110178B7C3}"/>
            </c:ext>
          </c:extLst>
        </c:ser>
        <c:ser>
          <c:idx val="4"/>
          <c:order val="4"/>
          <c:tx>
            <c:strRef>
              <c:f>'Perf VI'!$L$7</c:f>
              <c:strCache>
                <c:ptCount val="1"/>
                <c:pt idx="0">
                  <c:v>Modulus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'Perf VI'!$M$7</c:f>
              <c:numCache>
                <c:formatCode>General</c:formatCode>
                <c:ptCount val="1"/>
                <c:pt idx="0">
                  <c:v>63.5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BFD-4D60-B336-DC110178B7C3}"/>
            </c:ext>
          </c:extLst>
        </c:ser>
        <c:ser>
          <c:idx val="5"/>
          <c:order val="5"/>
          <c:tx>
            <c:strRef>
              <c:f>'Perf VI'!$L$8</c:f>
              <c:strCache>
                <c:ptCount val="1"/>
                <c:pt idx="0">
                  <c:v>Relaxed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'Perf VI'!$M$8</c:f>
              <c:numCache>
                <c:formatCode>General</c:formatCode>
                <c:ptCount val="1"/>
                <c:pt idx="0">
                  <c:v>476.8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BFD-4D60-B336-DC110178B7C3}"/>
            </c:ext>
          </c:extLst>
        </c:ser>
        <c:ser>
          <c:idx val="6"/>
          <c:order val="6"/>
          <c:tx>
            <c:strRef>
              <c:f>'Perf VI'!$L$9</c:f>
              <c:strCache>
                <c:ptCount val="1"/>
                <c:pt idx="0">
                  <c:v>Full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'Perf VI'!$M$9</c:f>
              <c:numCache>
                <c:formatCode>General</c:formatCode>
                <c:ptCount val="1"/>
                <c:pt idx="0">
                  <c:v>501.9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BFD-4D60-B336-DC110178B7C3}"/>
            </c:ext>
          </c:extLst>
        </c:ser>
        <c:ser>
          <c:idx val="7"/>
          <c:order val="7"/>
          <c:tx>
            <c:strRef>
              <c:f>'Perf VI'!$L$10</c:f>
              <c:strCache>
                <c:ptCount val="1"/>
                <c:pt idx="0">
                  <c:v>Cache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'Perf VI'!$M$10</c:f>
              <c:numCache>
                <c:formatCode>General</c:formatCode>
                <c:ptCount val="1"/>
                <c:pt idx="0">
                  <c:v>501.9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CBFD-4D60-B336-DC110178B7C3}"/>
            </c:ext>
          </c:extLst>
        </c:ser>
        <c:ser>
          <c:idx val="8"/>
          <c:order val="8"/>
          <c:tx>
            <c:strRef>
              <c:f>'Perf VI'!$L$11</c:f>
              <c:strCache>
                <c:ptCount val="1"/>
                <c:pt idx="0">
                  <c:v>Blocks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'Perf VI'!$M$11</c:f>
              <c:numCache>
                <c:formatCode>General</c:formatCode>
                <c:ptCount val="1"/>
                <c:pt idx="0">
                  <c:v>1192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BFD-4D60-B336-DC110178B7C3}"/>
            </c:ext>
          </c:extLst>
        </c:ser>
        <c:ser>
          <c:idx val="9"/>
          <c:order val="9"/>
          <c:tx>
            <c:strRef>
              <c:f>'Perf VI'!$L$12</c:f>
              <c:strCache>
                <c:ptCount val="1"/>
                <c:pt idx="0">
                  <c:v>Predictive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'Perf VI'!$M$12</c:f>
              <c:numCache>
                <c:formatCode>General</c:formatCode>
                <c:ptCount val="1"/>
                <c:pt idx="0">
                  <c:v>1467.1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CBFD-4D60-B336-DC110178B7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084941792"/>
        <c:axId val="1085491664"/>
      </c:barChart>
      <c:catAx>
        <c:axId val="108494179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85491664"/>
        <c:crosses val="autoZero"/>
        <c:auto val="1"/>
        <c:lblAlgn val="ctr"/>
        <c:lblOffset val="100"/>
        <c:noMultiLvlLbl val="0"/>
      </c:catAx>
      <c:valAx>
        <c:axId val="10854916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4941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Two thread MB/s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'Perf VI'!$L$14</c:f>
              <c:strCache>
                <c:ptCount val="1"/>
                <c:pt idx="0">
                  <c:v>Locks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'Perf VI'!$M$14</c:f>
              <c:numCache>
                <c:formatCode>General</c:formatCode>
                <c:ptCount val="1"/>
                <c:pt idx="0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B2-467E-9342-DFCA27BFB4CD}"/>
            </c:ext>
          </c:extLst>
        </c:ser>
        <c:ser>
          <c:idx val="1"/>
          <c:order val="1"/>
          <c:tx>
            <c:strRef>
              <c:f>'Perf VI'!$L$15</c:f>
              <c:strCache>
                <c:ptCount val="1"/>
                <c:pt idx="0">
                  <c:v>Atomics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'Perf VI'!$M$15</c:f>
              <c:numCache>
                <c:formatCode>General</c:formatCode>
                <c:ptCount val="1"/>
                <c:pt idx="0">
                  <c:v>11.9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BB2-467E-9342-DFCA27BFB4CD}"/>
            </c:ext>
          </c:extLst>
        </c:ser>
        <c:ser>
          <c:idx val="2"/>
          <c:order val="2"/>
          <c:tx>
            <c:strRef>
              <c:f>'Perf VI'!$L$16</c:f>
              <c:strCache>
                <c:ptCount val="1"/>
                <c:pt idx="0">
                  <c:v>Modulus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'Perf VI'!$M$16</c:f>
              <c:numCache>
                <c:formatCode>General</c:formatCode>
                <c:ptCount val="1"/>
                <c:pt idx="0">
                  <c:v>11.9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BB2-467E-9342-DFCA27BFB4CD}"/>
            </c:ext>
          </c:extLst>
        </c:ser>
        <c:ser>
          <c:idx val="3"/>
          <c:order val="3"/>
          <c:tx>
            <c:strRef>
              <c:f>'Perf VI'!$L$17</c:f>
              <c:strCache>
                <c:ptCount val="1"/>
                <c:pt idx="0">
                  <c:v>Relaxed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'Perf VI'!$M$17</c:f>
              <c:numCache>
                <c:formatCode>General</c:formatCode>
                <c:ptCount val="1"/>
                <c:pt idx="0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BB2-467E-9342-DFCA27BFB4CD}"/>
            </c:ext>
          </c:extLst>
        </c:ser>
        <c:ser>
          <c:idx val="4"/>
          <c:order val="4"/>
          <c:tx>
            <c:strRef>
              <c:f>'Perf VI'!$L$18</c:f>
              <c:strCache>
                <c:ptCount val="1"/>
                <c:pt idx="0">
                  <c:v>Full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'Perf VI'!$M$18</c:f>
              <c:numCache>
                <c:formatCode>General</c:formatCode>
                <c:ptCount val="1"/>
                <c:pt idx="0">
                  <c:v>21.1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BB2-467E-9342-DFCA27BFB4CD}"/>
            </c:ext>
          </c:extLst>
        </c:ser>
        <c:ser>
          <c:idx val="5"/>
          <c:order val="5"/>
          <c:tx>
            <c:strRef>
              <c:f>'Perf VI'!$L$19</c:f>
              <c:strCache>
                <c:ptCount val="1"/>
                <c:pt idx="0">
                  <c:v>Cache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'Perf VI'!$M$19</c:f>
              <c:numCache>
                <c:formatCode>General</c:formatCode>
                <c:ptCount val="1"/>
                <c:pt idx="0">
                  <c:v>22.4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BB2-467E-9342-DFCA27BFB4CD}"/>
            </c:ext>
          </c:extLst>
        </c:ser>
        <c:ser>
          <c:idx val="6"/>
          <c:order val="6"/>
          <c:tx>
            <c:strRef>
              <c:f>'Perf VI'!$L$20</c:f>
              <c:strCache>
                <c:ptCount val="1"/>
                <c:pt idx="0">
                  <c:v>Blocks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'Perf VI'!$M$20</c:f>
              <c:numCache>
                <c:formatCode>General</c:formatCode>
                <c:ptCount val="1"/>
                <c:pt idx="0">
                  <c:v>272.39999999999998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BB2-467E-9342-DFCA27BFB4CD}"/>
            </c:ext>
          </c:extLst>
        </c:ser>
        <c:ser>
          <c:idx val="7"/>
          <c:order val="7"/>
          <c:tx>
            <c:strRef>
              <c:f>'Perf VI'!$L$21</c:f>
              <c:strCache>
                <c:ptCount val="1"/>
                <c:pt idx="0">
                  <c:v>Predictive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'Perf VI'!$M$21</c:f>
              <c:numCache>
                <c:formatCode>General</c:formatCode>
                <c:ptCount val="1"/>
                <c:pt idx="0">
                  <c:v>254.3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BB2-467E-9342-DFCA27BFB4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996837840"/>
        <c:axId val="996841776"/>
      </c:barChart>
      <c:catAx>
        <c:axId val="99683784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96841776"/>
        <c:crosses val="autoZero"/>
        <c:auto val="1"/>
        <c:lblAlgn val="ctr"/>
        <c:lblOffset val="100"/>
        <c:noMultiLvlLbl val="0"/>
      </c:catAx>
      <c:valAx>
        <c:axId val="9968417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6837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Near power of 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'Perf I'!$B$30</c:f>
              <c:strCache>
                <c:ptCount val="1"/>
                <c:pt idx="0">
                  <c:v>Simple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'Perf I'!$C$29:$G$29</c:f>
              <c:numCache>
                <c:formatCode>General</c:formatCode>
                <c:ptCount val="5"/>
                <c:pt idx="0">
                  <c:v>126</c:v>
                </c:pt>
                <c:pt idx="1">
                  <c:v>127</c:v>
                </c:pt>
                <c:pt idx="2">
                  <c:v>128</c:v>
                </c:pt>
                <c:pt idx="3">
                  <c:v>129</c:v>
                </c:pt>
                <c:pt idx="4">
                  <c:v>130</c:v>
                </c:pt>
              </c:numCache>
            </c:numRef>
          </c:cat>
          <c:val>
            <c:numRef>
              <c:f>'Perf I'!$C$30:$G$30</c:f>
              <c:numCache>
                <c:formatCode>General</c:formatCode>
                <c:ptCount val="5"/>
                <c:pt idx="0">
                  <c:v>95.3</c:v>
                </c:pt>
                <c:pt idx="1">
                  <c:v>95.3</c:v>
                </c:pt>
                <c:pt idx="2">
                  <c:v>124.3</c:v>
                </c:pt>
                <c:pt idx="3">
                  <c:v>105.9</c:v>
                </c:pt>
                <c:pt idx="4">
                  <c:v>105.9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6A-41DD-9EF4-6C7AA529FCF5}"/>
            </c:ext>
          </c:extLst>
        </c:ser>
        <c:ser>
          <c:idx val="1"/>
          <c:order val="1"/>
          <c:tx>
            <c:strRef>
              <c:f>'Perf I'!$B$31</c:f>
              <c:strCache>
                <c:ptCount val="1"/>
                <c:pt idx="0">
                  <c:v>Generic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'Perf I'!$C$29:$G$29</c:f>
              <c:numCache>
                <c:formatCode>General</c:formatCode>
                <c:ptCount val="5"/>
                <c:pt idx="0">
                  <c:v>126</c:v>
                </c:pt>
                <c:pt idx="1">
                  <c:v>127</c:v>
                </c:pt>
                <c:pt idx="2">
                  <c:v>128</c:v>
                </c:pt>
                <c:pt idx="3">
                  <c:v>129</c:v>
                </c:pt>
                <c:pt idx="4">
                  <c:v>130</c:v>
                </c:pt>
              </c:numCache>
            </c:numRef>
          </c:cat>
          <c:val>
            <c:numRef>
              <c:f>'Perf I'!$C$31:$G$31</c:f>
              <c:numCache>
                <c:formatCode>General</c:formatCode>
                <c:ptCount val="5"/>
                <c:pt idx="0">
                  <c:v>150.5</c:v>
                </c:pt>
                <c:pt idx="1">
                  <c:v>150.5</c:v>
                </c:pt>
                <c:pt idx="2">
                  <c:v>572.20000000000005</c:v>
                </c:pt>
                <c:pt idx="3">
                  <c:v>204.3</c:v>
                </c:pt>
                <c:pt idx="4">
                  <c:v>204.3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56A-41DD-9EF4-6C7AA529FC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85491992"/>
        <c:axId val="1085488384"/>
      </c:barChart>
      <c:catAx>
        <c:axId val="1085491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5488384"/>
        <c:crosses val="autoZero"/>
        <c:auto val="1"/>
        <c:lblAlgn val="ctr"/>
        <c:lblOffset val="100"/>
        <c:noMultiLvlLbl val="0"/>
      </c:catAx>
      <c:valAx>
        <c:axId val="1085488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5491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One thread MB/s</a:t>
            </a:r>
            <a:r>
              <a:rPr lang="en-US" baseline="0" dirty="0"/>
              <a:t> by ring size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'Perf II'!$L$4</c:f>
              <c:strCache>
                <c:ptCount val="1"/>
                <c:pt idx="0">
                  <c:v>Generic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'Perf II'!$M$3:$P$3</c:f>
              <c:numCache>
                <c:formatCode>General</c:formatCode>
                <c:ptCount val="4"/>
                <c:pt idx="0">
                  <c:v>29</c:v>
                </c:pt>
                <c:pt idx="1">
                  <c:v>32</c:v>
                </c:pt>
                <c:pt idx="2">
                  <c:v>50</c:v>
                </c:pt>
                <c:pt idx="3">
                  <c:v>128</c:v>
                </c:pt>
              </c:numCache>
            </c:numRef>
          </c:cat>
          <c:val>
            <c:numRef>
              <c:f>'Perf II'!$M$4:$P$4</c:f>
              <c:numCache>
                <c:formatCode>General</c:formatCode>
                <c:ptCount val="4"/>
                <c:pt idx="0">
                  <c:v>150.5</c:v>
                </c:pt>
                <c:pt idx="1">
                  <c:v>572.20000000000005</c:v>
                </c:pt>
                <c:pt idx="2">
                  <c:v>150.5</c:v>
                </c:pt>
                <c:pt idx="3">
                  <c:v>572.20000000000005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C7-40F5-8F7A-FE185CAEB340}"/>
            </c:ext>
          </c:extLst>
        </c:ser>
        <c:ser>
          <c:idx val="1"/>
          <c:order val="1"/>
          <c:tx>
            <c:strRef>
              <c:f>'Perf II'!$L$5</c:f>
              <c:strCache>
                <c:ptCount val="1"/>
                <c:pt idx="0">
                  <c:v>Locked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'Perf II'!$M$3:$P$3</c:f>
              <c:numCache>
                <c:formatCode>General</c:formatCode>
                <c:ptCount val="4"/>
                <c:pt idx="0">
                  <c:v>29</c:v>
                </c:pt>
                <c:pt idx="1">
                  <c:v>32</c:v>
                </c:pt>
                <c:pt idx="2">
                  <c:v>50</c:v>
                </c:pt>
                <c:pt idx="3">
                  <c:v>128</c:v>
                </c:pt>
              </c:numCache>
            </c:numRef>
          </c:cat>
          <c:val>
            <c:numRef>
              <c:f>'Perf II'!$M$5:$P$5</c:f>
              <c:numCache>
                <c:formatCode>General</c:formatCode>
                <c:ptCount val="4"/>
                <c:pt idx="0">
                  <c:v>13.9</c:v>
                </c:pt>
                <c:pt idx="1">
                  <c:v>13.9</c:v>
                </c:pt>
                <c:pt idx="2">
                  <c:v>14.3</c:v>
                </c:pt>
                <c:pt idx="3">
                  <c:v>14.3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3C7-40F5-8F7A-FE185CAEB340}"/>
            </c:ext>
          </c:extLst>
        </c:ser>
        <c:ser>
          <c:idx val="2"/>
          <c:order val="2"/>
          <c:tx>
            <c:strRef>
              <c:f>'Perf II'!$L$6</c:f>
              <c:strCache>
                <c:ptCount val="1"/>
                <c:pt idx="0">
                  <c:v>Atomic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'Perf II'!$M$3:$P$3</c:f>
              <c:numCache>
                <c:formatCode>General</c:formatCode>
                <c:ptCount val="4"/>
                <c:pt idx="0">
                  <c:v>29</c:v>
                </c:pt>
                <c:pt idx="1">
                  <c:v>32</c:v>
                </c:pt>
                <c:pt idx="2">
                  <c:v>50</c:v>
                </c:pt>
                <c:pt idx="3">
                  <c:v>128</c:v>
                </c:pt>
              </c:numCache>
            </c:numRef>
          </c:cat>
          <c:val>
            <c:numRef>
              <c:f>'Perf II'!$M$6:$P$6</c:f>
              <c:numCache>
                <c:formatCode>General</c:formatCode>
                <c:ptCount val="4"/>
                <c:pt idx="0">
                  <c:v>52</c:v>
                </c:pt>
                <c:pt idx="1">
                  <c:v>62.1</c:v>
                </c:pt>
                <c:pt idx="2">
                  <c:v>52</c:v>
                </c:pt>
                <c:pt idx="3">
                  <c:v>62.1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3C7-40F5-8F7A-FE185CAEB3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86866704"/>
        <c:axId val="1086861784"/>
      </c:barChart>
      <c:catAx>
        <c:axId val="1086866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6861784"/>
        <c:crosses val="autoZero"/>
        <c:auto val="1"/>
        <c:lblAlgn val="ctr"/>
        <c:lblOffset val="100"/>
        <c:noMultiLvlLbl val="0"/>
      </c:catAx>
      <c:valAx>
        <c:axId val="1086861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6866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Two</a:t>
            </a:r>
            <a:r>
              <a:rPr lang="en-US" baseline="0"/>
              <a:t> thread, </a:t>
            </a:r>
          </a:p>
          <a:p>
            <a:pPr>
              <a:defRPr/>
            </a:pPr>
            <a:r>
              <a:rPr lang="en-US"/>
              <a:t>MB/s</a:t>
            </a:r>
            <a:r>
              <a:rPr lang="en-US" baseline="0"/>
              <a:t> for size 128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'Perf II'!$C$21</c:f>
              <c:strCache>
                <c:ptCount val="1"/>
                <c:pt idx="0">
                  <c:v>128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'Perf II'!$B$22:$B$23</c:f>
              <c:strCache>
                <c:ptCount val="2"/>
                <c:pt idx="0">
                  <c:v>Locked</c:v>
                </c:pt>
                <c:pt idx="1">
                  <c:v>Atomic</c:v>
                </c:pt>
              </c:strCache>
            </c:strRef>
          </c:cat>
          <c:val>
            <c:numRef>
              <c:f>'Perf II'!$C$22:$C$23</c:f>
              <c:numCache>
                <c:formatCode>General</c:formatCode>
                <c:ptCount val="2"/>
                <c:pt idx="0">
                  <c:v>0.2</c:v>
                </c:pt>
                <c:pt idx="1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66-494F-AD7D-3B36343FA4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85490352"/>
        <c:axId val="1085486088"/>
      </c:barChart>
      <c:catAx>
        <c:axId val="1085490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5486088"/>
        <c:crosses val="autoZero"/>
        <c:auto val="1"/>
        <c:lblAlgn val="ctr"/>
        <c:lblOffset val="100"/>
        <c:noMultiLvlLbl val="0"/>
      </c:catAx>
      <c:valAx>
        <c:axId val="1085486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5490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Single thread MB/s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'Perf III'!$L$3</c:f>
              <c:strCache>
                <c:ptCount val="1"/>
                <c:pt idx="0">
                  <c:v>127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'Perf III'!$K$4:$K$7</c:f>
              <c:strCache>
                <c:ptCount val="4"/>
                <c:pt idx="0">
                  <c:v>Atomic</c:v>
                </c:pt>
                <c:pt idx="1">
                  <c:v>SlowMod</c:v>
                </c:pt>
                <c:pt idx="2">
                  <c:v>MidMod</c:v>
                </c:pt>
                <c:pt idx="3">
                  <c:v>FastMod</c:v>
                </c:pt>
              </c:strCache>
            </c:strRef>
          </c:cat>
          <c:val>
            <c:numRef>
              <c:f>'Perf III'!$L$4:$L$7</c:f>
              <c:numCache>
                <c:formatCode>General</c:formatCode>
                <c:ptCount val="4"/>
                <c:pt idx="0">
                  <c:v>52</c:v>
                </c:pt>
                <c:pt idx="1">
                  <c:v>52</c:v>
                </c:pt>
                <c:pt idx="2">
                  <c:v>62.1</c:v>
                </c:pt>
                <c:pt idx="3">
                  <c:v>62.1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53-471A-BB71-D5D368632990}"/>
            </c:ext>
          </c:extLst>
        </c:ser>
        <c:ser>
          <c:idx val="1"/>
          <c:order val="1"/>
          <c:tx>
            <c:strRef>
              <c:f>'Perf III'!$M$3</c:f>
              <c:strCache>
                <c:ptCount val="1"/>
                <c:pt idx="0">
                  <c:v>128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'Perf III'!$K$4:$K$7</c:f>
              <c:strCache>
                <c:ptCount val="4"/>
                <c:pt idx="0">
                  <c:v>Atomic</c:v>
                </c:pt>
                <c:pt idx="1">
                  <c:v>SlowMod</c:v>
                </c:pt>
                <c:pt idx="2">
                  <c:v>MidMod</c:v>
                </c:pt>
                <c:pt idx="3">
                  <c:v>FastMod</c:v>
                </c:pt>
              </c:strCache>
            </c:strRef>
          </c:cat>
          <c:val>
            <c:numRef>
              <c:f>'Perf III'!$M$4:$M$7</c:f>
              <c:numCache>
                <c:formatCode>General</c:formatCode>
                <c:ptCount val="4"/>
                <c:pt idx="0">
                  <c:v>62.1</c:v>
                </c:pt>
                <c:pt idx="1">
                  <c:v>62.1</c:v>
                </c:pt>
                <c:pt idx="2">
                  <c:v>62.1</c:v>
                </c:pt>
                <c:pt idx="3">
                  <c:v>62.1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153-471A-BB71-D5D368632990}"/>
            </c:ext>
          </c:extLst>
        </c:ser>
        <c:ser>
          <c:idx val="2"/>
          <c:order val="2"/>
          <c:tx>
            <c:strRef>
              <c:f>'Perf III'!$N$3</c:f>
              <c:strCache>
                <c:ptCount val="1"/>
                <c:pt idx="0">
                  <c:v>129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'Perf III'!$K$4:$K$7</c:f>
              <c:strCache>
                <c:ptCount val="4"/>
                <c:pt idx="0">
                  <c:v>Atomic</c:v>
                </c:pt>
                <c:pt idx="1">
                  <c:v>SlowMod</c:v>
                </c:pt>
                <c:pt idx="2">
                  <c:v>MidMod</c:v>
                </c:pt>
                <c:pt idx="3">
                  <c:v>FastMod</c:v>
                </c:pt>
              </c:strCache>
            </c:strRef>
          </c:cat>
          <c:val>
            <c:numRef>
              <c:f>'Perf III'!$N$4:$N$7</c:f>
              <c:numCache>
                <c:formatCode>General</c:formatCode>
                <c:ptCount val="4"/>
                <c:pt idx="0">
                  <c:v>56</c:v>
                </c:pt>
                <c:pt idx="1">
                  <c:v>56</c:v>
                </c:pt>
                <c:pt idx="2">
                  <c:v>62.1</c:v>
                </c:pt>
                <c:pt idx="3">
                  <c:v>62.1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153-471A-BB71-D5D3686329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96696408"/>
        <c:axId val="996698048"/>
      </c:barChart>
      <c:catAx>
        <c:axId val="996696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6698048"/>
        <c:crosses val="autoZero"/>
        <c:auto val="1"/>
        <c:lblAlgn val="ctr"/>
        <c:lblOffset val="100"/>
        <c:noMultiLvlLbl val="0"/>
      </c:catAx>
      <c:valAx>
        <c:axId val="996698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6696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Single Thread MB/s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'Perf III'!$K$17</c:f>
              <c:strCache>
                <c:ptCount val="1"/>
                <c:pt idx="0">
                  <c:v>Atomic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'Perf III'!$L$16:$O$16</c:f>
              <c:numCache>
                <c:formatCode>General</c:formatCode>
                <c:ptCount val="4"/>
                <c:pt idx="0">
                  <c:v>29</c:v>
                </c:pt>
                <c:pt idx="1">
                  <c:v>32</c:v>
                </c:pt>
                <c:pt idx="2">
                  <c:v>50</c:v>
                </c:pt>
                <c:pt idx="3">
                  <c:v>128</c:v>
                </c:pt>
              </c:numCache>
            </c:numRef>
          </c:cat>
          <c:val>
            <c:numRef>
              <c:f>'Perf III'!$L$17:$O$17</c:f>
              <c:numCache>
                <c:formatCode>General</c:formatCode>
                <c:ptCount val="4"/>
                <c:pt idx="0">
                  <c:v>52</c:v>
                </c:pt>
                <c:pt idx="1">
                  <c:v>62.1</c:v>
                </c:pt>
                <c:pt idx="2">
                  <c:v>52</c:v>
                </c:pt>
                <c:pt idx="3">
                  <c:v>62.1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46-4BE5-810D-58B49EEB2D98}"/>
            </c:ext>
          </c:extLst>
        </c:ser>
        <c:ser>
          <c:idx val="1"/>
          <c:order val="1"/>
          <c:tx>
            <c:strRef>
              <c:f>'Perf III'!$K$18</c:f>
              <c:strCache>
                <c:ptCount val="1"/>
                <c:pt idx="0">
                  <c:v>FastMod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'Perf III'!$L$16:$O$16</c:f>
              <c:numCache>
                <c:formatCode>General</c:formatCode>
                <c:ptCount val="4"/>
                <c:pt idx="0">
                  <c:v>29</c:v>
                </c:pt>
                <c:pt idx="1">
                  <c:v>32</c:v>
                </c:pt>
                <c:pt idx="2">
                  <c:v>50</c:v>
                </c:pt>
                <c:pt idx="3">
                  <c:v>128</c:v>
                </c:pt>
              </c:numCache>
            </c:numRef>
          </c:cat>
          <c:val>
            <c:numRef>
              <c:f>'Perf III'!$L$18:$O$18</c:f>
              <c:numCache>
                <c:formatCode>General</c:formatCode>
                <c:ptCount val="4"/>
                <c:pt idx="0">
                  <c:v>62.1</c:v>
                </c:pt>
                <c:pt idx="1">
                  <c:v>62.1</c:v>
                </c:pt>
                <c:pt idx="2">
                  <c:v>62.1</c:v>
                </c:pt>
                <c:pt idx="3">
                  <c:v>62.1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246-4BE5-810D-58B49EEB2D98}"/>
            </c:ext>
          </c:extLst>
        </c:ser>
        <c:ser>
          <c:idx val="2"/>
          <c:order val="2"/>
          <c:tx>
            <c:strRef>
              <c:f>'Perf III'!$K$19</c:f>
              <c:strCache>
                <c:ptCount val="1"/>
                <c:pt idx="0">
                  <c:v>Relaxed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'Perf III'!$L$16:$O$16</c:f>
              <c:numCache>
                <c:formatCode>General</c:formatCode>
                <c:ptCount val="4"/>
                <c:pt idx="0">
                  <c:v>29</c:v>
                </c:pt>
                <c:pt idx="1">
                  <c:v>32</c:v>
                </c:pt>
                <c:pt idx="2">
                  <c:v>50</c:v>
                </c:pt>
                <c:pt idx="3">
                  <c:v>128</c:v>
                </c:pt>
              </c:numCache>
            </c:numRef>
          </c:cat>
          <c:val>
            <c:numRef>
              <c:f>'Perf III'!$L$19:$O$19</c:f>
              <c:numCache>
                <c:formatCode>General</c:formatCode>
                <c:ptCount val="4"/>
                <c:pt idx="0">
                  <c:v>357.6</c:v>
                </c:pt>
                <c:pt idx="1">
                  <c:v>476.8</c:v>
                </c:pt>
                <c:pt idx="2">
                  <c:v>357.6</c:v>
                </c:pt>
                <c:pt idx="3">
                  <c:v>476.8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246-4BE5-810D-58B49EEB2D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88402848"/>
        <c:axId val="1088398584"/>
      </c:barChart>
      <c:catAx>
        <c:axId val="1088402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8398584"/>
        <c:crosses val="autoZero"/>
        <c:auto val="1"/>
        <c:lblAlgn val="ctr"/>
        <c:lblOffset val="100"/>
        <c:noMultiLvlLbl val="0"/>
      </c:catAx>
      <c:valAx>
        <c:axId val="1088398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8402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Double thread MB/s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'Perf III'!$K$30</c:f>
              <c:strCache>
                <c:ptCount val="1"/>
                <c:pt idx="0">
                  <c:v>Atomic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'Perf III'!$L$29:$O$29</c:f>
              <c:numCache>
                <c:formatCode>General</c:formatCode>
                <c:ptCount val="4"/>
                <c:pt idx="0">
                  <c:v>29</c:v>
                </c:pt>
                <c:pt idx="1">
                  <c:v>32</c:v>
                </c:pt>
                <c:pt idx="2">
                  <c:v>50</c:v>
                </c:pt>
                <c:pt idx="3">
                  <c:v>128</c:v>
                </c:pt>
              </c:numCache>
            </c:numRef>
          </c:cat>
          <c:val>
            <c:numRef>
              <c:f>'Perf III'!$L$30:$O$30</c:f>
              <c:numCache>
                <c:formatCode>General</c:formatCode>
                <c:ptCount val="4"/>
                <c:pt idx="0">
                  <c:v>11.9</c:v>
                </c:pt>
                <c:pt idx="1">
                  <c:v>11.9</c:v>
                </c:pt>
                <c:pt idx="2">
                  <c:v>11.5</c:v>
                </c:pt>
                <c:pt idx="3">
                  <c:v>10.8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43-4DE8-BF04-6EBEE65A91B3}"/>
            </c:ext>
          </c:extLst>
        </c:ser>
        <c:ser>
          <c:idx val="1"/>
          <c:order val="1"/>
          <c:tx>
            <c:strRef>
              <c:f>'Perf III'!$K$31</c:f>
              <c:strCache>
                <c:ptCount val="1"/>
                <c:pt idx="0">
                  <c:v>FastMod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'Perf III'!$L$29:$O$29</c:f>
              <c:numCache>
                <c:formatCode>General</c:formatCode>
                <c:ptCount val="4"/>
                <c:pt idx="0">
                  <c:v>29</c:v>
                </c:pt>
                <c:pt idx="1">
                  <c:v>32</c:v>
                </c:pt>
                <c:pt idx="2">
                  <c:v>50</c:v>
                </c:pt>
                <c:pt idx="3">
                  <c:v>128</c:v>
                </c:pt>
              </c:numCache>
            </c:numRef>
          </c:cat>
          <c:val>
            <c:numRef>
              <c:f>'Perf III'!$L$31:$O$31</c:f>
              <c:numCache>
                <c:formatCode>General</c:formatCode>
                <c:ptCount val="4"/>
                <c:pt idx="0">
                  <c:v>11.5</c:v>
                </c:pt>
                <c:pt idx="1">
                  <c:v>11.9</c:v>
                </c:pt>
                <c:pt idx="2">
                  <c:v>11.9</c:v>
                </c:pt>
                <c:pt idx="3">
                  <c:v>10.8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F43-4DE8-BF04-6EBEE65A91B3}"/>
            </c:ext>
          </c:extLst>
        </c:ser>
        <c:ser>
          <c:idx val="2"/>
          <c:order val="2"/>
          <c:tx>
            <c:strRef>
              <c:f>'Perf III'!$K$32</c:f>
              <c:strCache>
                <c:ptCount val="1"/>
                <c:pt idx="0">
                  <c:v>Relaxed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'Perf III'!$L$29:$O$29</c:f>
              <c:numCache>
                <c:formatCode>General</c:formatCode>
                <c:ptCount val="4"/>
                <c:pt idx="0">
                  <c:v>29</c:v>
                </c:pt>
                <c:pt idx="1">
                  <c:v>32</c:v>
                </c:pt>
                <c:pt idx="2">
                  <c:v>50</c:v>
                </c:pt>
                <c:pt idx="3">
                  <c:v>128</c:v>
                </c:pt>
              </c:numCache>
            </c:numRef>
          </c:cat>
          <c:val>
            <c:numRef>
              <c:f>'Perf III'!$L$32:$O$32</c:f>
              <c:numCache>
                <c:formatCode>General</c:formatCode>
                <c:ptCount val="4"/>
                <c:pt idx="0">
                  <c:v>19.3</c:v>
                </c:pt>
                <c:pt idx="1">
                  <c:v>19.8</c:v>
                </c:pt>
                <c:pt idx="2">
                  <c:v>19.3</c:v>
                </c:pt>
                <c:pt idx="3">
                  <c:v>19.3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F43-4DE8-BF04-6EBEE65A91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90205616"/>
        <c:axId val="1090208240"/>
      </c:barChart>
      <c:catAx>
        <c:axId val="1090205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0208240"/>
        <c:crosses val="autoZero"/>
        <c:auto val="1"/>
        <c:lblAlgn val="ctr"/>
        <c:lblOffset val="100"/>
        <c:noMultiLvlLbl val="0"/>
      </c:catAx>
      <c:valAx>
        <c:axId val="1090208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0205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Single thread MB/s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'Perf IV'!$L$3</c:f>
              <c:strCache>
                <c:ptCount val="1"/>
                <c:pt idx="0">
                  <c:v>29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'Perf IV'!$K$4:$K$8</c:f>
              <c:strCache>
                <c:ptCount val="5"/>
                <c:pt idx="0">
                  <c:v>Relaxed</c:v>
                </c:pt>
                <c:pt idx="1">
                  <c:v>Full</c:v>
                </c:pt>
                <c:pt idx="2">
                  <c:v>Cache</c:v>
                </c:pt>
                <c:pt idx="3">
                  <c:v>Blocks</c:v>
                </c:pt>
                <c:pt idx="4">
                  <c:v>Predictive</c:v>
                </c:pt>
              </c:strCache>
            </c:strRef>
          </c:cat>
          <c:val>
            <c:numRef>
              <c:f>'Perf IV'!$L$4:$L$8</c:f>
              <c:numCache>
                <c:formatCode>General</c:formatCode>
                <c:ptCount val="5"/>
                <c:pt idx="0">
                  <c:v>363.3</c:v>
                </c:pt>
                <c:pt idx="1">
                  <c:v>305.10000000000002</c:v>
                </c:pt>
                <c:pt idx="2">
                  <c:v>305.10000000000002</c:v>
                </c:pt>
                <c:pt idx="3">
                  <c:v>305.10000000000002</c:v>
                </c:pt>
                <c:pt idx="4">
                  <c:v>317.8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2F-4B82-AA1C-825FEB863FF1}"/>
            </c:ext>
          </c:extLst>
        </c:ser>
        <c:ser>
          <c:idx val="1"/>
          <c:order val="1"/>
          <c:tx>
            <c:strRef>
              <c:f>'Perf IV'!$M$3</c:f>
              <c:strCache>
                <c:ptCount val="1"/>
                <c:pt idx="0">
                  <c:v>32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'Perf IV'!$K$4:$K$8</c:f>
              <c:strCache>
                <c:ptCount val="5"/>
                <c:pt idx="0">
                  <c:v>Relaxed</c:v>
                </c:pt>
                <c:pt idx="1">
                  <c:v>Full</c:v>
                </c:pt>
                <c:pt idx="2">
                  <c:v>Cache</c:v>
                </c:pt>
                <c:pt idx="3">
                  <c:v>Blocks</c:v>
                </c:pt>
                <c:pt idx="4">
                  <c:v>Predictive</c:v>
                </c:pt>
              </c:strCache>
            </c:strRef>
          </c:cat>
          <c:val>
            <c:numRef>
              <c:f>'Perf IV'!$M$4:$M$8</c:f>
              <c:numCache>
                <c:formatCode>General</c:formatCode>
                <c:ptCount val="5"/>
                <c:pt idx="0">
                  <c:v>476.8</c:v>
                </c:pt>
                <c:pt idx="1">
                  <c:v>448.7</c:v>
                </c:pt>
                <c:pt idx="2">
                  <c:v>448.7</c:v>
                </c:pt>
                <c:pt idx="3">
                  <c:v>448.7</c:v>
                </c:pt>
                <c:pt idx="4">
                  <c:v>448.7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52F-4B82-AA1C-825FEB863FF1}"/>
            </c:ext>
          </c:extLst>
        </c:ser>
        <c:ser>
          <c:idx val="2"/>
          <c:order val="2"/>
          <c:tx>
            <c:strRef>
              <c:f>'Perf IV'!$N$3</c:f>
              <c:strCache>
                <c:ptCount val="1"/>
                <c:pt idx="0">
                  <c:v>50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'Perf IV'!$K$4:$K$8</c:f>
              <c:strCache>
                <c:ptCount val="5"/>
                <c:pt idx="0">
                  <c:v>Relaxed</c:v>
                </c:pt>
                <c:pt idx="1">
                  <c:v>Full</c:v>
                </c:pt>
                <c:pt idx="2">
                  <c:v>Cache</c:v>
                </c:pt>
                <c:pt idx="3">
                  <c:v>Blocks</c:v>
                </c:pt>
                <c:pt idx="4">
                  <c:v>Predictive</c:v>
                </c:pt>
              </c:strCache>
            </c:strRef>
          </c:cat>
          <c:val>
            <c:numRef>
              <c:f>'Perf IV'!$N$4:$N$8</c:f>
              <c:numCache>
                <c:formatCode>General</c:formatCode>
                <c:ptCount val="5"/>
                <c:pt idx="0">
                  <c:v>363.3</c:v>
                </c:pt>
                <c:pt idx="1">
                  <c:v>305.10000000000002</c:v>
                </c:pt>
                <c:pt idx="2">
                  <c:v>305.10000000000002</c:v>
                </c:pt>
                <c:pt idx="3">
                  <c:v>305.10000000000002</c:v>
                </c:pt>
                <c:pt idx="4">
                  <c:v>331.7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52F-4B82-AA1C-825FEB863FF1}"/>
            </c:ext>
          </c:extLst>
        </c:ser>
        <c:ser>
          <c:idx val="3"/>
          <c:order val="3"/>
          <c:tx>
            <c:strRef>
              <c:f>'Perf IV'!$O$3</c:f>
              <c:strCache>
                <c:ptCount val="1"/>
                <c:pt idx="0">
                  <c:v>128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'Perf IV'!$K$4:$K$8</c:f>
              <c:strCache>
                <c:ptCount val="5"/>
                <c:pt idx="0">
                  <c:v>Relaxed</c:v>
                </c:pt>
                <c:pt idx="1">
                  <c:v>Full</c:v>
                </c:pt>
                <c:pt idx="2">
                  <c:v>Cache</c:v>
                </c:pt>
                <c:pt idx="3">
                  <c:v>Blocks</c:v>
                </c:pt>
                <c:pt idx="4">
                  <c:v>Predictive</c:v>
                </c:pt>
              </c:strCache>
            </c:strRef>
          </c:cat>
          <c:val>
            <c:numRef>
              <c:f>'Perf IV'!$O$4:$O$8</c:f>
              <c:numCache>
                <c:formatCode>General</c:formatCode>
                <c:ptCount val="5"/>
                <c:pt idx="0">
                  <c:v>476.8</c:v>
                </c:pt>
                <c:pt idx="1">
                  <c:v>508.6</c:v>
                </c:pt>
                <c:pt idx="2">
                  <c:v>508.6</c:v>
                </c:pt>
                <c:pt idx="3">
                  <c:v>508.6</c:v>
                </c:pt>
                <c:pt idx="4">
                  <c:v>508.6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52F-4B82-AA1C-825FEB863F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88402192"/>
        <c:axId val="1088405144"/>
      </c:barChart>
      <c:catAx>
        <c:axId val="1088402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8405144"/>
        <c:crosses val="autoZero"/>
        <c:auto val="1"/>
        <c:lblAlgn val="ctr"/>
        <c:lblOffset val="100"/>
        <c:noMultiLvlLbl val="0"/>
      </c:catAx>
      <c:valAx>
        <c:axId val="1088405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8402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Two</a:t>
            </a:r>
            <a:r>
              <a:rPr lang="en-US" baseline="0"/>
              <a:t> threads MB/s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'Perf IV'!$L$24</c:f>
              <c:strCache>
                <c:ptCount val="1"/>
                <c:pt idx="0">
                  <c:v>29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'Perf IV'!$K$25:$K$29</c:f>
              <c:strCache>
                <c:ptCount val="5"/>
                <c:pt idx="0">
                  <c:v>Relaxed</c:v>
                </c:pt>
                <c:pt idx="1">
                  <c:v>Full</c:v>
                </c:pt>
                <c:pt idx="2">
                  <c:v>Cache</c:v>
                </c:pt>
                <c:pt idx="3">
                  <c:v>Blocks</c:v>
                </c:pt>
                <c:pt idx="4">
                  <c:v>Predictive</c:v>
                </c:pt>
              </c:strCache>
            </c:strRef>
          </c:cat>
          <c:val>
            <c:numRef>
              <c:f>'Perf IV'!$L$25:$L$29</c:f>
              <c:numCache>
                <c:formatCode>General</c:formatCode>
                <c:ptCount val="5"/>
                <c:pt idx="0">
                  <c:v>20</c:v>
                </c:pt>
                <c:pt idx="1">
                  <c:v>19.5</c:v>
                </c:pt>
                <c:pt idx="2">
                  <c:v>19.5</c:v>
                </c:pt>
                <c:pt idx="3">
                  <c:v>19.5</c:v>
                </c:pt>
                <c:pt idx="4">
                  <c:v>19.5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96-4F57-AF70-5D4EFF4AC7BA}"/>
            </c:ext>
          </c:extLst>
        </c:ser>
        <c:ser>
          <c:idx val="1"/>
          <c:order val="1"/>
          <c:tx>
            <c:strRef>
              <c:f>'Perf IV'!$M$24</c:f>
              <c:strCache>
                <c:ptCount val="1"/>
                <c:pt idx="0">
                  <c:v>32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'Perf IV'!$K$25:$K$29</c:f>
              <c:strCache>
                <c:ptCount val="5"/>
                <c:pt idx="0">
                  <c:v>Relaxed</c:v>
                </c:pt>
                <c:pt idx="1">
                  <c:v>Full</c:v>
                </c:pt>
                <c:pt idx="2">
                  <c:v>Cache</c:v>
                </c:pt>
                <c:pt idx="3">
                  <c:v>Blocks</c:v>
                </c:pt>
                <c:pt idx="4">
                  <c:v>Predictive</c:v>
                </c:pt>
              </c:strCache>
            </c:strRef>
          </c:cat>
          <c:val>
            <c:numRef>
              <c:f>'Perf IV'!$M$25:$M$29</c:f>
              <c:numCache>
                <c:formatCode>General</c:formatCode>
                <c:ptCount val="5"/>
                <c:pt idx="0">
                  <c:v>19.5</c:v>
                </c:pt>
                <c:pt idx="1">
                  <c:v>19.5</c:v>
                </c:pt>
                <c:pt idx="2">
                  <c:v>20</c:v>
                </c:pt>
                <c:pt idx="3">
                  <c:v>20</c:v>
                </c:pt>
                <c:pt idx="4">
                  <c:v>19.5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696-4F57-AF70-5D4EFF4AC7BA}"/>
            </c:ext>
          </c:extLst>
        </c:ser>
        <c:ser>
          <c:idx val="2"/>
          <c:order val="2"/>
          <c:tx>
            <c:strRef>
              <c:f>'Perf IV'!$N$24</c:f>
              <c:strCache>
                <c:ptCount val="1"/>
                <c:pt idx="0">
                  <c:v>50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'Perf IV'!$K$25:$K$29</c:f>
              <c:strCache>
                <c:ptCount val="5"/>
                <c:pt idx="0">
                  <c:v>Relaxed</c:v>
                </c:pt>
                <c:pt idx="1">
                  <c:v>Full</c:v>
                </c:pt>
                <c:pt idx="2">
                  <c:v>Cache</c:v>
                </c:pt>
                <c:pt idx="3">
                  <c:v>Blocks</c:v>
                </c:pt>
                <c:pt idx="4">
                  <c:v>Predictive</c:v>
                </c:pt>
              </c:strCache>
            </c:strRef>
          </c:cat>
          <c:val>
            <c:numRef>
              <c:f>'Perf IV'!$N$25:$N$29</c:f>
              <c:numCache>
                <c:formatCode>General</c:formatCode>
                <c:ptCount val="5"/>
                <c:pt idx="0">
                  <c:v>20</c:v>
                </c:pt>
                <c:pt idx="1">
                  <c:v>20</c:v>
                </c:pt>
                <c:pt idx="2">
                  <c:v>19</c:v>
                </c:pt>
                <c:pt idx="3">
                  <c:v>19.5</c:v>
                </c:pt>
                <c:pt idx="4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696-4F57-AF70-5D4EFF4AC7BA}"/>
            </c:ext>
          </c:extLst>
        </c:ser>
        <c:ser>
          <c:idx val="3"/>
          <c:order val="3"/>
          <c:tx>
            <c:strRef>
              <c:f>'Perf IV'!$O$24</c:f>
              <c:strCache>
                <c:ptCount val="1"/>
                <c:pt idx="0">
                  <c:v>128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'Perf IV'!$K$25:$K$29</c:f>
              <c:strCache>
                <c:ptCount val="5"/>
                <c:pt idx="0">
                  <c:v>Relaxed</c:v>
                </c:pt>
                <c:pt idx="1">
                  <c:v>Full</c:v>
                </c:pt>
                <c:pt idx="2">
                  <c:v>Cache</c:v>
                </c:pt>
                <c:pt idx="3">
                  <c:v>Blocks</c:v>
                </c:pt>
                <c:pt idx="4">
                  <c:v>Predictive</c:v>
                </c:pt>
              </c:strCache>
            </c:strRef>
          </c:cat>
          <c:val>
            <c:numRef>
              <c:f>'Perf IV'!$O$25:$O$29</c:f>
              <c:numCache>
                <c:formatCode>General</c:formatCode>
                <c:ptCount val="5"/>
                <c:pt idx="0">
                  <c:v>20</c:v>
                </c:pt>
                <c:pt idx="1">
                  <c:v>20</c:v>
                </c:pt>
                <c:pt idx="2">
                  <c:v>20</c:v>
                </c:pt>
                <c:pt idx="3">
                  <c:v>20</c:v>
                </c:pt>
                <c:pt idx="4">
                  <c:v>20.6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696-4F57-AF70-5D4EFF4AC7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67664384"/>
        <c:axId val="567659464"/>
      </c:barChart>
      <c:catAx>
        <c:axId val="567664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7659464"/>
        <c:crosses val="autoZero"/>
        <c:auto val="1"/>
        <c:lblAlgn val="ctr"/>
        <c:lblOffset val="100"/>
        <c:noMultiLvlLbl val="0"/>
      </c:catAx>
      <c:valAx>
        <c:axId val="567659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7664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7313" y="0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EE146-CC1B-4321-8D89-C9A011C5D52E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540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473575"/>
            <a:ext cx="55054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7313" y="8829675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B997B5-F443-4B54-8557-95313D749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88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 called FIFO queue, circular queue, bounded queue, others in literature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B997B5-F443-4B54-8557-95313D7497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901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Correct and Efficient Bounded FIFO Queues, https://www.irif.fr/~guatto/papers/sbac13.pdf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B997B5-F443-4B54-8557-95313D74977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682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Remark: best to find a paper, then scan papers citing it to see if improvements/corrections</a:t>
            </a:r>
          </a:p>
          <a:p>
            <a:endParaRPr lang="en-US" dirty="0"/>
          </a:p>
          <a:p>
            <a:r>
              <a:rPr lang="en-US" dirty="0"/>
              <a:t>Difference between </a:t>
            </a:r>
            <a:r>
              <a:rPr lang="en-US" dirty="0" err="1"/>
              <a:t>seq_cst</a:t>
            </a:r>
            <a:r>
              <a:rPr lang="en-US" dirty="0"/>
              <a:t> and </a:t>
            </a:r>
            <a:r>
              <a:rPr lang="en-US" dirty="0" err="1"/>
              <a:t>acq_rel</a:t>
            </a:r>
            <a:r>
              <a:rPr lang="en-US" dirty="0"/>
              <a:t> is latter is only relative to the </a:t>
            </a:r>
            <a:r>
              <a:rPr lang="en-US" dirty="0" err="1"/>
              <a:t>sinlge</a:t>
            </a:r>
            <a:r>
              <a:rPr lang="en-US" dirty="0"/>
              <a:t> atomic variable, </a:t>
            </a:r>
            <a:r>
              <a:rPr lang="en-US" dirty="0" err="1"/>
              <a:t>seq_cst</a:t>
            </a:r>
            <a:r>
              <a:rPr lang="en-US" dirty="0"/>
              <a:t> is global.</a:t>
            </a:r>
          </a:p>
          <a:p>
            <a:r>
              <a:rPr lang="en-US" dirty="0"/>
              <a:t>i.e. </a:t>
            </a:r>
            <a:r>
              <a:rPr lang="en-US" dirty="0" err="1"/>
              <a:t>Seq_cst</a:t>
            </a:r>
            <a:r>
              <a:rPr lang="en-US" dirty="0"/>
              <a:t> is  across all threads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B997B5-F443-4B54-8557-95313D74977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23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 – can possibly change to not use 2 mod per loop – mod in array </a:t>
            </a:r>
            <a:r>
              <a:rPr lang="en-US" dirty="0" err="1"/>
              <a:t>w+i</a:t>
            </a:r>
            <a:r>
              <a:rPr lang="en-US" dirty="0"/>
              <a:t>, then out of loop mod2n final </a:t>
            </a:r>
            <a:r>
              <a:rPr lang="en-US" dirty="0" err="1"/>
              <a:t>w+n</a:t>
            </a:r>
            <a:r>
              <a:rPr lang="en-US" dirty="0"/>
              <a:t> – errors – why?</a:t>
            </a:r>
            <a:br>
              <a:rPr lang="en-US" dirty="0"/>
            </a:br>
            <a:r>
              <a:rPr lang="en-US" dirty="0"/>
              <a:t>Possibly can split into values that stay in bounds, and do those – remove all per loop mod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B997B5-F443-4B54-8557-95313D74977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836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Paper </a:t>
            </a:r>
            <a:r>
              <a:rPr lang="en-US" dirty="0" err="1"/>
              <a:t>WeakRB</a:t>
            </a:r>
            <a:endParaRPr lang="en-US" dirty="0"/>
          </a:p>
          <a:p>
            <a:r>
              <a:rPr lang="en-US" dirty="0"/>
              <a:t>Paper shows only 1.25% of possible throughout on ARM, 0.6% on PC</a:t>
            </a:r>
          </a:p>
          <a:p>
            <a:r>
              <a:rPr lang="en-US" dirty="0" err="1"/>
              <a:t>WeakRB</a:t>
            </a:r>
            <a:endParaRPr lang="en-US" dirty="0"/>
          </a:p>
          <a:p>
            <a:pPr lvl="1"/>
            <a:r>
              <a:rPr lang="en-US" dirty="0"/>
              <a:t>Software caches to prevent multiple needs to check atomic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B997B5-F443-4B54-8557-95313D74977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616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99933-CFDF-45A8-9544-FE07FDBED9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FA8498-4062-43CC-B7A2-684A3BBFEF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51B39-7C52-48D5-A170-BB6074781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354E-AA42-4BB8-BAD4-EE3A2847D240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D1F10-CFDB-4218-8157-1E816EBCE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0B2E1-9C41-4EA5-9605-80E8EFB67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42F2-A5C7-45B8-9C1B-34377DA45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3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5480A-916B-4B12-818A-15B062FA1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9E2A2A-6B6C-4072-AA9D-5D6D441DC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D9958-052A-491F-A540-7601DA26D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354E-AA42-4BB8-BAD4-EE3A2847D240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B3B68-176C-4E0B-950A-53226DD40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979F1-E885-4CFB-B519-A83364AA8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42F2-A5C7-45B8-9C1B-34377DA45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57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CD9496-D9A9-4282-AF43-C0822029F3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BD4393-1E74-45DD-9725-EF2C31012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24591-FFD8-4D2A-A784-FF2D45A21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354E-AA42-4BB8-BAD4-EE3A2847D240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90EA8-9878-4DD3-98D0-70E2FED61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EE884-35E6-4F4D-A8C0-E71274777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42F2-A5C7-45B8-9C1B-34377DA45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039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7B226-8C3A-46A1-B239-7D0A78EDA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C4EE9-BF70-4205-9FF3-B341BDD21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ED174-3813-42F7-A7D5-E84682463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354E-AA42-4BB8-BAD4-EE3A2847D240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DC5BE-C565-470A-98E0-2FB3581B4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76003-B2F5-4498-8022-A525DC042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42F2-A5C7-45B8-9C1B-34377DA45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675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01BDC-C39A-4454-BFFE-D91F21BAF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A69E1-0355-487E-A8FF-AB8D8320D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ED9B9-F85D-45D3-8287-32F3DD38C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354E-AA42-4BB8-BAD4-EE3A2847D240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8634C-2D15-40CD-BE6D-12B2D420F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ABA86-CD89-4621-A754-EA15045E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42F2-A5C7-45B8-9C1B-34377DA45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41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37286-D216-4AC8-8FB7-1E9B921BC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9C5FC-B826-4EFD-8D95-B4949DABB9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2D5FFB-913B-4448-A6C7-6EB0E50EDA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AEE91-2AFE-40ED-9CDF-F9103A6B6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354E-AA42-4BB8-BAD4-EE3A2847D240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C567F6-67D7-4874-8A88-7EDF785DD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D7298-9787-423E-B8F0-FEF991BF2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42F2-A5C7-45B8-9C1B-34377DA45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2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87BD4-C54E-4D95-818A-FFAAD5458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9188B-C5C6-46D3-81F3-2D58A010A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1D2804-E559-44D4-AB6B-05F87B45A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B25CE8-FDA3-4433-986C-6E283CA8B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6CCF08-3A67-46EC-A55A-B3ED8776CA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114D0A-0001-496F-B6AD-3E99F497A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354E-AA42-4BB8-BAD4-EE3A2847D240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FF073B-A9F6-44BD-A4F3-B07AA81F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E8D5DC-5A64-44DC-BE3C-9CF1F373E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42F2-A5C7-45B8-9C1B-34377DA45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9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589EE-E5A4-4339-89FA-B9EBE860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211D04-E587-4606-AF94-2B0C49844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354E-AA42-4BB8-BAD4-EE3A2847D240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269EE-F196-4FE3-9AD1-DE0C3F899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C9963-07A1-4803-84BD-B5896E7DA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42F2-A5C7-45B8-9C1B-34377DA45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47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1BEF11-70F9-4A5C-97E1-C34205B7F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354E-AA42-4BB8-BAD4-EE3A2847D240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E27FD4-60A2-4F09-80EA-7F830BF91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50A957-EEEE-41A8-9EAB-63406D299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42F2-A5C7-45B8-9C1B-34377DA45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635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08AE7-7EDF-45E2-8A77-0CF0E5721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7455D-417D-4456-AEFA-7AB5663B7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034A2C-3E6F-4C85-8E9F-921E33E30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D05B73-B2B8-43E7-82AE-E32C2B555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354E-AA42-4BB8-BAD4-EE3A2847D240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0C27A1-6430-4ED2-933D-B5590A9E7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4F044E-C907-41A0-AF27-C3BAFCC1E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42F2-A5C7-45B8-9C1B-34377DA45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0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7AA5C-CE99-4F13-A266-BE8D193FC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BCBF18-E647-439F-9C09-C2A284D01B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136D28-037E-4D9F-BC87-912DD1CF8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59EA88-1945-4D35-90E8-81E2EAA7B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354E-AA42-4BB8-BAD4-EE3A2847D240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502FDA-0B05-481C-8F95-9BA0215E1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E6D7E-386E-4435-8819-5E5D79ED3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42F2-A5C7-45B8-9C1B-34377DA45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6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379DC8-7043-4279-B466-E99159AFC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AFE44B-F994-46DD-BF18-26EDC69BB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2E84E-908E-4555-90D3-9780DA61A9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0354E-AA42-4BB8-BAD4-EE3A2847D240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1CBDB-4F92-412E-A128-B696EDED03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6DB29-823E-464A-B41D-72D03F21B4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942F2-A5C7-45B8-9C1B-34377DA45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22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hris@lomont.or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mailto:clomont@Logikos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chart" Target="../charts/char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5D12E-DBC7-448F-A495-46FF949BA5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Ring Buffers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35B30C-002F-42D2-B9BD-8CD87E13DC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(Why software is hard)</a:t>
            </a:r>
          </a:p>
          <a:p>
            <a:r>
              <a:rPr lang="en-US" dirty="0"/>
              <a:t>Chris Lomont, 2019</a:t>
            </a:r>
          </a:p>
          <a:p>
            <a:r>
              <a:rPr lang="en-US" dirty="0">
                <a:hlinkClick r:id="rId3"/>
              </a:rPr>
              <a:t>chris@lomont.org</a:t>
            </a:r>
            <a:endParaRPr lang="en-US" dirty="0"/>
          </a:p>
          <a:p>
            <a:r>
              <a:rPr lang="en-US" dirty="0">
                <a:hlinkClick r:id="rId4"/>
              </a:rPr>
              <a:t>clomont@Logikos.com</a:t>
            </a:r>
            <a:r>
              <a:rPr lang="en-US" dirty="0"/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8717842-9D98-4402-87F9-1724533D77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9807" y="365125"/>
            <a:ext cx="2332415" cy="209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429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Ring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Templatize items for flexibility</a:t>
            </a:r>
          </a:p>
          <a:p>
            <a:pPr lvl="1"/>
            <a:r>
              <a:rPr lang="en-US" dirty="0"/>
              <a:t>Data type – can hold packets, etc.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Size, </a:t>
            </a:r>
            <a:r>
              <a:rPr lang="en-US" b="1" i="1" dirty="0">
                <a:solidFill>
                  <a:srgbClr val="FF0000"/>
                </a:solidFill>
              </a:rPr>
              <a:t>allows compiler optimizations</a:t>
            </a:r>
            <a:r>
              <a:rPr lang="en-US" dirty="0"/>
              <a:t>, can remove storing size as variable</a:t>
            </a:r>
          </a:p>
          <a:p>
            <a:pPr lvl="2"/>
            <a:r>
              <a:rPr lang="en-US" dirty="0"/>
              <a:t>Downside – now multiple types GRB&lt;32&gt; versus GRB&lt;64&gt;, can subclass if needed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Index type – allows smaller memory – don’t always need 32 bit index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N = 512,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DataType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IndexType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uint32_t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GenericRingBuffer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C535DD-76DB-4BC8-A5E3-6B491C40E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807" y="365125"/>
            <a:ext cx="2332415" cy="209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474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Locked Ring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Need to make </a:t>
            </a:r>
            <a:r>
              <a:rPr lang="en-US" dirty="0" err="1"/>
              <a:t>threadsafe</a:t>
            </a:r>
            <a:endParaRPr lang="en-US" dirty="0"/>
          </a:p>
          <a:p>
            <a:pPr lvl="1"/>
            <a:r>
              <a:rPr lang="en-US" dirty="0"/>
              <a:t>Use locks, C++11 to C++17 ok.</a:t>
            </a:r>
          </a:p>
          <a:p>
            <a:r>
              <a:rPr lang="en-US" dirty="0"/>
              <a:t>API now dangerous and flakey</a:t>
            </a:r>
          </a:p>
          <a:p>
            <a:pPr lvl="1"/>
            <a:r>
              <a:rPr lang="en-US" dirty="0"/>
              <a:t>For example, int </a:t>
            </a:r>
            <a:r>
              <a:rPr lang="en-US" dirty="0" err="1"/>
              <a:t>AvailableToRead</a:t>
            </a:r>
            <a:r>
              <a:rPr lang="en-US" dirty="0"/>
              <a:t> not safe under multiple readers</a:t>
            </a:r>
          </a:p>
          <a:p>
            <a:pPr lvl="1"/>
            <a:r>
              <a:rPr lang="en-US" dirty="0"/>
              <a:t>Could relabel, or could remove or rethink</a:t>
            </a:r>
          </a:p>
          <a:p>
            <a:pPr lvl="1"/>
            <a:r>
              <a:rPr lang="en-US" dirty="0"/>
              <a:t>Safer to simply kill bad named functions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E331CD-2458-42CF-85A1-B084F90A4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807" y="365125"/>
            <a:ext cx="2332415" cy="209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408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Locked Ring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Scoped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lock_guard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recursive_mutex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DataType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datum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   Scoped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guard(lock_);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IsFull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buffer_[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writeIndex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_]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datum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writeIndex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 =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writeIndex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 + 1) % N;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mutable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recursive_mutex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lock_;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A857575-DAA5-4819-AF35-5DFF1C6E1EB2}"/>
              </a:ext>
            </a:extLst>
          </p:cNvPr>
          <p:cNvSpPr txBox="1">
            <a:spLocks/>
          </p:cNvSpPr>
          <p:nvPr/>
        </p:nvSpPr>
        <p:spPr>
          <a:xfrm>
            <a:off x="6162941" y="1825625"/>
            <a:ext cx="45563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Locking guidelines</a:t>
            </a:r>
          </a:p>
          <a:p>
            <a:pPr lvl="1"/>
            <a:r>
              <a:rPr lang="en-US" dirty="0"/>
              <a:t>simply using mutex hangs, use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recursive_mutex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Use scope guards for exceptions</a:t>
            </a:r>
          </a:p>
          <a:p>
            <a:pPr lvl="1"/>
            <a:r>
              <a:rPr lang="en-US" dirty="0"/>
              <a:t>Need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mutable</a:t>
            </a:r>
            <a:r>
              <a:rPr lang="en-US" dirty="0"/>
              <a:t> lock for const members, </a:t>
            </a:r>
          </a:p>
          <a:p>
            <a:pPr lvl="1"/>
            <a:r>
              <a:rPr lang="en-US" dirty="0"/>
              <a:t>ugly, must be careful to meet const for classes how C++ expects them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ABA3AF-09C7-4D80-AC9D-0E2D91BA0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807" y="365125"/>
            <a:ext cx="2332415" cy="209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82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First benchmarks: </a:t>
            </a:r>
          </a:p>
          <a:p>
            <a:pPr lvl="1"/>
            <a:r>
              <a:rPr lang="en-US" dirty="0"/>
              <a:t>One thread, ring buffer size N, write M, read M in loop</a:t>
            </a:r>
          </a:p>
          <a:p>
            <a:pPr lvl="1"/>
            <a:r>
              <a:rPr lang="en-US" dirty="0"/>
              <a:t>Two threads, same as above, in 2 threads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Cannot compare throughput between 1 and 2 easily!</a:t>
            </a:r>
          </a:p>
          <a:p>
            <a:r>
              <a:rPr lang="en-US" dirty="0"/>
              <a:t>Want about 30-50 </a:t>
            </a:r>
            <a:r>
              <a:rPr lang="en-US" dirty="0" err="1"/>
              <a:t>ms</a:t>
            </a:r>
            <a:r>
              <a:rPr lang="en-US" dirty="0"/>
              <a:t> per sample on Windows (15 </a:t>
            </a:r>
            <a:r>
              <a:rPr lang="en-US" dirty="0" err="1"/>
              <a:t>ms</a:t>
            </a:r>
            <a:r>
              <a:rPr lang="en-US" dirty="0"/>
              <a:t> thread slices)</a:t>
            </a:r>
          </a:p>
          <a:p>
            <a:pPr lvl="1"/>
            <a:r>
              <a:rPr lang="en-US" dirty="0"/>
              <a:t>Lower, hit numeric issues</a:t>
            </a:r>
          </a:p>
          <a:p>
            <a:pPr lvl="1"/>
            <a:r>
              <a:rPr lang="en-US" dirty="0"/>
              <a:t>Higher, don’t get more info, just slower to test</a:t>
            </a:r>
          </a:p>
          <a:p>
            <a:pPr lvl="1"/>
            <a:r>
              <a:rPr lang="en-US" dirty="0"/>
              <a:t>Want enough OS thread slices overall to gather good avg data</a:t>
            </a:r>
          </a:p>
          <a:p>
            <a:r>
              <a:rPr lang="en-US" dirty="0"/>
              <a:t>Intel Core i7, Visual Studio 2017 C++, x64, Release mode.</a:t>
            </a:r>
          </a:p>
          <a:p>
            <a:r>
              <a:rPr lang="en-US" dirty="0"/>
              <a:t>TODO - Atmel SAMD21, GCC Atmel7 studio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B458F5-DACA-49EC-89E9-18C2A28A9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807" y="365125"/>
            <a:ext cx="2332415" cy="209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95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I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 sizes near power of 2 speeds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DAA6A61-2CFB-4D72-8EEF-19092C2575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6021479"/>
              </p:ext>
            </p:extLst>
          </p:nvPr>
        </p:nvGraphicFramePr>
        <p:xfrm>
          <a:off x="598502" y="2629693"/>
          <a:ext cx="5427002" cy="3256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A74DDE6-C47C-4C10-B925-BA035FB34A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7929449"/>
              </p:ext>
            </p:extLst>
          </p:nvPr>
        </p:nvGraphicFramePr>
        <p:xfrm>
          <a:off x="6283803" y="2629694"/>
          <a:ext cx="5427000" cy="325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B1BAE159-3CD9-4AFC-A621-07D895E4C1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9807" y="365125"/>
            <a:ext cx="2332415" cy="209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655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I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F394CC-8DB5-4CA1-B663-1C11672E3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14" y="1690688"/>
            <a:ext cx="11176986" cy="43528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BAE159-3CD9-4AFC-A621-07D895E4C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9807" y="365125"/>
            <a:ext cx="2332415" cy="20914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92C314-9668-4D4C-8CEB-C528F5E6E915}"/>
              </a:ext>
            </a:extLst>
          </p:cNvPr>
          <p:cNvSpPr txBox="1"/>
          <p:nvPr/>
        </p:nvSpPr>
        <p:spPr>
          <a:xfrm>
            <a:off x="6755907" y="5157926"/>
            <a:ext cx="3986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Hint: 10 * (2^31) / 123 = 174592166.504</a:t>
            </a:r>
          </a:p>
        </p:txBody>
      </p:sp>
    </p:spTree>
    <p:extLst>
      <p:ext uri="{BB962C8B-B14F-4D97-AF65-F5344CB8AC3E}">
        <p14:creationId xmlns:p14="http://schemas.microsoft.com/office/powerpoint/2010/main" val="3806856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Atomics Ring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We have one writer (interrupt), one reader (main loop)</a:t>
            </a:r>
          </a:p>
          <a:p>
            <a:r>
              <a:rPr lang="en-US" dirty="0"/>
              <a:t>This called a </a:t>
            </a:r>
            <a:r>
              <a:rPr lang="en-US" b="1" dirty="0"/>
              <a:t>Single Producer, Single Consumer</a:t>
            </a:r>
            <a:r>
              <a:rPr lang="en-US" dirty="0"/>
              <a:t> (</a:t>
            </a:r>
            <a:r>
              <a:rPr lang="en-US" b="1" dirty="0"/>
              <a:t>SPSC</a:t>
            </a:r>
            <a:r>
              <a:rPr lang="en-US" dirty="0"/>
              <a:t>) Ring Buffer</a:t>
            </a:r>
          </a:p>
          <a:p>
            <a:r>
              <a:rPr lang="en-US" dirty="0"/>
              <a:t>Also have </a:t>
            </a:r>
            <a:r>
              <a:rPr lang="en-US" b="1" dirty="0"/>
              <a:t>SPMC</a:t>
            </a:r>
            <a:r>
              <a:rPr lang="en-US" dirty="0"/>
              <a:t>, </a:t>
            </a:r>
            <a:r>
              <a:rPr lang="en-US" b="1" dirty="0"/>
              <a:t>MPMC</a:t>
            </a:r>
            <a:r>
              <a:rPr lang="en-US" dirty="0"/>
              <a:t>, </a:t>
            </a:r>
            <a:r>
              <a:rPr lang="en-US" b="1" dirty="0"/>
              <a:t>MPSC</a:t>
            </a:r>
            <a:r>
              <a:rPr lang="en-US" dirty="0"/>
              <a:t>, etc.</a:t>
            </a:r>
          </a:p>
          <a:p>
            <a:r>
              <a:rPr lang="en-US" dirty="0"/>
              <a:t>Can redo API nicely: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how many items available to write in [0,Size]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if called from consumer, true size may be less since producer can be adding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if called from producer, true size may be more since consumer may be removing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undefined to call from any other thread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AvailableToWrite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- 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AvailableToRead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atomic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IndexType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readIndex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_{ 0 };</a:t>
            </a:r>
          </a:p>
          <a:p>
            <a:pPr marL="0" indent="0">
              <a:buNone/>
            </a:pP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atomic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IndexType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writeIndex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_{ 0 };</a:t>
            </a:r>
          </a:p>
          <a:p>
            <a:pPr marL="0" indent="0">
              <a:buNone/>
            </a:pP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DataType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N&gt; buffer_;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95876E-C486-4470-AD4E-2D31DB1B9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807" y="365125"/>
            <a:ext cx="2332415" cy="209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672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Atomics Ring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dirty="0"/>
              <a:t>We can replace locking with std::atomics</a:t>
            </a:r>
          </a:p>
          <a:p>
            <a:endParaRPr lang="en-US" dirty="0"/>
          </a:p>
          <a:p>
            <a:r>
              <a:rPr lang="en-US" dirty="0"/>
              <a:t>Read each at most once per function, same order safest</a:t>
            </a:r>
          </a:p>
          <a:p>
            <a:endParaRPr lang="en-US" dirty="0"/>
          </a:p>
          <a:p>
            <a:r>
              <a:rPr lang="en-US" dirty="0"/>
              <a:t>Best to read papers instead of making your own:</a:t>
            </a:r>
          </a:p>
          <a:p>
            <a:pPr lvl="1"/>
            <a:r>
              <a:rPr lang="en-US" dirty="0" err="1"/>
              <a:t>Lamport</a:t>
            </a:r>
            <a:r>
              <a:rPr lang="en-US" dirty="0"/>
              <a:t> paper 1977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D7880D-464F-4C02-A84C-5742D2E74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9807" y="365125"/>
            <a:ext cx="2332415" cy="209148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F8F39D3-EC2F-4621-9742-B1C538BEED26}"/>
              </a:ext>
            </a:extLst>
          </p:cNvPr>
          <p:cNvSpPr txBox="1">
            <a:spLocks/>
          </p:cNvSpPr>
          <p:nvPr/>
        </p:nvSpPr>
        <p:spPr>
          <a:xfrm>
            <a:off x="5984422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try to put the item in, return false if full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DataType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datum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IndexType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w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writeIndex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_;</a:t>
            </a:r>
          </a:p>
          <a:p>
            <a:pPr marL="0" indent="0">
              <a:buNone/>
            </a:pP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IndexType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readIndex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_;</a:t>
            </a:r>
          </a:p>
          <a:p>
            <a:pPr marL="0" indent="0">
              <a:buNone/>
            </a:pPr>
            <a:endParaRPr lang="pt-B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   if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((w+1)%N == r)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buffer_[w]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datum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writeIndex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 = (w + 1) % N;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302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151817E-6719-41DB-8C09-1A8AE5B8F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807" y="365125"/>
            <a:ext cx="2332415" cy="20914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2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Atomic vastly faster than locked, </a:t>
            </a:r>
            <a:br>
              <a:rPr lang="en-US" dirty="0"/>
            </a:br>
            <a:r>
              <a:rPr lang="en-US" dirty="0"/>
              <a:t>single or double threads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B70BF54-4409-489D-A986-8CA2528C10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8836780"/>
              </p:ext>
            </p:extLst>
          </p:nvPr>
        </p:nvGraphicFramePr>
        <p:xfrm>
          <a:off x="381000" y="2875815"/>
          <a:ext cx="5232372" cy="31394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B0B3A81-313B-47C8-A15F-647D314E99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8480209"/>
              </p:ext>
            </p:extLst>
          </p:nvPr>
        </p:nvGraphicFramePr>
        <p:xfrm>
          <a:off x="6345800" y="2875814"/>
          <a:ext cx="5232372" cy="31394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597681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Modulus Ring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Modulus % is computationally expensive.</a:t>
            </a:r>
          </a:p>
          <a:p>
            <a:r>
              <a:rPr lang="en-US" dirty="0"/>
              <a:t>Our values should stay in 0 to N-1</a:t>
            </a:r>
          </a:p>
          <a:p>
            <a:r>
              <a:rPr lang="en-US" dirty="0"/>
              <a:t>% for N power of 2 is very cheap: simply AND mask with N-1</a:t>
            </a:r>
          </a:p>
          <a:p>
            <a:endParaRPr lang="en-US" dirty="0"/>
          </a:p>
          <a:p>
            <a:r>
              <a:rPr lang="en-US" dirty="0"/>
              <a:t>Replace % with ‘if’</a:t>
            </a:r>
          </a:p>
          <a:p>
            <a:pPr lvl="1"/>
            <a:r>
              <a:rPr lang="en-US" dirty="0"/>
              <a:t>Trades expensive % with possibly expensive branch</a:t>
            </a:r>
          </a:p>
          <a:p>
            <a:endParaRPr lang="en-US" dirty="0"/>
          </a:p>
          <a:p>
            <a:r>
              <a:rPr lang="en-US" dirty="0"/>
              <a:t>Want template magic to select which at compile time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5CAFF25-8161-4177-A614-25D0CA6EE7D2}"/>
              </a:ext>
            </a:extLst>
          </p:cNvPr>
          <p:cNvSpPr txBox="1">
            <a:spLocks/>
          </p:cNvSpPr>
          <p:nvPr/>
        </p:nvSpPr>
        <p:spPr>
          <a:xfrm>
            <a:off x="5758774" y="1825625"/>
            <a:ext cx="611869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...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RingMod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ModulusRingBuffer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 ...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AvailableToRead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RingMod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::Mod1N(N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writeIndex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 -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readIndex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_);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template to detect if N is power of 2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N&gt;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is_power_of_two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value = N &amp;&amp; ((N &amp; (N - 1)) == 0);};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pick based on power of 2 or not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IndexType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FastRingMod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conditional_t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is_power_of_two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&lt;N&gt;::value,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FastRingModPowerOfTwo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&lt;N,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IndexType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&gt;,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MidRingMod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&lt;N,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IndexType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</a:p>
        </p:txBody>
      </p:sp>
    </p:spTree>
    <p:extLst>
      <p:ext uri="{BB962C8B-B14F-4D97-AF65-F5344CB8AC3E}">
        <p14:creationId xmlns:p14="http://schemas.microsoft.com/office/powerpoint/2010/main" val="3974593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B69F4-3314-4C5C-9AD8-FBAAECF20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86F77-0CC6-4ADF-829A-589223DB1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talk will cover a simple data structure, </a:t>
            </a:r>
            <a:br>
              <a:rPr lang="en-US" dirty="0"/>
            </a:br>
            <a:r>
              <a:rPr lang="en-US" dirty="0"/>
              <a:t>taken from the basic concept to production</a:t>
            </a:r>
            <a:br>
              <a:rPr lang="en-US" dirty="0"/>
            </a:br>
            <a:r>
              <a:rPr lang="en-US" dirty="0"/>
              <a:t>quality</a:t>
            </a:r>
          </a:p>
          <a:p>
            <a:endParaRPr lang="en-US" dirty="0"/>
          </a:p>
          <a:p>
            <a:r>
              <a:rPr lang="en-US" dirty="0"/>
              <a:t>It will illustrate a lot of tricks, nuances, and design tradeoffs</a:t>
            </a:r>
          </a:p>
          <a:p>
            <a:endParaRPr lang="en-US" dirty="0"/>
          </a:p>
          <a:p>
            <a:r>
              <a:rPr lang="en-US" dirty="0"/>
              <a:t>It illustrates that software is hard – the simple idea of a ring buffer is</a:t>
            </a:r>
            <a:br>
              <a:rPr lang="en-US" dirty="0"/>
            </a:br>
            <a:r>
              <a:rPr lang="en-US" dirty="0"/>
              <a:t>far removed from a production quality one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46FADA-9761-4462-8C99-6097B8BC8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807" y="365125"/>
            <a:ext cx="2332415" cy="209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7717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Modulus Ring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8227979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IndexType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MidRingMod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given integer in [0,2N-1], return mod N in [0,N-1]       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IndexType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Mod1N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IndexType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N)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 N;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}};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endParaRPr lang="en-US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SlowRingMod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% N;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FastRingModPowerOfTwo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 (N - 1);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6FA4A8-E968-450A-AB2D-FC97B59FA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807" y="365125"/>
            <a:ext cx="2332415" cy="209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41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A846D6-9832-4F0C-B07D-AF4BF812B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9807" y="365125"/>
            <a:ext cx="2332415" cy="20914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Relaxed Ring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CPU, compiler, and language </a:t>
            </a:r>
            <a:r>
              <a:rPr lang="en-US" b="1" i="1" dirty="0"/>
              <a:t>memory models</a:t>
            </a:r>
            <a:r>
              <a:rPr lang="en-US" dirty="0"/>
              <a:t> allow</a:t>
            </a:r>
            <a:br>
              <a:rPr lang="en-US" dirty="0"/>
            </a:br>
            <a:r>
              <a:rPr lang="en-US" dirty="0"/>
              <a:t>reordering loads and stores across threads and caches.</a:t>
            </a:r>
          </a:p>
          <a:p>
            <a:r>
              <a:rPr lang="en-US" dirty="0"/>
              <a:t>C++ </a:t>
            </a:r>
            <a:r>
              <a:rPr lang="en-US" b="1" dirty="0"/>
              <a:t>atomic</a:t>
            </a:r>
            <a:r>
              <a:rPr lang="en-US" dirty="0"/>
              <a:t> forces strict </a:t>
            </a:r>
            <a:br>
              <a:rPr lang="en-US" dirty="0"/>
            </a:br>
            <a:r>
              <a:rPr lang="en-US" dirty="0"/>
              <a:t>sequential ordering </a:t>
            </a:r>
          </a:p>
          <a:p>
            <a:pPr lvl="1"/>
            <a:r>
              <a:rPr lang="en-US" dirty="0"/>
              <a:t>sequential consistency =&gt;</a:t>
            </a:r>
            <a:br>
              <a:rPr lang="en-US" dirty="0"/>
            </a:br>
            <a:r>
              <a:rPr lang="en-US" dirty="0"/>
              <a:t>1) Each thread ordered,</a:t>
            </a:r>
            <a:br>
              <a:rPr lang="en-US" dirty="0"/>
            </a:br>
            <a:r>
              <a:rPr lang="en-US" dirty="0"/>
              <a:t>2) overall order is total ordered</a:t>
            </a:r>
          </a:p>
          <a:p>
            <a:r>
              <a:rPr lang="en-US" dirty="0"/>
              <a:t>Relax =&gt; Replace default </a:t>
            </a:r>
            <a:br>
              <a:rPr lang="en-US" dirty="0"/>
            </a:br>
            <a:r>
              <a:rPr lang="en-US" dirty="0"/>
              <a:t>atomic read/write with </a:t>
            </a:r>
            <a:br>
              <a:rPr lang="en-US" dirty="0"/>
            </a:br>
            <a:r>
              <a:rPr lang="en-US" dirty="0"/>
              <a:t>weakest correct requirement</a:t>
            </a:r>
          </a:p>
          <a:p>
            <a:endParaRPr lang="en-US" dirty="0"/>
          </a:p>
          <a:p>
            <a:r>
              <a:rPr lang="en-US" dirty="0"/>
              <a:t>VERY hard to get correct!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C158E20-70AC-44F9-9AF5-9C3F68AC96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417324"/>
              </p:ext>
            </p:extLst>
          </p:nvPr>
        </p:nvGraphicFramePr>
        <p:xfrm>
          <a:off x="5233481" y="2706227"/>
          <a:ext cx="6011694" cy="3528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6425">
                  <a:extLst>
                    <a:ext uri="{9D8B030D-6E8A-4147-A177-3AD203B41FA5}">
                      <a16:colId xmlns:a16="http://schemas.microsoft.com/office/drawing/2014/main" val="1332572188"/>
                    </a:ext>
                  </a:extLst>
                </a:gridCol>
                <a:gridCol w="4455269">
                  <a:extLst>
                    <a:ext uri="{9D8B030D-6E8A-4147-A177-3AD203B41FA5}">
                      <a16:colId xmlns:a16="http://schemas.microsoft.com/office/drawing/2014/main" val="3089596597"/>
                    </a:ext>
                  </a:extLst>
                </a:gridCol>
              </a:tblGrid>
              <a:tr h="577643">
                <a:tc>
                  <a:txBody>
                    <a:bodyPr/>
                    <a:lstStyle/>
                    <a:p>
                      <a:r>
                        <a:rPr lang="en-US" sz="1600" dirty="0"/>
                        <a:t>C++ atomics </a:t>
                      </a:r>
                      <a:r>
                        <a:rPr lang="en-US" sz="1600" dirty="0" err="1"/>
                        <a:t>memory_order</a:t>
                      </a:r>
                      <a:r>
                        <a:rPr lang="en-US" sz="1600" dirty="0"/>
                        <a:t>_...</a:t>
                      </a:r>
                    </a:p>
                  </a:txBody>
                  <a:tcPr marL="82520" marR="82520" marT="41260" marB="4126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Meaning</a:t>
                      </a:r>
                    </a:p>
                  </a:txBody>
                  <a:tcPr marL="82520" marR="82520" marT="41260" marB="41260"/>
                </a:tc>
                <a:extLst>
                  <a:ext uri="{0D108BD9-81ED-4DB2-BD59-A6C34878D82A}">
                    <a16:rowId xmlns:a16="http://schemas.microsoft.com/office/drawing/2014/main" val="1705884539"/>
                  </a:ext>
                </a:extLst>
              </a:tr>
              <a:tr h="334666"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acquire</a:t>
                      </a:r>
                    </a:p>
                  </a:txBody>
                  <a:tcPr marL="82520" marR="82520" marT="41260" marB="4126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All following loads not moved before any current or preceding loads</a:t>
                      </a:r>
                    </a:p>
                  </a:txBody>
                  <a:tcPr marL="82520" marR="82520" marT="41260" marB="41260"/>
                </a:tc>
                <a:extLst>
                  <a:ext uri="{0D108BD9-81ED-4DB2-BD59-A6C34878D82A}">
                    <a16:rowId xmlns:a16="http://schemas.microsoft.com/office/drawing/2014/main" val="1047407968"/>
                  </a:ext>
                </a:extLst>
              </a:tr>
              <a:tr h="334666"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release</a:t>
                      </a:r>
                    </a:p>
                  </a:txBody>
                  <a:tcPr marL="82520" marR="82520" marT="41260" marB="4126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All preceding stores not moved past any current or later stores</a:t>
                      </a:r>
                    </a:p>
                  </a:txBody>
                  <a:tcPr marL="82520" marR="82520" marT="41260" marB="41260"/>
                </a:tc>
                <a:extLst>
                  <a:ext uri="{0D108BD9-81ED-4DB2-BD59-A6C34878D82A}">
                    <a16:rowId xmlns:a16="http://schemas.microsoft.com/office/drawing/2014/main" val="1026329244"/>
                  </a:ext>
                </a:extLst>
              </a:tr>
              <a:tr h="334666"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acq_rel</a:t>
                      </a:r>
                      <a:endParaRPr lang="en-US" sz="1600" b="1" kern="12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82520" marR="82520" marT="41260" marB="4126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Does both acquire and release</a:t>
                      </a:r>
                    </a:p>
                  </a:txBody>
                  <a:tcPr marL="82520" marR="82520" marT="41260" marB="41260"/>
                </a:tc>
                <a:extLst>
                  <a:ext uri="{0D108BD9-81ED-4DB2-BD59-A6C34878D82A}">
                    <a16:rowId xmlns:a16="http://schemas.microsoft.com/office/drawing/2014/main" val="1245802033"/>
                  </a:ext>
                </a:extLst>
              </a:tr>
              <a:tr h="334666"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consume</a:t>
                      </a:r>
                    </a:p>
                  </a:txBody>
                  <a:tcPr marL="82520" marR="82520" marT="41260" marB="4126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Weaker form of acquire, only does acquire on data dependent loads</a:t>
                      </a:r>
                    </a:p>
                  </a:txBody>
                  <a:tcPr marL="82520" marR="82520" marT="41260" marB="41260"/>
                </a:tc>
                <a:extLst>
                  <a:ext uri="{0D108BD9-81ED-4DB2-BD59-A6C34878D82A}">
                    <a16:rowId xmlns:a16="http://schemas.microsoft.com/office/drawing/2014/main" val="273216036"/>
                  </a:ext>
                </a:extLst>
              </a:tr>
              <a:tr h="334666"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relaxed</a:t>
                      </a:r>
                    </a:p>
                  </a:txBody>
                  <a:tcPr marL="82520" marR="82520" marT="41260" marB="412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All </a:t>
                      </a:r>
                      <a:r>
                        <a:rPr lang="en-US" sz="1600" dirty="0" err="1"/>
                        <a:t>reorderings</a:t>
                      </a:r>
                      <a:r>
                        <a:rPr lang="en-US" sz="1600" dirty="0"/>
                        <a:t> ok</a:t>
                      </a:r>
                    </a:p>
                  </a:txBody>
                  <a:tcPr marL="82520" marR="82520" marT="41260" marB="41260"/>
                </a:tc>
                <a:extLst>
                  <a:ext uri="{0D108BD9-81ED-4DB2-BD59-A6C34878D82A}">
                    <a16:rowId xmlns:a16="http://schemas.microsoft.com/office/drawing/2014/main" val="824182902"/>
                  </a:ext>
                </a:extLst>
              </a:tr>
              <a:tr h="334666"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seq_cst</a:t>
                      </a:r>
                      <a:endParaRPr lang="en-US" sz="1600" b="1" kern="12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82520" marR="82520" marT="41260" marB="4126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Default: sequential consistency</a:t>
                      </a:r>
                    </a:p>
                  </a:txBody>
                  <a:tcPr marL="82520" marR="82520" marT="41260" marB="41260"/>
                </a:tc>
                <a:extLst>
                  <a:ext uri="{0D108BD9-81ED-4DB2-BD59-A6C34878D82A}">
                    <a16:rowId xmlns:a16="http://schemas.microsoft.com/office/drawing/2014/main" val="212491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34909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Relaxed Ring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try to put the item in, return false if full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Put(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DataType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datum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IndexType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w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writeIndex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_.load(</a:t>
            </a:r>
            <a:r>
              <a:rPr lang="en-US" dirty="0" err="1">
                <a:solidFill>
                  <a:srgbClr val="2F4F4F"/>
                </a:solidFill>
                <a:latin typeface="Consolas" panose="020B0609020204030204" pitchFamily="49" charset="0"/>
              </a:rPr>
              <a:t>memory_order_relaxed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IndexType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nextWrite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RingMod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::Mod1N(w + 1);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nextWrite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readIndex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_.load(</a:t>
            </a:r>
            <a:r>
              <a:rPr lang="en-US" dirty="0" err="1">
                <a:solidFill>
                  <a:srgbClr val="2F4F4F"/>
                </a:solidFill>
                <a:latin typeface="Consolas" panose="020B0609020204030204" pitchFamily="49" charset="0"/>
              </a:rPr>
              <a:t>memory_order_acquire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buffer_[w]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datum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writeIndex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_.store(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nextWrite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F4F4F"/>
                </a:solidFill>
                <a:latin typeface="Consolas" panose="020B0609020204030204" pitchFamily="49" charset="0"/>
              </a:rPr>
              <a:t>memory_order_release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buffer full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Note:</a:t>
            </a:r>
            <a:r>
              <a:rPr lang="en-US" dirty="0"/>
              <a:t> branching order changed to often better choice - most taken closest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CDD759-3B74-40F9-8C4D-7144D5A1D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807" y="365125"/>
            <a:ext cx="2332415" cy="209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197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3		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E3DCE90-3F3E-4301-B06D-6C2DC30A67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8002241"/>
              </p:ext>
            </p:extLst>
          </p:nvPr>
        </p:nvGraphicFramePr>
        <p:xfrm>
          <a:off x="6440407" y="4097609"/>
          <a:ext cx="4354272" cy="2612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2210E61-152C-45A6-AEA8-79C9F8DD93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4593528"/>
              </p:ext>
            </p:extLst>
          </p:nvPr>
        </p:nvGraphicFramePr>
        <p:xfrm>
          <a:off x="985936" y="1506854"/>
          <a:ext cx="4354274" cy="26125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4991259-9A51-4014-A96C-4B6F6747F3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0662241"/>
              </p:ext>
            </p:extLst>
          </p:nvPr>
        </p:nvGraphicFramePr>
        <p:xfrm>
          <a:off x="985936" y="4097609"/>
          <a:ext cx="4354272" cy="2612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C759C682-EC05-4A82-BD34-B43C5940A3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9807" y="365125"/>
            <a:ext cx="2332415" cy="209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190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Size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Want to use all N slots in low memory device</a:t>
            </a:r>
          </a:p>
          <a:p>
            <a:r>
              <a:rPr lang="en-US" dirty="0"/>
              <a:t>read=write cannot both mark empty and full</a:t>
            </a:r>
          </a:p>
          <a:p>
            <a:r>
              <a:rPr lang="en-US" dirty="0"/>
              <a:t>Thus need another field to track which is which</a:t>
            </a:r>
          </a:p>
          <a:p>
            <a:r>
              <a:rPr lang="en-US" dirty="0"/>
              <a:t>A separate field is tricky to get right with </a:t>
            </a:r>
            <a:r>
              <a:rPr lang="en-US" b="1" dirty="0"/>
              <a:t>atomic</a:t>
            </a:r>
            <a:r>
              <a:rPr lang="en-US" dirty="0"/>
              <a:t>s</a:t>
            </a:r>
          </a:p>
          <a:p>
            <a:endParaRPr lang="en-US" dirty="0"/>
          </a:p>
          <a:p>
            <a:r>
              <a:rPr lang="en-US" dirty="0"/>
              <a:t>Nice trick: instead of using numbers mod N, take them mod 2N</a:t>
            </a:r>
          </a:p>
          <a:p>
            <a:pPr lvl="1"/>
            <a:r>
              <a:rPr lang="en-US" dirty="0"/>
              <a:t>Gives another ‘bit’ of information to split full/empty cases</a:t>
            </a:r>
          </a:p>
          <a:p>
            <a:pPr lvl="1"/>
            <a:endParaRPr lang="en-US" dirty="0"/>
          </a:p>
          <a:p>
            <a:r>
              <a:rPr lang="en-US" dirty="0"/>
              <a:t>Downside: need an extra mod N during buffer read/write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637141-FA3C-4178-9D61-A7E21A26B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807" y="365125"/>
            <a:ext cx="2332415" cy="209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398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Size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try to write an element, fails if no space available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Put(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DataType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datum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paper above has ability to write bigger blocks, is faster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w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writeIndex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_.load(</a:t>
            </a:r>
            <a:r>
              <a:rPr lang="en-US" dirty="0" err="1">
                <a:solidFill>
                  <a:srgbClr val="2F4F4F"/>
                </a:solidFill>
                <a:latin typeface="Consolas" panose="020B0609020204030204" pitchFamily="49" charset="0"/>
              </a:rPr>
              <a:t>memory_order_relaxed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nextWrite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RingMod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Mod2N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(w + 1);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nextWrite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readIndex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_.load(</a:t>
            </a:r>
            <a:r>
              <a:rPr lang="en-US" dirty="0" err="1">
                <a:solidFill>
                  <a:srgbClr val="2F4F4F"/>
                </a:solidFill>
                <a:latin typeface="Consolas" panose="020B0609020204030204" pitchFamily="49" charset="0"/>
              </a:rPr>
              <a:t>memory_order_acquire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pPr marL="0" indent="0">
              <a:buNone/>
            </a:pP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buffer_[</a:t>
            </a:r>
            <a:r>
              <a:rPr lang="da-DK" b="1" dirty="0">
                <a:solidFill>
                  <a:srgbClr val="FF0000"/>
                </a:solidFill>
                <a:latin typeface="Consolas" panose="020B0609020204030204" pitchFamily="49" charset="0"/>
              </a:rPr>
              <a:t>RingMod::Mod1N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(w)] = </a:t>
            </a:r>
            <a:r>
              <a:rPr lang="da-DK" dirty="0">
                <a:solidFill>
                  <a:srgbClr val="808080"/>
                </a:solidFill>
                <a:latin typeface="Consolas" panose="020B0609020204030204" pitchFamily="49" charset="0"/>
              </a:rPr>
              <a:t>datum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writeIndex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_.store(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nextWrite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F4F4F"/>
                </a:solidFill>
                <a:latin typeface="Consolas" panose="020B0609020204030204" pitchFamily="49" charset="0"/>
              </a:rPr>
              <a:t>memory_order_release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buffer full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819C02-BD94-47F5-9A73-3510B1620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807" y="365125"/>
            <a:ext cx="2332415" cy="209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7184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Ring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False sharing </a:t>
            </a:r>
          </a:p>
          <a:p>
            <a:pPr lvl="1"/>
            <a:r>
              <a:rPr lang="en-US" dirty="0"/>
              <a:t>Things close in memory but used by different threads</a:t>
            </a:r>
          </a:p>
          <a:p>
            <a:pPr lvl="1"/>
            <a:r>
              <a:rPr lang="en-US" dirty="0"/>
              <a:t>Either thread reads cache line, must read both items</a:t>
            </a:r>
          </a:p>
          <a:p>
            <a:pPr lvl="1"/>
            <a:r>
              <a:rPr lang="en-US" dirty="0"/>
              <a:t>Thrashes</a:t>
            </a:r>
          </a:p>
          <a:p>
            <a:r>
              <a:rPr lang="en-US" dirty="0"/>
              <a:t>Move lines around to put space between things for different threads</a:t>
            </a:r>
          </a:p>
          <a:p>
            <a:r>
              <a:rPr lang="en-US" dirty="0"/>
              <a:t>Can do better, greater cost…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atomic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IndexType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writeIndex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_{ 0 };</a:t>
            </a: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DataType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N&gt; buffer_;</a:t>
            </a: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atomic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IndexType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readIndex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_{ 0 };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16EAB9-F4A7-4197-BE84-5090AA213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807" y="365125"/>
            <a:ext cx="2332415" cy="209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6341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Blocks Ring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times one wants to write a block of bytes in</a:t>
            </a:r>
          </a:p>
          <a:p>
            <a:endParaRPr lang="en-US" dirty="0"/>
          </a:p>
          <a:p>
            <a:r>
              <a:rPr lang="en-US" dirty="0"/>
              <a:t>Often want to read a block out</a:t>
            </a:r>
          </a:p>
          <a:p>
            <a:endParaRPr lang="en-US" dirty="0"/>
          </a:p>
          <a:p>
            <a:r>
              <a:rPr lang="en-US" dirty="0"/>
              <a:t>Can avoid so many atomic hits by doing things in blocks</a:t>
            </a:r>
          </a:p>
          <a:p>
            <a:endParaRPr lang="en-US" dirty="0"/>
          </a:p>
          <a:p>
            <a:r>
              <a:rPr lang="en-US" dirty="0"/>
              <a:t>Add new APIs 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Put(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DataType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Get(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DataType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84CD82-B197-407C-91AD-7EA45CF5F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807" y="365125"/>
            <a:ext cx="2332415" cy="209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6057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Blocks Ring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try to write n elements, fails if no space available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DataType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w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writeIndex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_.load(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memory_order_relaxed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readIndex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_.load(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memory_order_acquire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   if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Size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() - </a:t>
            </a:r>
            <a:r>
              <a:rPr lang="pt-BR" dirty="0">
                <a:solidFill>
                  <a:srgbClr val="008080"/>
                </a:solidFill>
                <a:latin typeface="Consolas" panose="020B0609020204030204" pitchFamily="49" charset="0"/>
              </a:rPr>
              <a:t>RingMod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::Mod2N(2 * N + w - r) &lt;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does not fit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dirty="0">
                <a:solidFill>
                  <a:srgbClr val="0000FF"/>
                </a:solidFill>
                <a:latin typeface="Consolas" panose="020B0609020204030204" pitchFamily="49" charset="0"/>
              </a:rPr>
              <a:t>   auto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t = </a:t>
            </a:r>
            <a:r>
              <a:rPr lang="da-DK" dirty="0">
                <a:solidFill>
                  <a:srgbClr val="008080"/>
                </a:solidFill>
                <a:latin typeface="Consolas" panose="020B0609020204030204" pitchFamily="49" charset="0"/>
              </a:rPr>
              <a:t>RingMod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::Mod1N(w);</a:t>
            </a:r>
          </a:p>
          <a:p>
            <a:pPr marL="0" indent="0">
              <a:buNone/>
            </a:pP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   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nn-NO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 ++i)</a:t>
            </a:r>
          </a:p>
          <a:p>
            <a:pPr marL="0" indent="0">
              <a:buNone/>
            </a:pP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buffer_[</a:t>
            </a:r>
            <a:r>
              <a:rPr lang="da-DK" dirty="0">
                <a:solidFill>
                  <a:srgbClr val="008080"/>
                </a:solidFill>
                <a:latin typeface="Consolas" panose="020B0609020204030204" pitchFamily="49" charset="0"/>
              </a:rPr>
              <a:t>RingMod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::Mod1N(t+i)] = </a:t>
            </a:r>
            <a:r>
              <a:rPr lang="da-DK" dirty="0">
                <a:solidFill>
                  <a:srgbClr val="808080"/>
                </a:solidFill>
                <a:latin typeface="Consolas" panose="020B0609020204030204" pitchFamily="49" charset="0"/>
              </a:rPr>
              <a:t>data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[i];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w = </a:t>
            </a:r>
            <a:r>
              <a:rPr lang="pl-PL" dirty="0">
                <a:solidFill>
                  <a:srgbClr val="008080"/>
                </a:solidFill>
                <a:latin typeface="Consolas" panose="020B0609020204030204" pitchFamily="49" charset="0"/>
              </a:rPr>
              <a:t>RingMod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::Mod2N(w + 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writeIndex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_.store(w,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memory_order_release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84CD82-B197-407C-91AD-7EA45CF5F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9807" y="365125"/>
            <a:ext cx="2332415" cy="209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0277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Ring Buffer (final buffer)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Can avoid some atomic checks by caching a </a:t>
            </a:r>
            <a:br>
              <a:rPr lang="en-US" dirty="0"/>
            </a:br>
            <a:r>
              <a:rPr lang="en-US" dirty="0"/>
              <a:t>non-atomic value on each of </a:t>
            </a:r>
            <a:br>
              <a:rPr lang="en-US" dirty="0"/>
            </a:br>
            <a:r>
              <a:rPr lang="en-US" dirty="0"/>
              <a:t>producer/consumer side</a:t>
            </a:r>
          </a:p>
          <a:p>
            <a:r>
              <a:rPr lang="en-US" dirty="0"/>
              <a:t>Adds memory cost of two more counters</a:t>
            </a:r>
          </a:p>
          <a:p>
            <a:r>
              <a:rPr lang="en-US" dirty="0"/>
              <a:t>Improves performance on some architectures</a:t>
            </a:r>
          </a:p>
          <a:p>
            <a:endParaRPr lang="en-US" dirty="0">
              <a:solidFill>
                <a:srgbClr val="6F008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predictive read index, cache neighbors</a:t>
            </a:r>
            <a:endParaRPr 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IndexType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pReadIndex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_{ 0 }; </a:t>
            </a: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atomic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IndexType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writeIndex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_{ 0 };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DataType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buffer_[N];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predictive write index, cache neighbors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IndexType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pWriteIndex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_{ 0 }; </a:t>
            </a: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atomic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IndexType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readIndex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_{ 0 };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48B3C0-059B-454F-B547-FE0885754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9807" y="365125"/>
            <a:ext cx="2332415" cy="209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506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B69F4-3314-4C5C-9AD8-FBAAECF20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86F77-0CC6-4ADF-829A-589223DB1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 needed a ring buffer for an embedded project</a:t>
            </a:r>
          </a:p>
          <a:p>
            <a:endParaRPr lang="en-US" dirty="0"/>
          </a:p>
          <a:p>
            <a:r>
              <a:rPr lang="en-US" dirty="0"/>
              <a:t>Design needs</a:t>
            </a:r>
          </a:p>
          <a:p>
            <a:pPr lvl="1"/>
            <a:r>
              <a:rPr lang="en-US" dirty="0"/>
              <a:t>An interrupt fills a ring buffer asynchronously from the main program</a:t>
            </a:r>
          </a:p>
          <a:p>
            <a:pPr lvl="1"/>
            <a:r>
              <a:rPr lang="en-US" dirty="0"/>
              <a:t>Main program consumes data when available</a:t>
            </a:r>
          </a:p>
          <a:p>
            <a:pPr lvl="1"/>
            <a:r>
              <a:rPr lang="en-US" dirty="0"/>
              <a:t>One or more physical CPUs (needed for Atmel SAMD21, </a:t>
            </a:r>
            <a:r>
              <a:rPr lang="en-US" dirty="0" err="1"/>
              <a:t>Expressif</a:t>
            </a:r>
            <a:r>
              <a:rPr lang="en-US" dirty="0"/>
              <a:t> ESP32)</a:t>
            </a:r>
          </a:p>
          <a:p>
            <a:pPr lvl="1"/>
            <a:r>
              <a:rPr lang="en-US" dirty="0"/>
              <a:t>Very RAM conscious: the SAMD21 has 4K of RAM to implement a USB host</a:t>
            </a:r>
          </a:p>
          <a:p>
            <a:pPr lvl="1"/>
            <a:r>
              <a:rPr lang="en-US" dirty="0"/>
              <a:t>High performance</a:t>
            </a:r>
          </a:p>
          <a:p>
            <a:pPr lvl="1"/>
            <a:r>
              <a:rPr lang="en-US" dirty="0"/>
              <a:t>Standalone, reusable, modern C++ design principles</a:t>
            </a:r>
          </a:p>
          <a:p>
            <a:pPr lvl="1"/>
            <a:endParaRPr lang="en-US" dirty="0"/>
          </a:p>
          <a:p>
            <a:r>
              <a:rPr lang="en-US" dirty="0"/>
              <a:t>I found nothing available, created high performance Ring Buffer</a:t>
            </a:r>
          </a:p>
          <a:p>
            <a:endParaRPr lang="en-US" dirty="0"/>
          </a:p>
          <a:p>
            <a:r>
              <a:rPr lang="en-US" dirty="0"/>
              <a:t>Design and implementation illustrative of high and low level tricks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9FC64B-3DCD-4A1B-9AC8-B919DEAB8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807" y="365125"/>
            <a:ext cx="2332415" cy="209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7944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Ring Buffer (final buffer)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Put(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DataType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w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writeIndex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_.load(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...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// predicted available to write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 Size() -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RingMod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::Mod2N(2 * N + w -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pReadIndex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_) &lt;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{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may not fit, check more exactly, costing an atomic read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pReadIndex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readIndex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_.load(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...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  // current available to write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(Size() -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RingMod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::Mod2N(2 * N + w -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pReadIndex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_) &lt;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does not fit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48B3C0-059B-454F-B547-FE0885754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807" y="365125"/>
            <a:ext cx="2332415" cy="209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0246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658BE73-B08B-4780-AEF2-C051D3447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807" y="365125"/>
            <a:ext cx="2332415" cy="20914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4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Relaxed, full buffer, large blocks, </a:t>
            </a:r>
            <a:br>
              <a:rPr lang="en-US" dirty="0"/>
            </a:br>
            <a:r>
              <a:rPr lang="en-US" dirty="0"/>
              <a:t>cache lines, predictive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3C362EC-4F87-4A72-B35B-5B233592EA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553038"/>
              </p:ext>
            </p:extLst>
          </p:nvPr>
        </p:nvGraphicFramePr>
        <p:xfrm>
          <a:off x="838200" y="2954044"/>
          <a:ext cx="5226728" cy="3136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8F41DE9D-A6F6-455F-A0E1-1BFB5D0B62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4523550"/>
              </p:ext>
            </p:extLst>
          </p:nvPr>
        </p:nvGraphicFramePr>
        <p:xfrm>
          <a:off x="6064927" y="2954044"/>
          <a:ext cx="5226727" cy="31360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2581493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5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Blocks vs predictive </a:t>
            </a:r>
          </a:p>
          <a:p>
            <a:pPr lvl="1"/>
            <a:r>
              <a:rPr lang="en-US" dirty="0"/>
              <a:t>note: carefully rewriting inner loop lifted values from </a:t>
            </a:r>
            <a:br>
              <a:rPr lang="en-US" dirty="0"/>
            </a:br>
            <a:r>
              <a:rPr lang="en-US" dirty="0"/>
              <a:t>1100 to 1500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29608F-A7B9-4095-9270-3DC77EE57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807" y="365125"/>
            <a:ext cx="2332415" cy="2091484"/>
          </a:xfrm>
          <a:prstGeom prst="rect">
            <a:avLst/>
          </a:prstGeom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9321F6D0-417A-43B3-AD04-248DA7349C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613549"/>
              </p:ext>
            </p:extLst>
          </p:nvPr>
        </p:nvGraphicFramePr>
        <p:xfrm>
          <a:off x="3144174" y="3021644"/>
          <a:ext cx="5483760" cy="3290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466434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Extremely hard to </a:t>
            </a:r>
            <a:r>
              <a:rPr lang="en-US" b="1" i="1" dirty="0"/>
              <a:t>prove</a:t>
            </a:r>
            <a:r>
              <a:rPr lang="en-US" dirty="0"/>
              <a:t> correctness</a:t>
            </a:r>
          </a:p>
          <a:p>
            <a:r>
              <a:rPr lang="en-US" dirty="0"/>
              <a:t>Can stress test like crazy</a:t>
            </a:r>
          </a:p>
          <a:p>
            <a:r>
              <a:rPr lang="en-US" dirty="0" err="1"/>
              <a:t>Relacy</a:t>
            </a:r>
            <a:r>
              <a:rPr lang="en-US" dirty="0"/>
              <a:t> Race Detector - header library to stress</a:t>
            </a:r>
          </a:p>
          <a:p>
            <a:pPr lvl="1"/>
            <a:r>
              <a:rPr lang="en-US" dirty="0"/>
              <a:t>Automatically does </a:t>
            </a:r>
            <a:r>
              <a:rPr lang="en-US" dirty="0" err="1"/>
              <a:t>reorderings</a:t>
            </a:r>
            <a:r>
              <a:rPr lang="en-US" dirty="0"/>
              <a:t> and tries to </a:t>
            </a:r>
            <a:br>
              <a:rPr lang="en-US" dirty="0"/>
            </a:br>
            <a:r>
              <a:rPr lang="en-US" dirty="0"/>
              <a:t>crash programs</a:t>
            </a:r>
          </a:p>
          <a:p>
            <a:pPr lvl="1"/>
            <a:r>
              <a:rPr lang="en-US" dirty="0"/>
              <a:t>Simply include “relacy.hpp”, replace </a:t>
            </a:r>
            <a:r>
              <a:rPr lang="en-US" b="1" dirty="0">
                <a:latin typeface="Consolas" panose="020B0609020204030204" pitchFamily="49" charset="0"/>
              </a:rPr>
              <a:t>std::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with </a:t>
            </a:r>
            <a:r>
              <a:rPr lang="en-US" b="1" dirty="0" err="1">
                <a:latin typeface="Consolas" panose="020B0609020204030204" pitchFamily="49" charset="0"/>
              </a:rPr>
              <a:t>rl</a:t>
            </a:r>
            <a:r>
              <a:rPr lang="en-US" b="1" dirty="0">
                <a:latin typeface="Consolas" panose="020B0609020204030204" pitchFamily="49" charset="0"/>
              </a:rPr>
              <a:t>::</a:t>
            </a:r>
            <a:r>
              <a:rPr lang="en-US" dirty="0"/>
              <a:t>, and access vars of interest with suffix </a:t>
            </a:r>
            <a:r>
              <a:rPr lang="en-US" b="1" dirty="0">
                <a:latin typeface="Consolas" panose="020B0609020204030204" pitchFamily="49" charset="0"/>
              </a:rPr>
              <a:t>($)</a:t>
            </a:r>
          </a:p>
          <a:p>
            <a:pPr lvl="1"/>
            <a:r>
              <a:rPr lang="en-US" dirty="0"/>
              <a:t>Can do with macros cleanly</a:t>
            </a:r>
          </a:p>
          <a:p>
            <a:pPr lvl="1"/>
            <a:endParaRPr lang="en-US" dirty="0"/>
          </a:p>
          <a:p>
            <a:r>
              <a:rPr lang="en-US" dirty="0"/>
              <a:t>Ran significant tests on final ring.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50463A-FC7C-4DB4-9C41-A23A7920B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807" y="365125"/>
            <a:ext cx="2332415" cy="20914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4694F4-5DB7-4C3F-A1E1-554223BA2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9273" y="2507369"/>
            <a:ext cx="3202592" cy="389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0600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at generated assembly – very compact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8E81CED-EEB7-4D56-BBD0-CEFB86321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767C9A-9B27-4D59-82D1-BB4F7D998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2027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D3AFCE9-53D7-4468-914E-E53F01993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807" y="365125"/>
            <a:ext cx="2332415" cy="20914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6		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23D8C72-3EFA-4810-83EF-BDC13BE777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9187575"/>
              </p:ext>
            </p:extLst>
          </p:nvPr>
        </p:nvGraphicFramePr>
        <p:xfrm>
          <a:off x="520847" y="2456609"/>
          <a:ext cx="4941894" cy="29651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58A6430E-7D15-483A-90C8-A3CB15BC01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2934840"/>
              </p:ext>
            </p:extLst>
          </p:nvPr>
        </p:nvGraphicFramePr>
        <p:xfrm>
          <a:off x="5462741" y="2456609"/>
          <a:ext cx="4941892" cy="29651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2556594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List of all improvement ideas and gain over previous: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Initial implementation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Made parameters generic to gain compiler optimizations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Made threaded with </a:t>
            </a:r>
            <a:r>
              <a:rPr lang="en-US" b="1" dirty="0">
                <a:latin typeface="Consolas" panose="020B0609020204030204" pitchFamily="49" charset="0"/>
              </a:rPr>
              <a:t>lock</a:t>
            </a:r>
            <a:r>
              <a:rPr lang="en-US" dirty="0"/>
              <a:t>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Replaced locks with careful </a:t>
            </a:r>
            <a:r>
              <a:rPr lang="en-US" b="1" dirty="0">
                <a:latin typeface="Consolas" panose="020B0609020204030204" pitchFamily="49" charset="0"/>
              </a:rPr>
              <a:t>atomic</a:t>
            </a:r>
            <a:r>
              <a:rPr lang="en-US" dirty="0"/>
              <a:t>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Replaced modulus with </a:t>
            </a:r>
            <a:r>
              <a:rPr lang="en-US" b="1" dirty="0">
                <a:latin typeface="Consolas" panose="020B0609020204030204" pitchFamily="49" charset="0"/>
              </a:rPr>
              <a:t>if</a:t>
            </a:r>
            <a:r>
              <a:rPr lang="en-US" dirty="0"/>
              <a:t> and bitmask and template tricks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Replaced </a:t>
            </a:r>
            <a:r>
              <a:rPr lang="en-US" b="1" dirty="0" err="1">
                <a:latin typeface="Consolas" panose="020B0609020204030204" pitchFamily="49" charset="0"/>
              </a:rPr>
              <a:t>seq_cst</a:t>
            </a:r>
            <a:r>
              <a:rPr lang="en-US" dirty="0"/>
              <a:t> atomics with careful load/store semantics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Replaced N-1 buffer with full N buffer via mod 2N math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Tried to arrange data for better cache and non-false sharing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Changed API to handle blocks instead of single put/get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Removed some cache sharing via predictive size buffering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E483C1-6B8F-477B-AEFB-6F7E112AF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807" y="365125"/>
            <a:ext cx="2332415" cy="209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609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B69F4-3314-4C5C-9AD8-FBAAECF20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86F77-0CC6-4ADF-829A-589223DB1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a simple design and implementation</a:t>
            </a:r>
          </a:p>
          <a:p>
            <a:endParaRPr lang="en-US" dirty="0"/>
          </a:p>
          <a:p>
            <a:r>
              <a:rPr lang="en-US" dirty="0"/>
              <a:t>Test to catch bugs</a:t>
            </a:r>
          </a:p>
          <a:p>
            <a:endParaRPr lang="en-US" dirty="0"/>
          </a:p>
          <a:p>
            <a:r>
              <a:rPr lang="en-US" dirty="0"/>
              <a:t>Make changes a little at a time to improve</a:t>
            </a:r>
          </a:p>
          <a:p>
            <a:endParaRPr lang="en-US" dirty="0"/>
          </a:p>
          <a:p>
            <a:r>
              <a:rPr lang="en-US" dirty="0"/>
              <a:t>10 different ring buffers, each better than the previous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640354-3AE5-4C6B-8ACA-AC38E95FB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807" y="365125"/>
            <a:ext cx="2332415" cy="209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16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Ring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869" y="1834956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State:</a:t>
            </a:r>
          </a:p>
          <a:p>
            <a:pPr lvl="1"/>
            <a:r>
              <a:rPr lang="en-US" dirty="0"/>
              <a:t>Simple </a:t>
            </a:r>
            <a:r>
              <a:rPr lang="en-US" b="1" dirty="0">
                <a:latin typeface="Consolas" panose="020B0609020204030204" pitchFamily="49" charset="0"/>
              </a:rPr>
              <a:t>array</a:t>
            </a:r>
            <a:r>
              <a:rPr lang="en-US" dirty="0"/>
              <a:t> size N to store data</a:t>
            </a:r>
          </a:p>
          <a:p>
            <a:pPr lvl="1"/>
            <a:r>
              <a:rPr lang="en-US" dirty="0"/>
              <a:t>Next place to read is </a:t>
            </a:r>
            <a:r>
              <a:rPr lang="en-US" b="1" dirty="0" err="1">
                <a:latin typeface="Consolas" panose="020B0609020204030204" pitchFamily="49" charset="0"/>
              </a:rPr>
              <a:t>readIndex</a:t>
            </a:r>
            <a:endParaRPr lang="en-US" b="1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Next place to write is </a:t>
            </a:r>
            <a:r>
              <a:rPr lang="en-US" b="1" dirty="0" err="1">
                <a:latin typeface="Consolas" panose="020B0609020204030204" pitchFamily="49" charset="0"/>
              </a:rPr>
              <a:t>writeIndex</a:t>
            </a:r>
            <a:endParaRPr lang="en-US" b="1" dirty="0">
              <a:latin typeface="Consolas" panose="020B0609020204030204" pitchFamily="49" charset="0"/>
            </a:endParaRPr>
          </a:p>
          <a:p>
            <a:r>
              <a:rPr lang="en-US" dirty="0"/>
              <a:t>API roughly (actually, this is not the first I tried, but they evolved to this)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IsEmpty</a:t>
            </a:r>
            <a:endParaRPr lang="en-US" dirty="0"/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IsFull</a:t>
            </a:r>
            <a:endParaRPr lang="en-US" dirty="0"/>
          </a:p>
          <a:p>
            <a:pPr lvl="1"/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AvailableToRead</a:t>
            </a:r>
            <a:endParaRPr lang="en-US" dirty="0"/>
          </a:p>
          <a:p>
            <a:pPr lvl="1"/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AvailableToWrite</a:t>
            </a:r>
            <a:endParaRPr lang="en-US" dirty="0"/>
          </a:p>
          <a:p>
            <a:pPr lvl="1"/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Size</a:t>
            </a:r>
            <a:endParaRPr lang="en-US" dirty="0"/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datum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datum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318171-AEBC-4999-8E1E-4AFD80BAB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807" y="365125"/>
            <a:ext cx="2332415" cy="209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995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7B618F5-C14D-4369-B38A-FD2170172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807" y="365125"/>
            <a:ext cx="2332415" cy="20914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Ring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0219" y="1461640"/>
            <a:ext cx="5331781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datum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IsFull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buffer_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writeIndex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datum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writeIndex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 =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writeIndex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 + 1) % size_;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datum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IsEmpty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   datum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buffer_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readIndex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readIndex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 =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readIndex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 + 1) % size_;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9FE9D9E-10A4-453B-A541-0C461A968396}"/>
              </a:ext>
            </a:extLst>
          </p:cNvPr>
          <p:cNvSpPr txBox="1">
            <a:spLocks/>
          </p:cNvSpPr>
          <p:nvPr/>
        </p:nvSpPr>
        <p:spPr>
          <a:xfrm>
            <a:off x="603683" y="1461640"/>
            <a:ext cx="646892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size_;</a:t>
            </a:r>
          </a:p>
          <a:p>
            <a:pPr marL="0" indent="0">
              <a:buNone/>
            </a:pP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uint32_t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readIndex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_{ 0 };</a:t>
            </a:r>
          </a:p>
          <a:p>
            <a:pPr marL="0" indent="0">
              <a:buNone/>
            </a:pP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uint32_t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writeIndex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_{ 0 };</a:t>
            </a:r>
          </a:p>
          <a:p>
            <a:pPr marL="0" indent="0">
              <a:buNone/>
            </a:pP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buffer_;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AvailableToRead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writeIndex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 -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readIndex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 + size_) % size_;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AvailableToWrite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size_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AvailableToRead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IsEmpty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AvailableToRead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== 0;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IsFull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AvailableToRead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== size_; 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size_; 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14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Ring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50020" cy="4351338"/>
          </a:xfrm>
        </p:spPr>
        <p:txBody>
          <a:bodyPr>
            <a:normAutofit/>
          </a:bodyPr>
          <a:lstStyle/>
          <a:p>
            <a:r>
              <a:rPr lang="en-US" dirty="0"/>
              <a:t>Previous has multiple bugs: can you find them?</a:t>
            </a:r>
          </a:p>
          <a:p>
            <a:endParaRPr lang="en-US" dirty="0"/>
          </a:p>
          <a:p>
            <a:r>
              <a:rPr lang="en-US" dirty="0"/>
              <a:t>Can it really hold N items? </a:t>
            </a:r>
          </a:p>
          <a:p>
            <a:pPr lvl="1"/>
            <a:r>
              <a:rPr lang="en-US" dirty="0"/>
              <a:t>Nope, it holds N-1. What to fix?</a:t>
            </a:r>
          </a:p>
          <a:p>
            <a:pPr lvl="1"/>
            <a:r>
              <a:rPr lang="en-US" dirty="0"/>
              <a:t>Fix 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Size</a:t>
            </a:r>
            <a:r>
              <a:rPr lang="en-US" dirty="0"/>
              <a:t>, </a:t>
            </a:r>
            <a:r>
              <a:rPr lang="en-U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AvailableToWrite</a:t>
            </a:r>
            <a:r>
              <a:rPr lang="en-US" dirty="0"/>
              <a:t>, </a:t>
            </a:r>
            <a:r>
              <a:rPr lang="en-U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IsFull</a:t>
            </a:r>
            <a:endParaRPr lang="en-US" sz="18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pPr lvl="1"/>
            <a:endParaRPr lang="en-US" dirty="0"/>
          </a:p>
          <a:p>
            <a:r>
              <a:rPr lang="en-US" dirty="0"/>
              <a:t>Second much harder: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E3A66B-F5B9-4FE8-A10D-240217B94FAA}"/>
              </a:ext>
            </a:extLst>
          </p:cNvPr>
          <p:cNvSpPr txBox="1"/>
          <p:nvPr/>
        </p:nvSpPr>
        <p:spPr>
          <a:xfrm>
            <a:off x="4793186" y="4184551"/>
            <a:ext cx="68964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size_;</a:t>
            </a:r>
          </a:p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uint32_t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readIndex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_{ 0 };</a:t>
            </a:r>
          </a:p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uint32_t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writeIndex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_{ 0 };</a:t>
            </a:r>
          </a:p>
          <a:p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AvailableToRead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writeIndex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 -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readIndex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 + size_) % size_;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1EBA4F-3DDD-4978-A7AF-CF03A02E7A86}"/>
              </a:ext>
            </a:extLst>
          </p:cNvPr>
          <p:cNvGrpSpPr/>
          <p:nvPr/>
        </p:nvGrpSpPr>
        <p:grpSpPr>
          <a:xfrm>
            <a:off x="9246647" y="167814"/>
            <a:ext cx="2442979" cy="4819710"/>
            <a:chOff x="8740809" y="158087"/>
            <a:chExt cx="2442979" cy="481971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5CD97B7-C2EB-420C-96D0-B54DB539A807}"/>
                </a:ext>
              </a:extLst>
            </p:cNvPr>
            <p:cNvGrpSpPr/>
            <p:nvPr/>
          </p:nvGrpSpPr>
          <p:grpSpPr>
            <a:xfrm>
              <a:off x="8740809" y="2431169"/>
              <a:ext cx="2442979" cy="2546628"/>
              <a:chOff x="5378059" y="-433793"/>
              <a:chExt cx="3010161" cy="3137874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108C16A5-2DE7-47CB-8710-AB35648B8B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378059" y="-433793"/>
                <a:ext cx="3010161" cy="2781541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69D1C2C-B033-4CD4-ACF5-7EA625AC7C18}"/>
                  </a:ext>
                </a:extLst>
              </p:cNvPr>
              <p:cNvSpPr txBox="1"/>
              <p:nvPr/>
            </p:nvSpPr>
            <p:spPr>
              <a:xfrm>
                <a:off x="6096000" y="2334749"/>
                <a:ext cx="12041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Full W=R-1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B653CD3-9CDA-4C8D-AA47-36C792D4981A}"/>
                </a:ext>
              </a:extLst>
            </p:cNvPr>
            <p:cNvGrpSpPr/>
            <p:nvPr/>
          </p:nvGrpSpPr>
          <p:grpSpPr>
            <a:xfrm>
              <a:off x="8740809" y="158087"/>
              <a:ext cx="2442979" cy="2356957"/>
              <a:chOff x="6678711" y="-737069"/>
              <a:chExt cx="2979678" cy="2874759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13A7AC3B-CC99-448D-9351-267433AD89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78711" y="-737069"/>
                <a:ext cx="2979678" cy="2690093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0D33BF-0498-46B5-901F-B8B0615D2930}"/>
                  </a:ext>
                </a:extLst>
              </p:cNvPr>
              <p:cNvSpPr txBox="1"/>
              <p:nvPr/>
            </p:nvSpPr>
            <p:spPr>
              <a:xfrm>
                <a:off x="7313378" y="1768358"/>
                <a:ext cx="12816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Empty W=R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4633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Ring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size_;</a:t>
            </a:r>
          </a:p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uint32_t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readIndex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writeIndex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writeIndex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 -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readIndex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 + size_) % size_;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Hint: this fixes: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(size_ +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writeIndex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_ -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readIndex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_) % size_;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Also this: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static_cast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writeIndex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_) -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readIndex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_ + size_) % size_;</a:t>
            </a:r>
            <a:endParaRPr lang="en-US" dirty="0"/>
          </a:p>
          <a:p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is basically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uint64_t</a:t>
            </a:r>
            <a:endParaRPr lang="en-US" dirty="0"/>
          </a:p>
          <a:p>
            <a:r>
              <a:rPr lang="en-US" dirty="0"/>
              <a:t>Order and promotion rules subtle.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D72B5C-50F8-47B8-8E79-71EB2CFA7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807" y="365125"/>
            <a:ext cx="2332415" cy="209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570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Ring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C/C++ does not define over/underflow of signed integers</a:t>
            </a:r>
          </a:p>
          <a:p>
            <a:pPr lvl="1"/>
            <a:r>
              <a:rPr lang="en-US" dirty="0"/>
              <a:t>So I designed using unsigned types</a:t>
            </a:r>
          </a:p>
          <a:p>
            <a:r>
              <a:rPr lang="en-US" dirty="0"/>
              <a:t>In this case: I encountered a wraparound of a size 513 buffer: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write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31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read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512</a:t>
            </a:r>
            <a:r>
              <a:rPr lang="en-US" dirty="0"/>
              <a:t>, math should then be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write</a:t>
            </a:r>
            <a:r>
              <a:rPr lang="en-US" dirty="0">
                <a:latin typeface="Consolas" panose="020B0609020204030204" pitchFamily="49" charset="0"/>
              </a:rPr>
              <a:t> –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read </a:t>
            </a:r>
            <a:r>
              <a:rPr lang="en-US" dirty="0">
                <a:latin typeface="Consolas" panose="020B0609020204030204" pitchFamily="49" charset="0"/>
              </a:rPr>
              <a:t>+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513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32</a:t>
            </a:r>
            <a:r>
              <a:rPr lang="en-US" dirty="0"/>
              <a:t>, </a:t>
            </a:r>
          </a:p>
          <a:p>
            <a:pPr lvl="2"/>
            <a:r>
              <a:rPr lang="en-US" dirty="0"/>
              <a:t>mod 513 should be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32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Instead: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write</a:t>
            </a:r>
            <a:r>
              <a:rPr lang="en-US" dirty="0">
                <a:latin typeface="Consolas" panose="020B0609020204030204" pitchFamily="49" charset="0"/>
              </a:rPr>
              <a:t> -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read</a:t>
            </a:r>
            <a:r>
              <a:rPr lang="en-US" dirty="0">
                <a:latin typeface="Consolas" panose="020B0609020204030204" pitchFamily="49" charset="0"/>
              </a:rPr>
              <a:t> is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-481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0xFFFF’FE1F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as 32 bit hex, </a:t>
            </a:r>
          </a:p>
          <a:p>
            <a:pPr lvl="1"/>
            <a:r>
              <a:rPr lang="en-US" dirty="0"/>
              <a:t>Add 32 bit unsigned to 64 bit unsigned size 513: </a:t>
            </a:r>
            <a:br>
              <a:rPr lang="en-US" dirty="0"/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0xFFFF’FE1F</a:t>
            </a:r>
            <a:r>
              <a:rPr lang="en-US" dirty="0"/>
              <a:t> expanded to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0x0000’0000’FFFF’FE1F</a:t>
            </a:r>
            <a:r>
              <a:rPr lang="en-US" dirty="0"/>
              <a:t>, not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0xFFFF’FFFF’FFFF’FE1F</a:t>
            </a:r>
          </a:p>
          <a:p>
            <a:pPr lvl="1"/>
            <a:r>
              <a:rPr lang="en-US" dirty="0"/>
              <a:t>Add to 513 = 0x0000’0000’0000’0201 as 64 bit hex, </a:t>
            </a:r>
          </a:p>
          <a:p>
            <a:pPr lvl="1"/>
            <a:r>
              <a:rPr lang="en-US" dirty="0"/>
              <a:t>Obtain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0x0000’000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’0000’0020</a:t>
            </a:r>
            <a:r>
              <a:rPr lang="en-US" dirty="0"/>
              <a:t> as 64 bit hex. Note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 way out there</a:t>
            </a:r>
          </a:p>
          <a:p>
            <a:pPr lvl="1"/>
            <a:r>
              <a:rPr lang="en-US" dirty="0"/>
              <a:t>Now taking mod 513 returns 0, not 32!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F2B5D2-6B3F-49E4-8F71-7A383C3FB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807" y="365125"/>
            <a:ext cx="2332415" cy="209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68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8240</TotalTime>
  <Words>2724</Words>
  <Application>Microsoft Office PowerPoint</Application>
  <PresentationFormat>Widescreen</PresentationFormat>
  <Paragraphs>428</Paragraphs>
  <Slides>36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Consolas</vt:lpstr>
      <vt:lpstr>Office Theme</vt:lpstr>
      <vt:lpstr>Ring Buffers</vt:lpstr>
      <vt:lpstr>Intro</vt:lpstr>
      <vt:lpstr>Design purpose</vt:lpstr>
      <vt:lpstr>Outline</vt:lpstr>
      <vt:lpstr>Simple Ring Buffer</vt:lpstr>
      <vt:lpstr>Simple Ring Buffer</vt:lpstr>
      <vt:lpstr>Simple Ring Buffer</vt:lpstr>
      <vt:lpstr>Simple Ring Buffer</vt:lpstr>
      <vt:lpstr>Simple Ring Buffer</vt:lpstr>
      <vt:lpstr>Generic Ring Buffer</vt:lpstr>
      <vt:lpstr>Locked Ring Buffer</vt:lpstr>
      <vt:lpstr>Locked Ring Buffer</vt:lpstr>
      <vt:lpstr>Benchmarking </vt:lpstr>
      <vt:lpstr>Performance I  </vt:lpstr>
      <vt:lpstr>Performance I </vt:lpstr>
      <vt:lpstr>Atomics Ring Buffer</vt:lpstr>
      <vt:lpstr>Atomics Ring Buffer</vt:lpstr>
      <vt:lpstr>Performance 2  </vt:lpstr>
      <vt:lpstr>Modulus Ring Buffer</vt:lpstr>
      <vt:lpstr>Modulus Ring Buffer</vt:lpstr>
      <vt:lpstr>Relaxed Ring Buffer</vt:lpstr>
      <vt:lpstr>Relaxed Ring Buffer</vt:lpstr>
      <vt:lpstr>Performance 3  </vt:lpstr>
      <vt:lpstr>Full Size Buffer</vt:lpstr>
      <vt:lpstr>Full Size Buffer</vt:lpstr>
      <vt:lpstr>Cache Ring Buffer</vt:lpstr>
      <vt:lpstr>Blocks Ring Buffer</vt:lpstr>
      <vt:lpstr>Blocks Ring Buffer</vt:lpstr>
      <vt:lpstr>Predictive Ring Buffer (final buffer)</vt:lpstr>
      <vt:lpstr>Predictive Ring Buffer (final buffer)</vt:lpstr>
      <vt:lpstr>Performance 4  </vt:lpstr>
      <vt:lpstr>Performance 5  </vt:lpstr>
      <vt:lpstr>Correctness?</vt:lpstr>
      <vt:lpstr>Looking at generated assembly – very compact</vt:lpstr>
      <vt:lpstr>Performance 6 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Lomont</dc:creator>
  <cp:lastModifiedBy>Chris Lomont</cp:lastModifiedBy>
  <cp:revision>407</cp:revision>
  <cp:lastPrinted>2019-03-16T06:23:21Z</cp:lastPrinted>
  <dcterms:created xsi:type="dcterms:W3CDTF">2019-03-16T01:30:27Z</dcterms:created>
  <dcterms:modified xsi:type="dcterms:W3CDTF">2019-03-26T01:23:08Z</dcterms:modified>
</cp:coreProperties>
</file>